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3.svg" ContentType="image/svg+xml"/>
  <Override PartName="/ppt/media/image31.webp" ContentType="image/webp"/>
  <Override PartName="/ppt/media/image5.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39"/>
  </p:notesMasterIdLst>
  <p:handoutMasterIdLst>
    <p:handoutMasterId r:id="rId40"/>
  </p:handoutMasterIdLst>
  <p:sldIdLst>
    <p:sldId id="256" r:id="rId4"/>
    <p:sldId id="257" r:id="rId5"/>
    <p:sldId id="266" r:id="rId6"/>
    <p:sldId id="260" r:id="rId7"/>
    <p:sldId id="261" r:id="rId8"/>
    <p:sldId id="263" r:id="rId9"/>
    <p:sldId id="270" r:id="rId10"/>
    <p:sldId id="267" r:id="rId11"/>
    <p:sldId id="269" r:id="rId12"/>
    <p:sldId id="259" r:id="rId13"/>
    <p:sldId id="268" r:id="rId14"/>
    <p:sldId id="262" r:id="rId15"/>
    <p:sldId id="271" r:id="rId16"/>
    <p:sldId id="272" r:id="rId17"/>
    <p:sldId id="273" r:id="rId18"/>
    <p:sldId id="274" r:id="rId19"/>
    <p:sldId id="275" r:id="rId20"/>
    <p:sldId id="278" r:id="rId21"/>
    <p:sldId id="279" r:id="rId22"/>
    <p:sldId id="276" r:id="rId23"/>
    <p:sldId id="277" r:id="rId24"/>
    <p:sldId id="280" r:id="rId25"/>
    <p:sldId id="281" r:id="rId26"/>
    <p:sldId id="282" r:id="rId27"/>
    <p:sldId id="283" r:id="rId28"/>
    <p:sldId id="286" r:id="rId29"/>
    <p:sldId id="287" r:id="rId30"/>
    <p:sldId id="284" r:id="rId31"/>
    <p:sldId id="288" r:id="rId32"/>
    <p:sldId id="291" r:id="rId33"/>
    <p:sldId id="258" r:id="rId34"/>
    <p:sldId id="292" r:id="rId35"/>
    <p:sldId id="293" r:id="rId36"/>
    <p:sldId id="294" r:id="rId37"/>
    <p:sldId id="265" r:id="rId38"/>
  </p:sldIdLst>
  <p:sldSz cx="12192000" cy="6858000"/>
  <p:notesSz cx="6858000" cy="9144000"/>
  <p:embeddedFontLst>
    <p:embeddedFont>
      <p:font typeface="Calibri" panose="020F0502020204030204" pitchFamily="34" charset="0"/>
      <p:regular r:id="rId44"/>
      <p:bold r:id="rId45"/>
      <p:italic r:id="rId46"/>
      <p:boldItalic r:id="rId47"/>
    </p:embeddedFont>
    <p:embeddedFont>
      <p:font typeface="等线" panose="02010600030101010101" charset="-122"/>
      <p:regular r:id="rId48"/>
    </p:embeddedFont>
    <p:embeddedFont>
      <p:font typeface="微软雅黑" panose="020B0503020204020204" charset="-122"/>
      <p:regular r:id="rId49"/>
    </p:embeddedFont>
    <p:embeddedFont>
      <p:font typeface="等线 Light" panose="02010600030101010101" charset="-122"/>
      <p:regular r:id="rId50"/>
    </p:embeddedFont>
    <p:embeddedFont>
      <p:font typeface="楷体" panose="02010609060101010101" charset="-122"/>
      <p:regular r:id="rId51"/>
    </p:embeddedFont>
    <p:embeddedFont>
      <p:font typeface="标准粗黑" panose="02000503000000000000" charset="-122"/>
      <p:regular r:id="rId52"/>
    </p:embeddedFont>
    <p:embeddedFont>
      <p:font typeface="汉仪力量黑简" panose="00020600040101010101" charset="-122"/>
      <p:regular r:id="rId53"/>
    </p:embeddedFont>
    <p:embeddedFont>
      <p:font typeface="华康行楷体 W5" panose="03000509000000000000" charset="-122"/>
      <p:regular r:id="rId54"/>
    </p:embeddedFont>
    <p:embeddedFont>
      <p:font typeface="方正公文小标宋" panose="02000500000000000000" charset="-122"/>
      <p:regular r:id="rId55"/>
    </p:embeddedFont>
    <p:embeddedFont>
      <p:font typeface="汉仪晴空体简" panose="00020600040101010101" charset="-122"/>
      <p:regular r:id="rId56"/>
    </p:embeddedFont>
    <p:embeddedFont>
      <p:font typeface="汉仪颜楷简" panose="00020600040101010101" charset="-122"/>
      <p:regular r:id="rId57"/>
    </p:embeddedFont>
    <p:embeddedFont>
      <p:font typeface="汉仪粗圆简" panose="02010600000101010101" charset="-122"/>
      <p:regular r:id="rId58"/>
    </p:embeddedFont>
    <p:embeddedFont>
      <p:font typeface="汉仪粗黑简" panose="02010600000101010101" charset="-122"/>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p:scale>
          <a:sx n="66" d="100"/>
          <a:sy n="66" d="100"/>
        </p:scale>
        <p:origin x="705" y="69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78.xml"/><Relationship Id="rId6" Type="http://schemas.openxmlformats.org/officeDocument/2006/relationships/slide" Target="slides/slide3.xml"/><Relationship Id="rId59" Type="http://schemas.openxmlformats.org/officeDocument/2006/relationships/font" Target="fonts/font16.fntdata"/><Relationship Id="rId58" Type="http://schemas.openxmlformats.org/officeDocument/2006/relationships/font" Target="fonts/font15.fntdata"/><Relationship Id="rId57" Type="http://schemas.openxmlformats.org/officeDocument/2006/relationships/font" Target="fonts/font14.fntdata"/><Relationship Id="rId56" Type="http://schemas.openxmlformats.org/officeDocument/2006/relationships/font" Target="fonts/font13.fntdata"/><Relationship Id="rId55" Type="http://schemas.openxmlformats.org/officeDocument/2006/relationships/font" Target="fonts/font12.fntdata"/><Relationship Id="rId54" Type="http://schemas.openxmlformats.org/officeDocument/2006/relationships/font" Target="fonts/font11.fntdata"/><Relationship Id="rId53" Type="http://schemas.openxmlformats.org/officeDocument/2006/relationships/font" Target="fonts/font10.fntdata"/><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2.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notesMaster" Target="notesMasters/notes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sv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email">
            <a:lum bright="70000" contrast="-70000"/>
          </a:blip>
          <a:srcRect/>
          <a:stretch>
            <a:fillRect/>
          </a:stretch>
        </p:blipFill>
        <p:spPr>
          <a:xfrm>
            <a:off x="0" y="5642"/>
            <a:ext cx="12192000" cy="6896808"/>
          </a:xfrm>
          <a:prstGeom prst="rect">
            <a:avLst/>
          </a:prstGeom>
        </p:spPr>
      </p:pic>
      <p:sp>
        <p:nvSpPr>
          <p:cNvPr id="8" name="矩形 7"/>
          <p:cNvSpPr/>
          <p:nvPr userDrawn="1"/>
        </p:nvSpPr>
        <p:spPr>
          <a:xfrm>
            <a:off x="0" y="0"/>
            <a:ext cx="12192000" cy="6896808"/>
          </a:xfrm>
          <a:prstGeom prst="rect">
            <a:avLst/>
          </a:prstGeom>
          <a:gradFill flip="none" rotWithShape="1">
            <a:gsLst>
              <a:gs pos="0">
                <a:schemeClr val="accent1">
                  <a:lumMod val="5000"/>
                  <a:lumOff val="95000"/>
                  <a:alpha val="11000"/>
                </a:schemeClr>
              </a:gs>
              <a:gs pos="54000">
                <a:srgbClr val="C00000">
                  <a:alpha val="45000"/>
                </a:srgbClr>
              </a:gs>
              <a:gs pos="78000">
                <a:srgbClr val="C00000">
                  <a:alpha val="67000"/>
                </a:srgbClr>
              </a:gs>
              <a:gs pos="100000">
                <a:srgbClr val="C0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形 10"/>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805" y="3047080"/>
            <a:ext cx="4800600" cy="3914571"/>
          </a:xfrm>
          <a:prstGeom prst="rect">
            <a:avLst/>
          </a:prstGeom>
        </p:spPr>
      </p:pic>
      <p:pic>
        <p:nvPicPr>
          <p:cNvPr id="12" name="图形 11"/>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486882" y="-149474"/>
            <a:ext cx="2762562" cy="22526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email">
            <a:lum bright="70000" contrast="-70000"/>
          </a:blip>
          <a:srcRect/>
          <a:stretch>
            <a:fillRect/>
          </a:stretch>
        </p:blipFill>
        <p:spPr>
          <a:xfrm>
            <a:off x="0" y="5642"/>
            <a:ext cx="12192000" cy="6896808"/>
          </a:xfrm>
          <a:prstGeom prst="rect">
            <a:avLst/>
          </a:prstGeom>
        </p:spPr>
      </p:pic>
      <p:sp>
        <p:nvSpPr>
          <p:cNvPr id="8" name="矩形 7"/>
          <p:cNvSpPr/>
          <p:nvPr userDrawn="1"/>
        </p:nvSpPr>
        <p:spPr>
          <a:xfrm>
            <a:off x="0" y="0"/>
            <a:ext cx="12192000" cy="6896808"/>
          </a:xfrm>
          <a:prstGeom prst="rect">
            <a:avLst/>
          </a:prstGeom>
          <a:gradFill flip="none" rotWithShape="1">
            <a:gsLst>
              <a:gs pos="0">
                <a:schemeClr val="accent1">
                  <a:lumMod val="5000"/>
                  <a:lumOff val="95000"/>
                  <a:alpha val="11000"/>
                </a:schemeClr>
              </a:gs>
              <a:gs pos="54000">
                <a:srgbClr val="C00000">
                  <a:alpha val="45000"/>
                </a:srgbClr>
              </a:gs>
              <a:gs pos="78000">
                <a:srgbClr val="C00000">
                  <a:alpha val="67000"/>
                </a:srgbClr>
              </a:gs>
              <a:gs pos="100000">
                <a:srgbClr val="C0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形 10"/>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805" y="3047080"/>
            <a:ext cx="4800600" cy="3914571"/>
          </a:xfrm>
          <a:prstGeom prst="rect">
            <a:avLst/>
          </a:prstGeom>
        </p:spPr>
      </p:pic>
      <p:pic>
        <p:nvPicPr>
          <p:cNvPr id="12" name="图形 11"/>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486882" y="-149474"/>
            <a:ext cx="2762562" cy="2252686"/>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email">
            <a:duotone>
              <a:schemeClr val="bg2">
                <a:shade val="45000"/>
                <a:satMod val="135000"/>
              </a:schemeClr>
              <a:prstClr val="white"/>
            </a:duotone>
          </a:blip>
          <a:srcRect/>
          <a:stretch>
            <a:fillRect/>
          </a:stretch>
        </p:blipFill>
        <p:spPr>
          <a:xfrm>
            <a:off x="0" y="5642"/>
            <a:ext cx="12192000" cy="6896808"/>
          </a:xfrm>
          <a:prstGeom prst="rect">
            <a:avLst/>
          </a:prstGeom>
        </p:spPr>
      </p:pic>
      <p:sp>
        <p:nvSpPr>
          <p:cNvPr id="8" name="矩形 7"/>
          <p:cNvSpPr/>
          <p:nvPr userDrawn="1"/>
        </p:nvSpPr>
        <p:spPr>
          <a:xfrm>
            <a:off x="0" y="5642"/>
            <a:ext cx="12192000" cy="6896808"/>
          </a:xfrm>
          <a:prstGeom prst="rect">
            <a:avLst/>
          </a:prstGeom>
          <a:gradFill>
            <a:gsLst>
              <a:gs pos="0">
                <a:schemeClr val="accent1">
                  <a:lumMod val="5000"/>
                  <a:lumOff val="95000"/>
                  <a:alpha val="11000"/>
                </a:schemeClr>
              </a:gs>
              <a:gs pos="100000">
                <a:schemeClr val="bg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形 10"/>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805" y="3047080"/>
            <a:ext cx="4800600" cy="3914571"/>
          </a:xfrm>
          <a:prstGeom prst="rect">
            <a:avLst/>
          </a:prstGeom>
        </p:spPr>
      </p:pic>
      <p:pic>
        <p:nvPicPr>
          <p:cNvPr id="12" name="图形 11"/>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486882" y="-149474"/>
            <a:ext cx="2762562" cy="2252686"/>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email">
            <a:duotone>
              <a:schemeClr val="bg2">
                <a:shade val="45000"/>
                <a:satMod val="135000"/>
              </a:schemeClr>
              <a:prstClr val="white"/>
            </a:duotone>
          </a:blip>
          <a:srcRect/>
          <a:stretch>
            <a:fillRect/>
          </a:stretch>
        </p:blipFill>
        <p:spPr>
          <a:xfrm>
            <a:off x="0" y="5642"/>
            <a:ext cx="12192000" cy="6896808"/>
          </a:xfrm>
          <a:prstGeom prst="rect">
            <a:avLst/>
          </a:prstGeom>
        </p:spPr>
      </p:pic>
      <p:sp>
        <p:nvSpPr>
          <p:cNvPr id="8" name="矩形 7"/>
          <p:cNvSpPr/>
          <p:nvPr userDrawn="1"/>
        </p:nvSpPr>
        <p:spPr>
          <a:xfrm>
            <a:off x="0" y="5642"/>
            <a:ext cx="12192000" cy="689680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直接连接符 11"/>
          <p:cNvCxnSpPr/>
          <p:nvPr userDrawn="1"/>
        </p:nvCxnSpPr>
        <p:spPr>
          <a:xfrm>
            <a:off x="870857" y="711200"/>
            <a:ext cx="1063897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11509829" y="711200"/>
            <a:ext cx="0" cy="135708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 name="tiny-mouse_73368"/>
          <p:cNvSpPr/>
          <p:nvPr userDrawn="1"/>
        </p:nvSpPr>
        <p:spPr>
          <a:xfrm>
            <a:off x="11495540" y="2068286"/>
            <a:ext cx="203200" cy="428549"/>
          </a:xfrm>
          <a:custGeom>
            <a:avLst/>
            <a:gdLst>
              <a:gd name="T0" fmla="*/ 1510 w 1796"/>
              <a:gd name="T1" fmla="*/ 1235 h 3793"/>
              <a:gd name="T2" fmla="*/ 998 w 1796"/>
              <a:gd name="T3" fmla="*/ 1081 h 3793"/>
              <a:gd name="T4" fmla="*/ 998 w 1796"/>
              <a:gd name="T5" fmla="*/ 1046 h 3793"/>
              <a:gd name="T6" fmla="*/ 996 w 1796"/>
              <a:gd name="T7" fmla="*/ 1026 h 3793"/>
              <a:gd name="T8" fmla="*/ 998 w 1796"/>
              <a:gd name="T9" fmla="*/ 1006 h 3793"/>
              <a:gd name="T10" fmla="*/ 998 w 1796"/>
              <a:gd name="T11" fmla="*/ 691 h 3793"/>
              <a:gd name="T12" fmla="*/ 698 w 1796"/>
              <a:gd name="T13" fmla="*/ 391 h 3793"/>
              <a:gd name="T14" fmla="*/ 500 w 1796"/>
              <a:gd name="T15" fmla="*/ 391 h 3793"/>
              <a:gd name="T16" fmla="*/ 328 w 1796"/>
              <a:gd name="T17" fmla="*/ 269 h 3793"/>
              <a:gd name="T18" fmla="*/ 261 w 1796"/>
              <a:gd name="T19" fmla="*/ 80 h 3793"/>
              <a:gd name="T20" fmla="*/ 133 w 1796"/>
              <a:gd name="T21" fmla="*/ 19 h 3793"/>
              <a:gd name="T22" fmla="*/ 72 w 1796"/>
              <a:gd name="T23" fmla="*/ 146 h 3793"/>
              <a:gd name="T24" fmla="*/ 139 w 1796"/>
              <a:gd name="T25" fmla="*/ 335 h 3793"/>
              <a:gd name="T26" fmla="*/ 500 w 1796"/>
              <a:gd name="T27" fmla="*/ 591 h 3793"/>
              <a:gd name="T28" fmla="*/ 698 w 1796"/>
              <a:gd name="T29" fmla="*/ 591 h 3793"/>
              <a:gd name="T30" fmla="*/ 798 w 1796"/>
              <a:gd name="T31" fmla="*/ 691 h 3793"/>
              <a:gd name="T32" fmla="*/ 798 w 1796"/>
              <a:gd name="T33" fmla="*/ 1006 h 3793"/>
              <a:gd name="T34" fmla="*/ 800 w 1796"/>
              <a:gd name="T35" fmla="*/ 1026 h 3793"/>
              <a:gd name="T36" fmla="*/ 798 w 1796"/>
              <a:gd name="T37" fmla="*/ 1046 h 3793"/>
              <a:gd name="T38" fmla="*/ 798 w 1796"/>
              <a:gd name="T39" fmla="*/ 1081 h 3793"/>
              <a:gd name="T40" fmla="*/ 286 w 1796"/>
              <a:gd name="T41" fmla="*/ 1235 h 3793"/>
              <a:gd name="T42" fmla="*/ 0 w 1796"/>
              <a:gd name="T43" fmla="*/ 1751 h 3793"/>
              <a:gd name="T44" fmla="*/ 0 w 1796"/>
              <a:gd name="T45" fmla="*/ 3120 h 3793"/>
              <a:gd name="T46" fmla="*/ 806 w 1796"/>
              <a:gd name="T47" fmla="*/ 3793 h 3793"/>
              <a:gd name="T48" fmla="*/ 990 w 1796"/>
              <a:gd name="T49" fmla="*/ 3793 h 3793"/>
              <a:gd name="T50" fmla="*/ 1796 w 1796"/>
              <a:gd name="T51" fmla="*/ 3120 h 3793"/>
              <a:gd name="T52" fmla="*/ 1796 w 1796"/>
              <a:gd name="T53" fmla="*/ 1751 h 3793"/>
              <a:gd name="T54" fmla="*/ 1510 w 1796"/>
              <a:gd name="T55" fmla="*/ 1235 h 3793"/>
              <a:gd name="T56" fmla="*/ 1596 w 1796"/>
              <a:gd name="T57" fmla="*/ 1751 h 3793"/>
              <a:gd name="T58" fmla="*/ 1596 w 1796"/>
              <a:gd name="T59" fmla="*/ 2157 h 3793"/>
              <a:gd name="T60" fmla="*/ 998 w 1796"/>
              <a:gd name="T61" fmla="*/ 2157 h 3793"/>
              <a:gd name="T62" fmla="*/ 998 w 1796"/>
              <a:gd name="T63" fmla="*/ 1282 h 3793"/>
              <a:gd name="T64" fmla="*/ 1596 w 1796"/>
              <a:gd name="T65" fmla="*/ 1751 h 3793"/>
              <a:gd name="T66" fmla="*/ 798 w 1796"/>
              <a:gd name="T67" fmla="*/ 1282 h 3793"/>
              <a:gd name="T68" fmla="*/ 798 w 1796"/>
              <a:gd name="T69" fmla="*/ 2157 h 3793"/>
              <a:gd name="T70" fmla="*/ 200 w 1796"/>
              <a:gd name="T71" fmla="*/ 2157 h 3793"/>
              <a:gd name="T72" fmla="*/ 200 w 1796"/>
              <a:gd name="T73" fmla="*/ 1751 h 3793"/>
              <a:gd name="T74" fmla="*/ 798 w 1796"/>
              <a:gd name="T75" fmla="*/ 1282 h 3793"/>
              <a:gd name="T76" fmla="*/ 990 w 1796"/>
              <a:gd name="T77" fmla="*/ 3593 h 3793"/>
              <a:gd name="T78" fmla="*/ 806 w 1796"/>
              <a:gd name="T79" fmla="*/ 3593 h 3793"/>
              <a:gd name="T80" fmla="*/ 200 w 1796"/>
              <a:gd name="T81" fmla="*/ 3120 h 3793"/>
              <a:gd name="T82" fmla="*/ 200 w 1796"/>
              <a:gd name="T83" fmla="*/ 2357 h 3793"/>
              <a:gd name="T84" fmla="*/ 1596 w 1796"/>
              <a:gd name="T85" fmla="*/ 2357 h 3793"/>
              <a:gd name="T86" fmla="*/ 1596 w 1796"/>
              <a:gd name="T87" fmla="*/ 3120 h 3793"/>
              <a:gd name="T88" fmla="*/ 990 w 1796"/>
              <a:gd name="T89" fmla="*/ 3593 h 3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96" h="3793">
                <a:moveTo>
                  <a:pt x="1510" y="1235"/>
                </a:moveTo>
                <a:cubicBezTo>
                  <a:pt x="1373" y="1146"/>
                  <a:pt x="1194" y="1092"/>
                  <a:pt x="998" y="1081"/>
                </a:cubicBezTo>
                <a:lnTo>
                  <a:pt x="998" y="1046"/>
                </a:lnTo>
                <a:cubicBezTo>
                  <a:pt x="998" y="1039"/>
                  <a:pt x="997" y="1032"/>
                  <a:pt x="996" y="1026"/>
                </a:cubicBezTo>
                <a:cubicBezTo>
                  <a:pt x="997" y="1020"/>
                  <a:pt x="998" y="1013"/>
                  <a:pt x="998" y="1006"/>
                </a:cubicBezTo>
                <a:lnTo>
                  <a:pt x="998" y="691"/>
                </a:lnTo>
                <a:cubicBezTo>
                  <a:pt x="998" y="525"/>
                  <a:pt x="863" y="391"/>
                  <a:pt x="698" y="391"/>
                </a:cubicBezTo>
                <a:lnTo>
                  <a:pt x="500" y="391"/>
                </a:lnTo>
                <a:cubicBezTo>
                  <a:pt x="432" y="391"/>
                  <a:pt x="350" y="333"/>
                  <a:pt x="328" y="269"/>
                </a:cubicBezTo>
                <a:lnTo>
                  <a:pt x="261" y="80"/>
                </a:lnTo>
                <a:cubicBezTo>
                  <a:pt x="242" y="28"/>
                  <a:pt x="185" y="0"/>
                  <a:pt x="133" y="19"/>
                </a:cubicBezTo>
                <a:cubicBezTo>
                  <a:pt x="81" y="37"/>
                  <a:pt x="54" y="94"/>
                  <a:pt x="72" y="146"/>
                </a:cubicBezTo>
                <a:lnTo>
                  <a:pt x="139" y="335"/>
                </a:lnTo>
                <a:cubicBezTo>
                  <a:pt x="190" y="479"/>
                  <a:pt x="348" y="591"/>
                  <a:pt x="500" y="591"/>
                </a:cubicBezTo>
                <a:lnTo>
                  <a:pt x="698" y="591"/>
                </a:lnTo>
                <a:cubicBezTo>
                  <a:pt x="753" y="591"/>
                  <a:pt x="798" y="635"/>
                  <a:pt x="798" y="691"/>
                </a:cubicBezTo>
                <a:lnTo>
                  <a:pt x="798" y="1006"/>
                </a:lnTo>
                <a:cubicBezTo>
                  <a:pt x="798" y="1013"/>
                  <a:pt x="799" y="1019"/>
                  <a:pt x="800" y="1026"/>
                </a:cubicBezTo>
                <a:cubicBezTo>
                  <a:pt x="799" y="1032"/>
                  <a:pt x="798" y="1039"/>
                  <a:pt x="798" y="1046"/>
                </a:cubicBezTo>
                <a:lnTo>
                  <a:pt x="798" y="1081"/>
                </a:lnTo>
                <a:cubicBezTo>
                  <a:pt x="602" y="1092"/>
                  <a:pt x="423" y="1146"/>
                  <a:pt x="286" y="1235"/>
                </a:cubicBezTo>
                <a:cubicBezTo>
                  <a:pt x="99" y="1357"/>
                  <a:pt x="0" y="1536"/>
                  <a:pt x="0" y="1751"/>
                </a:cubicBezTo>
                <a:lnTo>
                  <a:pt x="0" y="3120"/>
                </a:lnTo>
                <a:cubicBezTo>
                  <a:pt x="0" y="3529"/>
                  <a:pt x="316" y="3793"/>
                  <a:pt x="806" y="3793"/>
                </a:cubicBezTo>
                <a:lnTo>
                  <a:pt x="990" y="3793"/>
                </a:lnTo>
                <a:cubicBezTo>
                  <a:pt x="1479" y="3793"/>
                  <a:pt x="1796" y="3529"/>
                  <a:pt x="1796" y="3120"/>
                </a:cubicBezTo>
                <a:lnTo>
                  <a:pt x="1796" y="1751"/>
                </a:lnTo>
                <a:cubicBezTo>
                  <a:pt x="1796" y="1536"/>
                  <a:pt x="1697" y="1357"/>
                  <a:pt x="1510" y="1235"/>
                </a:cubicBezTo>
                <a:close/>
                <a:moveTo>
                  <a:pt x="1596" y="1751"/>
                </a:moveTo>
                <a:lnTo>
                  <a:pt x="1596" y="2157"/>
                </a:lnTo>
                <a:lnTo>
                  <a:pt x="998" y="2157"/>
                </a:lnTo>
                <a:lnTo>
                  <a:pt x="998" y="1282"/>
                </a:lnTo>
                <a:cubicBezTo>
                  <a:pt x="1306" y="1302"/>
                  <a:pt x="1596" y="1449"/>
                  <a:pt x="1596" y="1751"/>
                </a:cubicBezTo>
                <a:close/>
                <a:moveTo>
                  <a:pt x="798" y="1282"/>
                </a:moveTo>
                <a:lnTo>
                  <a:pt x="798" y="2157"/>
                </a:lnTo>
                <a:lnTo>
                  <a:pt x="200" y="2157"/>
                </a:lnTo>
                <a:lnTo>
                  <a:pt x="200" y="1751"/>
                </a:lnTo>
                <a:cubicBezTo>
                  <a:pt x="200" y="1449"/>
                  <a:pt x="489" y="1302"/>
                  <a:pt x="798" y="1282"/>
                </a:cubicBezTo>
                <a:close/>
                <a:moveTo>
                  <a:pt x="990" y="3593"/>
                </a:moveTo>
                <a:lnTo>
                  <a:pt x="806" y="3593"/>
                </a:lnTo>
                <a:cubicBezTo>
                  <a:pt x="664" y="3593"/>
                  <a:pt x="200" y="3559"/>
                  <a:pt x="200" y="3120"/>
                </a:cubicBezTo>
                <a:lnTo>
                  <a:pt x="200" y="2357"/>
                </a:lnTo>
                <a:lnTo>
                  <a:pt x="1596" y="2357"/>
                </a:lnTo>
                <a:lnTo>
                  <a:pt x="1596" y="3120"/>
                </a:lnTo>
                <a:cubicBezTo>
                  <a:pt x="1596" y="3559"/>
                  <a:pt x="1132" y="3593"/>
                  <a:pt x="990" y="3593"/>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KSO_Shape"/>
          <p:cNvSpPr/>
          <p:nvPr userDrawn="1"/>
        </p:nvSpPr>
        <p:spPr>
          <a:xfrm>
            <a:off x="477489" y="348344"/>
            <a:ext cx="203196" cy="300290"/>
          </a:xfrm>
          <a:custGeom>
            <a:avLst/>
            <a:gdLst>
              <a:gd name="connsiteX0" fmla="*/ 252248 w 662152"/>
              <a:gd name="connsiteY0" fmla="*/ 583324 h 977462"/>
              <a:gd name="connsiteX1" fmla="*/ 63062 w 662152"/>
              <a:gd name="connsiteY1" fmla="*/ 835573 h 977462"/>
              <a:gd name="connsiteX2" fmla="*/ 0 w 662152"/>
              <a:gd name="connsiteY2" fmla="*/ 0 h 977462"/>
              <a:gd name="connsiteX3" fmla="*/ 662152 w 662152"/>
              <a:gd name="connsiteY3" fmla="*/ 472966 h 977462"/>
              <a:gd name="connsiteX4" fmla="*/ 362607 w 662152"/>
              <a:gd name="connsiteY4" fmla="*/ 520262 h 977462"/>
              <a:gd name="connsiteX5" fmla="*/ 583324 w 662152"/>
              <a:gd name="connsiteY5" fmla="*/ 898635 h 977462"/>
              <a:gd name="connsiteX6" fmla="*/ 441434 w 662152"/>
              <a:gd name="connsiteY6" fmla="*/ 977462 h 977462"/>
              <a:gd name="connsiteX7" fmla="*/ 252248 w 662152"/>
              <a:gd name="connsiteY7" fmla="*/ 583324 h 9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52" h="977462">
                <a:moveTo>
                  <a:pt x="252248" y="583324"/>
                </a:moveTo>
                <a:lnTo>
                  <a:pt x="63062" y="835573"/>
                </a:lnTo>
                <a:lnTo>
                  <a:pt x="0" y="0"/>
                </a:lnTo>
                <a:lnTo>
                  <a:pt x="662152" y="472966"/>
                </a:lnTo>
                <a:lnTo>
                  <a:pt x="362607" y="520262"/>
                </a:lnTo>
                <a:lnTo>
                  <a:pt x="583324" y="898635"/>
                </a:lnTo>
                <a:lnTo>
                  <a:pt x="441434" y="977462"/>
                </a:lnTo>
                <a:lnTo>
                  <a:pt x="252248" y="58332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email">
            <a:duotone>
              <a:schemeClr val="bg2">
                <a:shade val="45000"/>
                <a:satMod val="135000"/>
              </a:schemeClr>
              <a:prstClr val="white"/>
            </a:duotone>
          </a:blip>
          <a:srcRect/>
          <a:stretch>
            <a:fillRect/>
          </a:stretch>
        </p:blipFill>
        <p:spPr>
          <a:xfrm>
            <a:off x="0" y="5642"/>
            <a:ext cx="12192000" cy="6896808"/>
          </a:xfrm>
          <a:prstGeom prst="rect">
            <a:avLst/>
          </a:prstGeom>
        </p:spPr>
      </p:pic>
      <p:sp>
        <p:nvSpPr>
          <p:cNvPr id="8" name="矩形 7"/>
          <p:cNvSpPr/>
          <p:nvPr userDrawn="1"/>
        </p:nvSpPr>
        <p:spPr>
          <a:xfrm>
            <a:off x="0" y="5642"/>
            <a:ext cx="12192000" cy="6896808"/>
          </a:xfrm>
          <a:prstGeom prst="rect">
            <a:avLst/>
          </a:prstGeom>
          <a:gradFill>
            <a:gsLst>
              <a:gs pos="0">
                <a:schemeClr val="accent1">
                  <a:lumMod val="5000"/>
                  <a:lumOff val="95000"/>
                  <a:alpha val="11000"/>
                </a:schemeClr>
              </a:gs>
              <a:gs pos="100000">
                <a:schemeClr val="bg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形 10"/>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805" y="3047080"/>
            <a:ext cx="4800600" cy="3914571"/>
          </a:xfrm>
          <a:prstGeom prst="rect">
            <a:avLst/>
          </a:prstGeom>
        </p:spPr>
      </p:pic>
      <p:pic>
        <p:nvPicPr>
          <p:cNvPr id="12" name="图形 11"/>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486882" y="-149474"/>
            <a:ext cx="2762562" cy="2252686"/>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email">
            <a:duotone>
              <a:schemeClr val="bg2">
                <a:shade val="45000"/>
                <a:satMod val="135000"/>
              </a:schemeClr>
              <a:prstClr val="white"/>
            </a:duotone>
          </a:blip>
          <a:srcRect/>
          <a:stretch>
            <a:fillRect/>
          </a:stretch>
        </p:blipFill>
        <p:spPr>
          <a:xfrm>
            <a:off x="0" y="5642"/>
            <a:ext cx="12192000" cy="6896808"/>
          </a:xfrm>
          <a:prstGeom prst="rect">
            <a:avLst/>
          </a:prstGeom>
        </p:spPr>
      </p:pic>
      <p:sp>
        <p:nvSpPr>
          <p:cNvPr id="8" name="矩形 7"/>
          <p:cNvSpPr/>
          <p:nvPr userDrawn="1"/>
        </p:nvSpPr>
        <p:spPr>
          <a:xfrm>
            <a:off x="0" y="5642"/>
            <a:ext cx="12192000" cy="689680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直接连接符 11"/>
          <p:cNvCxnSpPr/>
          <p:nvPr userDrawn="1"/>
        </p:nvCxnSpPr>
        <p:spPr>
          <a:xfrm>
            <a:off x="870857" y="711200"/>
            <a:ext cx="1063897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11509829" y="711200"/>
            <a:ext cx="0" cy="135708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 name="tiny-mouse_73368"/>
          <p:cNvSpPr/>
          <p:nvPr userDrawn="1"/>
        </p:nvSpPr>
        <p:spPr>
          <a:xfrm>
            <a:off x="11495540" y="2068286"/>
            <a:ext cx="203200" cy="428549"/>
          </a:xfrm>
          <a:custGeom>
            <a:avLst/>
            <a:gdLst>
              <a:gd name="T0" fmla="*/ 1510 w 1796"/>
              <a:gd name="T1" fmla="*/ 1235 h 3793"/>
              <a:gd name="T2" fmla="*/ 998 w 1796"/>
              <a:gd name="T3" fmla="*/ 1081 h 3793"/>
              <a:gd name="T4" fmla="*/ 998 w 1796"/>
              <a:gd name="T5" fmla="*/ 1046 h 3793"/>
              <a:gd name="T6" fmla="*/ 996 w 1796"/>
              <a:gd name="T7" fmla="*/ 1026 h 3793"/>
              <a:gd name="T8" fmla="*/ 998 w 1796"/>
              <a:gd name="T9" fmla="*/ 1006 h 3793"/>
              <a:gd name="T10" fmla="*/ 998 w 1796"/>
              <a:gd name="T11" fmla="*/ 691 h 3793"/>
              <a:gd name="T12" fmla="*/ 698 w 1796"/>
              <a:gd name="T13" fmla="*/ 391 h 3793"/>
              <a:gd name="T14" fmla="*/ 500 w 1796"/>
              <a:gd name="T15" fmla="*/ 391 h 3793"/>
              <a:gd name="T16" fmla="*/ 328 w 1796"/>
              <a:gd name="T17" fmla="*/ 269 h 3793"/>
              <a:gd name="T18" fmla="*/ 261 w 1796"/>
              <a:gd name="T19" fmla="*/ 80 h 3793"/>
              <a:gd name="T20" fmla="*/ 133 w 1796"/>
              <a:gd name="T21" fmla="*/ 19 h 3793"/>
              <a:gd name="T22" fmla="*/ 72 w 1796"/>
              <a:gd name="T23" fmla="*/ 146 h 3793"/>
              <a:gd name="T24" fmla="*/ 139 w 1796"/>
              <a:gd name="T25" fmla="*/ 335 h 3793"/>
              <a:gd name="T26" fmla="*/ 500 w 1796"/>
              <a:gd name="T27" fmla="*/ 591 h 3793"/>
              <a:gd name="T28" fmla="*/ 698 w 1796"/>
              <a:gd name="T29" fmla="*/ 591 h 3793"/>
              <a:gd name="T30" fmla="*/ 798 w 1796"/>
              <a:gd name="T31" fmla="*/ 691 h 3793"/>
              <a:gd name="T32" fmla="*/ 798 w 1796"/>
              <a:gd name="T33" fmla="*/ 1006 h 3793"/>
              <a:gd name="T34" fmla="*/ 800 w 1796"/>
              <a:gd name="T35" fmla="*/ 1026 h 3793"/>
              <a:gd name="T36" fmla="*/ 798 w 1796"/>
              <a:gd name="T37" fmla="*/ 1046 h 3793"/>
              <a:gd name="T38" fmla="*/ 798 w 1796"/>
              <a:gd name="T39" fmla="*/ 1081 h 3793"/>
              <a:gd name="T40" fmla="*/ 286 w 1796"/>
              <a:gd name="T41" fmla="*/ 1235 h 3793"/>
              <a:gd name="T42" fmla="*/ 0 w 1796"/>
              <a:gd name="T43" fmla="*/ 1751 h 3793"/>
              <a:gd name="T44" fmla="*/ 0 w 1796"/>
              <a:gd name="T45" fmla="*/ 3120 h 3793"/>
              <a:gd name="T46" fmla="*/ 806 w 1796"/>
              <a:gd name="T47" fmla="*/ 3793 h 3793"/>
              <a:gd name="T48" fmla="*/ 990 w 1796"/>
              <a:gd name="T49" fmla="*/ 3793 h 3793"/>
              <a:gd name="T50" fmla="*/ 1796 w 1796"/>
              <a:gd name="T51" fmla="*/ 3120 h 3793"/>
              <a:gd name="T52" fmla="*/ 1796 w 1796"/>
              <a:gd name="T53" fmla="*/ 1751 h 3793"/>
              <a:gd name="T54" fmla="*/ 1510 w 1796"/>
              <a:gd name="T55" fmla="*/ 1235 h 3793"/>
              <a:gd name="T56" fmla="*/ 1596 w 1796"/>
              <a:gd name="T57" fmla="*/ 1751 h 3793"/>
              <a:gd name="T58" fmla="*/ 1596 w 1796"/>
              <a:gd name="T59" fmla="*/ 2157 h 3793"/>
              <a:gd name="T60" fmla="*/ 998 w 1796"/>
              <a:gd name="T61" fmla="*/ 2157 h 3793"/>
              <a:gd name="T62" fmla="*/ 998 w 1796"/>
              <a:gd name="T63" fmla="*/ 1282 h 3793"/>
              <a:gd name="T64" fmla="*/ 1596 w 1796"/>
              <a:gd name="T65" fmla="*/ 1751 h 3793"/>
              <a:gd name="T66" fmla="*/ 798 w 1796"/>
              <a:gd name="T67" fmla="*/ 1282 h 3793"/>
              <a:gd name="T68" fmla="*/ 798 w 1796"/>
              <a:gd name="T69" fmla="*/ 2157 h 3793"/>
              <a:gd name="T70" fmla="*/ 200 w 1796"/>
              <a:gd name="T71" fmla="*/ 2157 h 3793"/>
              <a:gd name="T72" fmla="*/ 200 w 1796"/>
              <a:gd name="T73" fmla="*/ 1751 h 3793"/>
              <a:gd name="T74" fmla="*/ 798 w 1796"/>
              <a:gd name="T75" fmla="*/ 1282 h 3793"/>
              <a:gd name="T76" fmla="*/ 990 w 1796"/>
              <a:gd name="T77" fmla="*/ 3593 h 3793"/>
              <a:gd name="T78" fmla="*/ 806 w 1796"/>
              <a:gd name="T79" fmla="*/ 3593 h 3793"/>
              <a:gd name="T80" fmla="*/ 200 w 1796"/>
              <a:gd name="T81" fmla="*/ 3120 h 3793"/>
              <a:gd name="T82" fmla="*/ 200 w 1796"/>
              <a:gd name="T83" fmla="*/ 2357 h 3793"/>
              <a:gd name="T84" fmla="*/ 1596 w 1796"/>
              <a:gd name="T85" fmla="*/ 2357 h 3793"/>
              <a:gd name="T86" fmla="*/ 1596 w 1796"/>
              <a:gd name="T87" fmla="*/ 3120 h 3793"/>
              <a:gd name="T88" fmla="*/ 990 w 1796"/>
              <a:gd name="T89" fmla="*/ 3593 h 3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96" h="3793">
                <a:moveTo>
                  <a:pt x="1510" y="1235"/>
                </a:moveTo>
                <a:cubicBezTo>
                  <a:pt x="1373" y="1146"/>
                  <a:pt x="1194" y="1092"/>
                  <a:pt x="998" y="1081"/>
                </a:cubicBezTo>
                <a:lnTo>
                  <a:pt x="998" y="1046"/>
                </a:lnTo>
                <a:cubicBezTo>
                  <a:pt x="998" y="1039"/>
                  <a:pt x="997" y="1032"/>
                  <a:pt x="996" y="1026"/>
                </a:cubicBezTo>
                <a:cubicBezTo>
                  <a:pt x="997" y="1020"/>
                  <a:pt x="998" y="1013"/>
                  <a:pt x="998" y="1006"/>
                </a:cubicBezTo>
                <a:lnTo>
                  <a:pt x="998" y="691"/>
                </a:lnTo>
                <a:cubicBezTo>
                  <a:pt x="998" y="525"/>
                  <a:pt x="863" y="391"/>
                  <a:pt x="698" y="391"/>
                </a:cubicBezTo>
                <a:lnTo>
                  <a:pt x="500" y="391"/>
                </a:lnTo>
                <a:cubicBezTo>
                  <a:pt x="432" y="391"/>
                  <a:pt x="350" y="333"/>
                  <a:pt x="328" y="269"/>
                </a:cubicBezTo>
                <a:lnTo>
                  <a:pt x="261" y="80"/>
                </a:lnTo>
                <a:cubicBezTo>
                  <a:pt x="242" y="28"/>
                  <a:pt x="185" y="0"/>
                  <a:pt x="133" y="19"/>
                </a:cubicBezTo>
                <a:cubicBezTo>
                  <a:pt x="81" y="37"/>
                  <a:pt x="54" y="94"/>
                  <a:pt x="72" y="146"/>
                </a:cubicBezTo>
                <a:lnTo>
                  <a:pt x="139" y="335"/>
                </a:lnTo>
                <a:cubicBezTo>
                  <a:pt x="190" y="479"/>
                  <a:pt x="348" y="591"/>
                  <a:pt x="500" y="591"/>
                </a:cubicBezTo>
                <a:lnTo>
                  <a:pt x="698" y="591"/>
                </a:lnTo>
                <a:cubicBezTo>
                  <a:pt x="753" y="591"/>
                  <a:pt x="798" y="635"/>
                  <a:pt x="798" y="691"/>
                </a:cubicBezTo>
                <a:lnTo>
                  <a:pt x="798" y="1006"/>
                </a:lnTo>
                <a:cubicBezTo>
                  <a:pt x="798" y="1013"/>
                  <a:pt x="799" y="1019"/>
                  <a:pt x="800" y="1026"/>
                </a:cubicBezTo>
                <a:cubicBezTo>
                  <a:pt x="799" y="1032"/>
                  <a:pt x="798" y="1039"/>
                  <a:pt x="798" y="1046"/>
                </a:cubicBezTo>
                <a:lnTo>
                  <a:pt x="798" y="1081"/>
                </a:lnTo>
                <a:cubicBezTo>
                  <a:pt x="602" y="1092"/>
                  <a:pt x="423" y="1146"/>
                  <a:pt x="286" y="1235"/>
                </a:cubicBezTo>
                <a:cubicBezTo>
                  <a:pt x="99" y="1357"/>
                  <a:pt x="0" y="1536"/>
                  <a:pt x="0" y="1751"/>
                </a:cubicBezTo>
                <a:lnTo>
                  <a:pt x="0" y="3120"/>
                </a:lnTo>
                <a:cubicBezTo>
                  <a:pt x="0" y="3529"/>
                  <a:pt x="316" y="3793"/>
                  <a:pt x="806" y="3793"/>
                </a:cubicBezTo>
                <a:lnTo>
                  <a:pt x="990" y="3793"/>
                </a:lnTo>
                <a:cubicBezTo>
                  <a:pt x="1479" y="3793"/>
                  <a:pt x="1796" y="3529"/>
                  <a:pt x="1796" y="3120"/>
                </a:cubicBezTo>
                <a:lnTo>
                  <a:pt x="1796" y="1751"/>
                </a:lnTo>
                <a:cubicBezTo>
                  <a:pt x="1796" y="1536"/>
                  <a:pt x="1697" y="1357"/>
                  <a:pt x="1510" y="1235"/>
                </a:cubicBezTo>
                <a:close/>
                <a:moveTo>
                  <a:pt x="1596" y="1751"/>
                </a:moveTo>
                <a:lnTo>
                  <a:pt x="1596" y="2157"/>
                </a:lnTo>
                <a:lnTo>
                  <a:pt x="998" y="2157"/>
                </a:lnTo>
                <a:lnTo>
                  <a:pt x="998" y="1282"/>
                </a:lnTo>
                <a:cubicBezTo>
                  <a:pt x="1306" y="1302"/>
                  <a:pt x="1596" y="1449"/>
                  <a:pt x="1596" y="1751"/>
                </a:cubicBezTo>
                <a:close/>
                <a:moveTo>
                  <a:pt x="798" y="1282"/>
                </a:moveTo>
                <a:lnTo>
                  <a:pt x="798" y="2157"/>
                </a:lnTo>
                <a:lnTo>
                  <a:pt x="200" y="2157"/>
                </a:lnTo>
                <a:lnTo>
                  <a:pt x="200" y="1751"/>
                </a:lnTo>
                <a:cubicBezTo>
                  <a:pt x="200" y="1449"/>
                  <a:pt x="489" y="1302"/>
                  <a:pt x="798" y="1282"/>
                </a:cubicBezTo>
                <a:close/>
                <a:moveTo>
                  <a:pt x="990" y="3593"/>
                </a:moveTo>
                <a:lnTo>
                  <a:pt x="806" y="3593"/>
                </a:lnTo>
                <a:cubicBezTo>
                  <a:pt x="664" y="3593"/>
                  <a:pt x="200" y="3559"/>
                  <a:pt x="200" y="3120"/>
                </a:cubicBezTo>
                <a:lnTo>
                  <a:pt x="200" y="2357"/>
                </a:lnTo>
                <a:lnTo>
                  <a:pt x="1596" y="2357"/>
                </a:lnTo>
                <a:lnTo>
                  <a:pt x="1596" y="3120"/>
                </a:lnTo>
                <a:cubicBezTo>
                  <a:pt x="1596" y="3559"/>
                  <a:pt x="1132" y="3593"/>
                  <a:pt x="990" y="3593"/>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KSO_Shape"/>
          <p:cNvSpPr/>
          <p:nvPr userDrawn="1"/>
        </p:nvSpPr>
        <p:spPr>
          <a:xfrm>
            <a:off x="477489" y="348344"/>
            <a:ext cx="203196" cy="300290"/>
          </a:xfrm>
          <a:custGeom>
            <a:avLst/>
            <a:gdLst>
              <a:gd name="connsiteX0" fmla="*/ 252248 w 662152"/>
              <a:gd name="connsiteY0" fmla="*/ 583324 h 977462"/>
              <a:gd name="connsiteX1" fmla="*/ 63062 w 662152"/>
              <a:gd name="connsiteY1" fmla="*/ 835573 h 977462"/>
              <a:gd name="connsiteX2" fmla="*/ 0 w 662152"/>
              <a:gd name="connsiteY2" fmla="*/ 0 h 977462"/>
              <a:gd name="connsiteX3" fmla="*/ 662152 w 662152"/>
              <a:gd name="connsiteY3" fmla="*/ 472966 h 977462"/>
              <a:gd name="connsiteX4" fmla="*/ 362607 w 662152"/>
              <a:gd name="connsiteY4" fmla="*/ 520262 h 977462"/>
              <a:gd name="connsiteX5" fmla="*/ 583324 w 662152"/>
              <a:gd name="connsiteY5" fmla="*/ 898635 h 977462"/>
              <a:gd name="connsiteX6" fmla="*/ 441434 w 662152"/>
              <a:gd name="connsiteY6" fmla="*/ 977462 h 977462"/>
              <a:gd name="connsiteX7" fmla="*/ 252248 w 662152"/>
              <a:gd name="connsiteY7" fmla="*/ 583324 h 9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52" h="977462">
                <a:moveTo>
                  <a:pt x="252248" y="583324"/>
                </a:moveTo>
                <a:lnTo>
                  <a:pt x="63062" y="835573"/>
                </a:lnTo>
                <a:lnTo>
                  <a:pt x="0" y="0"/>
                </a:lnTo>
                <a:lnTo>
                  <a:pt x="662152" y="472966"/>
                </a:lnTo>
                <a:lnTo>
                  <a:pt x="362607" y="520262"/>
                </a:lnTo>
                <a:lnTo>
                  <a:pt x="583324" y="898635"/>
                </a:lnTo>
                <a:lnTo>
                  <a:pt x="441434" y="977462"/>
                </a:lnTo>
                <a:lnTo>
                  <a:pt x="252248" y="58332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6F8977-6515-467A-A162-F7E5FF43E35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6B568-7473-445B-8665-56A5625F829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6F8977-6515-467A-A162-F7E5FF43E35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6B568-7473-445B-8665-56A5625F82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6F8977-6515-467A-A162-F7E5FF43E35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6B568-7473-445B-8665-56A5625F82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6" Type="http://schemas.openxmlformats.org/officeDocument/2006/relationships/slideLayout" Target="../slideLayouts/slideLayout14.xml"/><Relationship Id="rId15" Type="http://schemas.openxmlformats.org/officeDocument/2006/relationships/image" Target="../media/image24.png"/><Relationship Id="rId14" Type="http://schemas.openxmlformats.org/officeDocument/2006/relationships/image" Target="../media/image23.jpeg"/><Relationship Id="rId13" Type="http://schemas.openxmlformats.org/officeDocument/2006/relationships/image" Target="../media/image22.jpeg"/><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1.webp"/></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4.jpeg"/><Relationship Id="rId1" Type="http://schemas.openxmlformats.org/officeDocument/2006/relationships/image" Target="../media/image3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6" Type="http://schemas.openxmlformats.org/officeDocument/2006/relationships/slideLayout" Target="../slideLayouts/slideLayout3.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5" Type="http://schemas.openxmlformats.org/officeDocument/2006/relationships/slideLayout" Target="../slideLayouts/slideLayout3.xml"/><Relationship Id="rId24" Type="http://schemas.openxmlformats.org/officeDocument/2006/relationships/tags" Target="../tags/tag62.xml"/><Relationship Id="rId23" Type="http://schemas.openxmlformats.org/officeDocument/2006/relationships/tags" Target="../tags/tag61.xml"/><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tags" Target="../tags/tag40.xml"/><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13.wdp"/><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35"/>
          <p:cNvSpPr/>
          <p:nvPr/>
        </p:nvSpPr>
        <p:spPr>
          <a:xfrm>
            <a:off x="6591300" y="4199255"/>
            <a:ext cx="2847975" cy="344805"/>
          </a:xfrm>
          <a:prstGeom prst="roundRect">
            <a:avLst>
              <a:gd name="adj" fmla="val 50000"/>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910134" y="3680108"/>
            <a:ext cx="3518912" cy="400110"/>
          </a:xfrm>
          <a:prstGeom prst="rect">
            <a:avLst/>
          </a:prstGeom>
          <a:noFill/>
        </p:spPr>
        <p:txBody>
          <a:bodyPr wrap="none" rtlCol="0">
            <a:spAutoFit/>
          </a:bodyPr>
          <a:lstStyle/>
          <a:p>
            <a:r>
              <a:rPr kumimoji="0" lang="zh-CN" altLang="en-US" sz="20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rPr>
              <a:t>（具体案例分析及防范之道）</a:t>
            </a:r>
            <a:endParaRPr lang="zh-CN" altLang="en-US" sz="2000" dirty="0">
              <a:latin typeface="思源宋体 CN Heavy" panose="02020900000000000000" pitchFamily="18" charset="-122"/>
              <a:ea typeface="思源宋体 CN Heavy" panose="02020900000000000000" pitchFamily="18" charset="-122"/>
            </a:endParaRPr>
          </a:p>
        </p:txBody>
      </p:sp>
      <p:sp>
        <p:nvSpPr>
          <p:cNvPr id="6" name="文本框 5"/>
          <p:cNvSpPr txBox="1"/>
          <p:nvPr/>
        </p:nvSpPr>
        <p:spPr>
          <a:xfrm>
            <a:off x="2336800" y="2821643"/>
            <a:ext cx="6013824" cy="830997"/>
          </a:xfrm>
          <a:prstGeom prst="rect">
            <a:avLst/>
          </a:prstGeom>
          <a:noFill/>
        </p:spPr>
        <p:txBody>
          <a:bodyPr wrap="square" rtlCol="0">
            <a:spAutoFit/>
          </a:bodyPr>
          <a:lstStyle/>
          <a:p>
            <a:pPr algn="dist"/>
            <a:r>
              <a:rPr kumimoji="0" lang="zh-CN" altLang="en-US" sz="4800" b="0" i="0" u="none" strike="noStrike" kern="1200" cap="none" spc="0" normalizeH="0" baseline="0" noProof="0" dirty="0">
                <a:ln>
                  <a:noFill/>
                </a:ln>
                <a:solidFill>
                  <a:srgbClr val="C00000"/>
                </a:solidFill>
                <a:effectLst/>
                <a:uLnTx/>
                <a:uFillTx/>
                <a:latin typeface="思源宋体 CN Heavy" panose="02020900000000000000" pitchFamily="18" charset="-122"/>
                <a:ea typeface="思源宋体 CN Heavy" panose="02020900000000000000" pitchFamily="18" charset="-122"/>
              </a:rPr>
              <a:t>谨防</a:t>
            </a:r>
            <a:r>
              <a:rPr kumimoji="0" lang="zh-CN" altLang="en-US" sz="48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rPr>
              <a:t>新型网络犯罪</a:t>
            </a:r>
            <a:endParaRPr lang="zh-CN" altLang="en-US" sz="4800" dirty="0">
              <a:latin typeface="思源宋体 CN Heavy" panose="02020900000000000000" pitchFamily="18" charset="-122"/>
              <a:ea typeface="思源宋体 CN Heavy" panose="02020900000000000000" pitchFamily="18" charset="-122"/>
            </a:endParaRPr>
          </a:p>
        </p:txBody>
      </p:sp>
      <p:sp>
        <p:nvSpPr>
          <p:cNvPr id="7" name="文本框 6"/>
          <p:cNvSpPr txBox="1"/>
          <p:nvPr/>
        </p:nvSpPr>
        <p:spPr>
          <a:xfrm>
            <a:off x="8228787" y="2467662"/>
            <a:ext cx="1210588" cy="400110"/>
          </a:xfrm>
          <a:prstGeom prst="rect">
            <a:avLst/>
          </a:prstGeom>
          <a:noFill/>
        </p:spPr>
        <p:txBody>
          <a:bodyPr wrap="none" rtlCol="0">
            <a:spAutoFit/>
          </a:bodyPr>
          <a:lstStyle/>
          <a:p>
            <a:r>
              <a:rPr kumimoji="0" lang="zh-CN" altLang="en-US" sz="20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rPr>
              <a:t>安全教育</a:t>
            </a:r>
            <a:endParaRPr lang="zh-CN" altLang="en-US" sz="2000" dirty="0">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3728209" y="1677006"/>
            <a:ext cx="1210588" cy="1323439"/>
          </a:xfrm>
          <a:prstGeom prst="rect">
            <a:avLst/>
          </a:prstGeom>
          <a:noFill/>
        </p:spPr>
        <p:txBody>
          <a:bodyPr wrap="none">
            <a:spAutoFit/>
          </a:bodyPr>
          <a:lstStyle/>
          <a:p>
            <a:pPr algn="dist"/>
            <a:r>
              <a:rPr kumimoji="0" lang="zh-CN" altLang="en-US" sz="80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cs typeface="+mn-cs"/>
              </a:rPr>
              <a:t>电</a:t>
            </a:r>
            <a:endParaRPr lang="zh-CN" altLang="en-US" sz="8000" dirty="0">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5917710" y="1677470"/>
            <a:ext cx="1210588" cy="1323439"/>
          </a:xfrm>
          <a:prstGeom prst="rect">
            <a:avLst/>
          </a:prstGeom>
          <a:noFill/>
        </p:spPr>
        <p:txBody>
          <a:bodyPr wrap="none">
            <a:spAutoFit/>
          </a:bodyPr>
          <a:lstStyle/>
          <a:p>
            <a:pPr algn="dist"/>
            <a:r>
              <a:rPr kumimoji="0" lang="zh-CN" altLang="en-US" sz="80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cs typeface="+mn-cs"/>
              </a:rPr>
              <a:t>诈</a:t>
            </a:r>
            <a:endParaRPr lang="zh-CN" altLang="en-US" sz="8000" dirty="0">
              <a:latin typeface="思源宋体 CN Heavy" panose="02020900000000000000" pitchFamily="18" charset="-122"/>
              <a:ea typeface="思源宋体 CN Heavy" panose="02020900000000000000" pitchFamily="18" charset="-122"/>
            </a:endParaRPr>
          </a:p>
        </p:txBody>
      </p:sp>
      <p:sp>
        <p:nvSpPr>
          <p:cNvPr id="12" name="文本框 11"/>
          <p:cNvSpPr txBox="1"/>
          <p:nvPr/>
        </p:nvSpPr>
        <p:spPr>
          <a:xfrm>
            <a:off x="7140036" y="1677006"/>
            <a:ext cx="1210588" cy="1323439"/>
          </a:xfrm>
          <a:prstGeom prst="rect">
            <a:avLst/>
          </a:prstGeom>
          <a:noFill/>
        </p:spPr>
        <p:txBody>
          <a:bodyPr wrap="none">
            <a:spAutoFit/>
          </a:bodyPr>
          <a:lstStyle/>
          <a:p>
            <a:pPr algn="dist"/>
            <a:r>
              <a:rPr kumimoji="0" lang="zh-CN" altLang="en-US" sz="8000" b="0" i="0" u="none" strike="noStrike" kern="1200" cap="none" spc="0" normalizeH="0" baseline="0" noProof="0" dirty="0">
                <a:ln>
                  <a:noFill/>
                </a:ln>
                <a:solidFill>
                  <a:prstClr val="black"/>
                </a:solidFill>
                <a:effectLst/>
                <a:uLnTx/>
                <a:uFillTx/>
                <a:latin typeface="思源宋体 CN Heavy" panose="02020900000000000000" pitchFamily="18" charset="-122"/>
                <a:ea typeface="思源宋体 CN Heavy" panose="02020900000000000000" pitchFamily="18" charset="-122"/>
                <a:cs typeface="+mn-cs"/>
              </a:rPr>
              <a:t>骗</a:t>
            </a:r>
            <a:endParaRPr lang="zh-CN" altLang="en-US" sz="8000" dirty="0">
              <a:latin typeface="思源宋体 CN Heavy" panose="02020900000000000000" pitchFamily="18" charset="-122"/>
              <a:ea typeface="思源宋体 CN Heavy" panose="02020900000000000000" pitchFamily="18" charset="-122"/>
            </a:endParaRPr>
          </a:p>
        </p:txBody>
      </p:sp>
      <p:grpSp>
        <p:nvGrpSpPr>
          <p:cNvPr id="31" name="组合 30"/>
          <p:cNvGrpSpPr/>
          <p:nvPr/>
        </p:nvGrpSpPr>
        <p:grpSpPr>
          <a:xfrm>
            <a:off x="4950535" y="1855014"/>
            <a:ext cx="955437" cy="937681"/>
            <a:chOff x="4954449" y="1949901"/>
            <a:chExt cx="666597" cy="654209"/>
          </a:xfrm>
        </p:grpSpPr>
        <p:sp>
          <p:nvSpPr>
            <p:cNvPr id="19" name="任意多边形: 形状 18"/>
            <p:cNvSpPr/>
            <p:nvPr/>
          </p:nvSpPr>
          <p:spPr>
            <a:xfrm>
              <a:off x="5295977" y="1949901"/>
              <a:ext cx="145677" cy="129431"/>
            </a:xfrm>
            <a:custGeom>
              <a:avLst/>
              <a:gdLst/>
              <a:ahLst/>
              <a:cxnLst/>
              <a:rect l="l" t="t" r="r" b="b"/>
              <a:pathLst>
                <a:path w="145677" h="129431">
                  <a:moveTo>
                    <a:pt x="4115" y="0"/>
                  </a:moveTo>
                  <a:cubicBezTo>
                    <a:pt x="58720" y="2261"/>
                    <a:pt x="96614" y="11927"/>
                    <a:pt x="117797" y="28998"/>
                  </a:cubicBezTo>
                  <a:cubicBezTo>
                    <a:pt x="138980" y="46070"/>
                    <a:pt x="148092" y="64180"/>
                    <a:pt x="145133" y="83330"/>
                  </a:cubicBezTo>
                  <a:cubicBezTo>
                    <a:pt x="142174" y="102480"/>
                    <a:pt x="131783" y="116303"/>
                    <a:pt x="113961" y="124800"/>
                  </a:cubicBezTo>
                  <a:cubicBezTo>
                    <a:pt x="96139" y="133297"/>
                    <a:pt x="75526" y="130102"/>
                    <a:pt x="52121" y="115214"/>
                  </a:cubicBezTo>
                  <a:cubicBezTo>
                    <a:pt x="49392" y="94269"/>
                    <a:pt x="43192" y="73924"/>
                    <a:pt x="33519" y="54178"/>
                  </a:cubicBezTo>
                  <a:cubicBezTo>
                    <a:pt x="23846" y="34433"/>
                    <a:pt x="12673" y="17517"/>
                    <a:pt x="0" y="3429"/>
                  </a:cubicBezTo>
                  <a:lnTo>
                    <a:pt x="411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8" name="任意多边形: 形状 17"/>
            <p:cNvSpPr/>
            <p:nvPr/>
          </p:nvSpPr>
          <p:spPr>
            <a:xfrm>
              <a:off x="4954449" y="1950586"/>
              <a:ext cx="257861" cy="653524"/>
            </a:xfrm>
            <a:custGeom>
              <a:avLst/>
              <a:gdLst/>
              <a:ahLst/>
              <a:cxnLst/>
              <a:rect l="l" t="t" r="r" b="b"/>
              <a:pathLst>
                <a:path w="257861" h="653524">
                  <a:moveTo>
                    <a:pt x="121387" y="0"/>
                  </a:moveTo>
                  <a:lnTo>
                    <a:pt x="257861" y="38405"/>
                  </a:lnTo>
                  <a:cubicBezTo>
                    <a:pt x="256518" y="42934"/>
                    <a:pt x="253546" y="46563"/>
                    <a:pt x="248945" y="49292"/>
                  </a:cubicBezTo>
                  <a:cubicBezTo>
                    <a:pt x="244345" y="52021"/>
                    <a:pt x="237944" y="53421"/>
                    <a:pt x="229743" y="53492"/>
                  </a:cubicBezTo>
                  <a:cubicBezTo>
                    <a:pt x="220456" y="79881"/>
                    <a:pt x="210398" y="104942"/>
                    <a:pt x="199568" y="128676"/>
                  </a:cubicBezTo>
                  <a:cubicBezTo>
                    <a:pt x="188738" y="152410"/>
                    <a:pt x="177308" y="174905"/>
                    <a:pt x="165278" y="196162"/>
                  </a:cubicBezTo>
                  <a:lnTo>
                    <a:pt x="200939" y="209200"/>
                  </a:lnTo>
                  <a:cubicBezTo>
                    <a:pt x="200011" y="212602"/>
                    <a:pt x="197925" y="215404"/>
                    <a:pt x="194682" y="217605"/>
                  </a:cubicBezTo>
                  <a:cubicBezTo>
                    <a:pt x="191438" y="219807"/>
                    <a:pt x="186438" y="221580"/>
                    <a:pt x="179680" y="222923"/>
                  </a:cubicBezTo>
                  <a:lnTo>
                    <a:pt x="179680" y="626093"/>
                  </a:lnTo>
                  <a:cubicBezTo>
                    <a:pt x="178165" y="630536"/>
                    <a:pt x="169536" y="636051"/>
                    <a:pt x="153791" y="642637"/>
                  </a:cubicBezTo>
                  <a:cubicBezTo>
                    <a:pt x="138046" y="649224"/>
                    <a:pt x="120158" y="652853"/>
                    <a:pt x="100127" y="653524"/>
                  </a:cubicBezTo>
                  <a:lnTo>
                    <a:pt x="81610" y="653524"/>
                  </a:lnTo>
                  <a:lnTo>
                    <a:pt x="81610" y="312062"/>
                  </a:lnTo>
                  <a:cubicBezTo>
                    <a:pt x="58407" y="337411"/>
                    <a:pt x="33490" y="360032"/>
                    <a:pt x="6858" y="379927"/>
                  </a:cubicBezTo>
                  <a:lnTo>
                    <a:pt x="0" y="375120"/>
                  </a:lnTo>
                  <a:cubicBezTo>
                    <a:pt x="16866" y="343884"/>
                    <a:pt x="33198" y="307911"/>
                    <a:pt x="48997" y="267200"/>
                  </a:cubicBezTo>
                  <a:cubicBezTo>
                    <a:pt x="64795" y="226490"/>
                    <a:pt x="78994" y="183304"/>
                    <a:pt x="91592" y="137640"/>
                  </a:cubicBezTo>
                  <a:cubicBezTo>
                    <a:pt x="104191" y="91977"/>
                    <a:pt x="114122" y="46097"/>
                    <a:pt x="12138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7" name="任意多边形: 形状 16"/>
            <p:cNvSpPr/>
            <p:nvPr/>
          </p:nvSpPr>
          <p:spPr>
            <a:xfrm>
              <a:off x="5158816" y="2019210"/>
              <a:ext cx="462230" cy="84953"/>
            </a:xfrm>
            <a:custGeom>
              <a:avLst/>
              <a:gdLst/>
              <a:ahLst/>
              <a:cxnLst/>
              <a:rect l="l" t="t" r="r" b="b"/>
              <a:pathLst>
                <a:path w="462230" h="84953">
                  <a:moveTo>
                    <a:pt x="376505" y="0"/>
                  </a:moveTo>
                  <a:cubicBezTo>
                    <a:pt x="376979" y="368"/>
                    <a:pt x="382050" y="4584"/>
                    <a:pt x="391719" y="12648"/>
                  </a:cubicBezTo>
                  <a:cubicBezTo>
                    <a:pt x="401388" y="20711"/>
                    <a:pt x="412810" y="30411"/>
                    <a:pt x="425984" y="41746"/>
                  </a:cubicBezTo>
                  <a:cubicBezTo>
                    <a:pt x="439158" y="53082"/>
                    <a:pt x="451240" y="63843"/>
                    <a:pt x="462230" y="74029"/>
                  </a:cubicBezTo>
                  <a:cubicBezTo>
                    <a:pt x="461129" y="77770"/>
                    <a:pt x="458872" y="80530"/>
                    <a:pt x="455457" y="82308"/>
                  </a:cubicBezTo>
                  <a:cubicBezTo>
                    <a:pt x="452043" y="84086"/>
                    <a:pt x="447899" y="84967"/>
                    <a:pt x="443027" y="84953"/>
                  </a:cubicBezTo>
                  <a:lnTo>
                    <a:pt x="5487" y="84953"/>
                  </a:lnTo>
                  <a:lnTo>
                    <a:pt x="0" y="65837"/>
                  </a:lnTo>
                  <a:lnTo>
                    <a:pt x="328499" y="65837"/>
                  </a:lnTo>
                  <a:lnTo>
                    <a:pt x="376505"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6" name="任意多边形: 形状 15"/>
            <p:cNvSpPr/>
            <p:nvPr/>
          </p:nvSpPr>
          <p:spPr>
            <a:xfrm>
              <a:off x="5199964" y="2120674"/>
              <a:ext cx="377190" cy="79501"/>
            </a:xfrm>
            <a:custGeom>
              <a:avLst/>
              <a:gdLst/>
              <a:ahLst/>
              <a:cxnLst/>
              <a:rect l="l" t="t" r="r" b="b"/>
              <a:pathLst>
                <a:path w="377190" h="79501">
                  <a:moveTo>
                    <a:pt x="299009" y="0"/>
                  </a:moveTo>
                  <a:cubicBezTo>
                    <a:pt x="299441" y="339"/>
                    <a:pt x="304064" y="4236"/>
                    <a:pt x="312878" y="11689"/>
                  </a:cubicBezTo>
                  <a:cubicBezTo>
                    <a:pt x="321691" y="19143"/>
                    <a:pt x="332105" y="28119"/>
                    <a:pt x="344120" y="38618"/>
                  </a:cubicBezTo>
                  <a:cubicBezTo>
                    <a:pt x="356134" y="49116"/>
                    <a:pt x="367157" y="59103"/>
                    <a:pt x="377190" y="68577"/>
                  </a:cubicBezTo>
                  <a:cubicBezTo>
                    <a:pt x="376433" y="72318"/>
                    <a:pt x="374347" y="75078"/>
                    <a:pt x="370933" y="76856"/>
                  </a:cubicBezTo>
                  <a:cubicBezTo>
                    <a:pt x="367518" y="78634"/>
                    <a:pt x="363203" y="79515"/>
                    <a:pt x="357988" y="79501"/>
                  </a:cubicBezTo>
                  <a:lnTo>
                    <a:pt x="5487" y="79501"/>
                  </a:lnTo>
                  <a:lnTo>
                    <a:pt x="0" y="60385"/>
                  </a:lnTo>
                  <a:lnTo>
                    <a:pt x="255118" y="60385"/>
                  </a:lnTo>
                  <a:lnTo>
                    <a:pt x="299009"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5" name="任意多边形: 形状 14"/>
            <p:cNvSpPr/>
            <p:nvPr/>
          </p:nvSpPr>
          <p:spPr>
            <a:xfrm>
              <a:off x="5205451" y="2221457"/>
              <a:ext cx="371018" cy="79531"/>
            </a:xfrm>
            <a:custGeom>
              <a:avLst/>
              <a:gdLst/>
              <a:ahLst/>
              <a:cxnLst/>
              <a:rect l="l" t="t" r="r" b="b"/>
              <a:pathLst>
                <a:path w="371018" h="79531">
                  <a:moveTo>
                    <a:pt x="292151" y="0"/>
                  </a:moveTo>
                  <a:cubicBezTo>
                    <a:pt x="292591" y="339"/>
                    <a:pt x="297273" y="4238"/>
                    <a:pt x="306197" y="11695"/>
                  </a:cubicBezTo>
                  <a:cubicBezTo>
                    <a:pt x="315121" y="19152"/>
                    <a:pt x="325645" y="28132"/>
                    <a:pt x="337769" y="38635"/>
                  </a:cubicBezTo>
                  <a:cubicBezTo>
                    <a:pt x="349893" y="49139"/>
                    <a:pt x="360976" y="59129"/>
                    <a:pt x="371018" y="68607"/>
                  </a:cubicBezTo>
                  <a:cubicBezTo>
                    <a:pt x="369917" y="72348"/>
                    <a:pt x="367660" y="75107"/>
                    <a:pt x="364245" y="76885"/>
                  </a:cubicBezTo>
                  <a:cubicBezTo>
                    <a:pt x="360831" y="78663"/>
                    <a:pt x="356687" y="79545"/>
                    <a:pt x="351815" y="79531"/>
                  </a:cubicBezTo>
                  <a:lnTo>
                    <a:pt x="5486" y="79531"/>
                  </a:lnTo>
                  <a:lnTo>
                    <a:pt x="0" y="60414"/>
                  </a:lnTo>
                  <a:lnTo>
                    <a:pt x="248259" y="60414"/>
                  </a:lnTo>
                  <a:lnTo>
                    <a:pt x="292151"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3" name="iconfont-1177-866175"/>
            <p:cNvSpPr/>
            <p:nvPr/>
          </p:nvSpPr>
          <p:spPr>
            <a:xfrm>
              <a:off x="5212310" y="2356715"/>
              <a:ext cx="353338" cy="240938"/>
            </a:xfrm>
            <a:custGeom>
              <a:avLst/>
              <a:gdLst>
                <a:gd name="T0" fmla="*/ 0 w 18773"/>
                <a:gd name="T1" fmla="*/ 11947 h 12800"/>
                <a:gd name="T2" fmla="*/ 829 w 18773"/>
                <a:gd name="T3" fmla="*/ 12800 h 12800"/>
                <a:gd name="T4" fmla="*/ 17917 w 18773"/>
                <a:gd name="T5" fmla="*/ 12800 h 12800"/>
                <a:gd name="T6" fmla="*/ 18773 w 18773"/>
                <a:gd name="T7" fmla="*/ 11947 h 12800"/>
                <a:gd name="T8" fmla="*/ 17917 w 18773"/>
                <a:gd name="T9" fmla="*/ 11093 h 12800"/>
                <a:gd name="T10" fmla="*/ 829 w 18773"/>
                <a:gd name="T11" fmla="*/ 11093 h 12800"/>
                <a:gd name="T12" fmla="*/ 0 w 18773"/>
                <a:gd name="T13" fmla="*/ 11947 h 12800"/>
                <a:gd name="T14" fmla="*/ 7253 w 18773"/>
                <a:gd name="T15" fmla="*/ 11520 h 12800"/>
                <a:gd name="T16" fmla="*/ 10667 w 18773"/>
                <a:gd name="T17" fmla="*/ 11520 h 12800"/>
                <a:gd name="T18" fmla="*/ 11093 w 18773"/>
                <a:gd name="T19" fmla="*/ 11947 h 12800"/>
                <a:gd name="T20" fmla="*/ 10667 w 18773"/>
                <a:gd name="T21" fmla="*/ 12373 h 12800"/>
                <a:gd name="T22" fmla="*/ 7253 w 18773"/>
                <a:gd name="T23" fmla="*/ 12373 h 12800"/>
                <a:gd name="T24" fmla="*/ 6827 w 18773"/>
                <a:gd name="T25" fmla="*/ 11947 h 12800"/>
                <a:gd name="T26" fmla="*/ 7253 w 18773"/>
                <a:gd name="T27" fmla="*/ 11520 h 12800"/>
                <a:gd name="T28" fmla="*/ 17920 w 18773"/>
                <a:gd name="T29" fmla="*/ 10240 h 12800"/>
                <a:gd name="T30" fmla="*/ 17920 w 18773"/>
                <a:gd name="T31" fmla="*/ 1707 h 12800"/>
                <a:gd name="T32" fmla="*/ 16213 w 18773"/>
                <a:gd name="T33" fmla="*/ 0 h 12800"/>
                <a:gd name="T34" fmla="*/ 2560 w 18773"/>
                <a:gd name="T35" fmla="*/ 0 h 12800"/>
                <a:gd name="T36" fmla="*/ 853 w 18773"/>
                <a:gd name="T37" fmla="*/ 1707 h 12800"/>
                <a:gd name="T38" fmla="*/ 853 w 18773"/>
                <a:gd name="T39" fmla="*/ 10240 h 12800"/>
                <a:gd name="T40" fmla="*/ 1707 w 18773"/>
                <a:gd name="T41" fmla="*/ 10240 h 12800"/>
                <a:gd name="T42" fmla="*/ 1784 w 18773"/>
                <a:gd name="T43" fmla="*/ 10240 h 12800"/>
                <a:gd name="T44" fmla="*/ 1707 w 18773"/>
                <a:gd name="T45" fmla="*/ 1704 h 12800"/>
                <a:gd name="T46" fmla="*/ 2628 w 18773"/>
                <a:gd name="T47" fmla="*/ 853 h 12800"/>
                <a:gd name="T48" fmla="*/ 16128 w 18773"/>
                <a:gd name="T49" fmla="*/ 853 h 12800"/>
                <a:gd name="T50" fmla="*/ 17067 w 18773"/>
                <a:gd name="T51" fmla="*/ 1704 h 12800"/>
                <a:gd name="T52" fmla="*/ 17067 w 18773"/>
                <a:gd name="T53" fmla="*/ 10240 h 12800"/>
                <a:gd name="T54" fmla="*/ 17920 w 18773"/>
                <a:gd name="T55" fmla="*/ 1024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73" h="12800">
                  <a:moveTo>
                    <a:pt x="0" y="11947"/>
                  </a:moveTo>
                  <a:cubicBezTo>
                    <a:pt x="0" y="12800"/>
                    <a:pt x="829" y="12800"/>
                    <a:pt x="829" y="12800"/>
                  </a:cubicBezTo>
                  <a:lnTo>
                    <a:pt x="17917" y="12800"/>
                  </a:lnTo>
                  <a:cubicBezTo>
                    <a:pt x="17917" y="12800"/>
                    <a:pt x="18773" y="12800"/>
                    <a:pt x="18773" y="11947"/>
                  </a:cubicBezTo>
                  <a:cubicBezTo>
                    <a:pt x="18773" y="11093"/>
                    <a:pt x="17917" y="11093"/>
                    <a:pt x="17917" y="11093"/>
                  </a:cubicBezTo>
                  <a:lnTo>
                    <a:pt x="829" y="11093"/>
                  </a:lnTo>
                  <a:cubicBezTo>
                    <a:pt x="829" y="11093"/>
                    <a:pt x="0" y="11093"/>
                    <a:pt x="0" y="11947"/>
                  </a:cubicBezTo>
                  <a:close/>
                  <a:moveTo>
                    <a:pt x="7253" y="11520"/>
                  </a:moveTo>
                  <a:lnTo>
                    <a:pt x="10667" y="11520"/>
                  </a:lnTo>
                  <a:cubicBezTo>
                    <a:pt x="10667" y="11520"/>
                    <a:pt x="11093" y="11520"/>
                    <a:pt x="11093" y="11947"/>
                  </a:cubicBezTo>
                  <a:cubicBezTo>
                    <a:pt x="11093" y="12373"/>
                    <a:pt x="10667" y="12373"/>
                    <a:pt x="10667" y="12373"/>
                  </a:cubicBezTo>
                  <a:lnTo>
                    <a:pt x="7253" y="12373"/>
                  </a:lnTo>
                  <a:cubicBezTo>
                    <a:pt x="7253" y="12373"/>
                    <a:pt x="6827" y="12373"/>
                    <a:pt x="6827" y="11947"/>
                  </a:cubicBezTo>
                  <a:cubicBezTo>
                    <a:pt x="6827" y="11520"/>
                    <a:pt x="7253" y="11520"/>
                    <a:pt x="7253" y="11520"/>
                  </a:cubicBezTo>
                  <a:close/>
                  <a:moveTo>
                    <a:pt x="17920" y="10240"/>
                  </a:moveTo>
                  <a:lnTo>
                    <a:pt x="17920" y="1707"/>
                  </a:lnTo>
                  <a:cubicBezTo>
                    <a:pt x="17920" y="0"/>
                    <a:pt x="16213" y="0"/>
                    <a:pt x="16213" y="0"/>
                  </a:cubicBezTo>
                  <a:lnTo>
                    <a:pt x="2560" y="0"/>
                  </a:lnTo>
                  <a:cubicBezTo>
                    <a:pt x="2560" y="0"/>
                    <a:pt x="853" y="0"/>
                    <a:pt x="853" y="1707"/>
                  </a:cubicBezTo>
                  <a:lnTo>
                    <a:pt x="853" y="10240"/>
                  </a:lnTo>
                  <a:lnTo>
                    <a:pt x="1707" y="10240"/>
                  </a:lnTo>
                  <a:lnTo>
                    <a:pt x="1784" y="10240"/>
                  </a:lnTo>
                  <a:lnTo>
                    <a:pt x="1707" y="1704"/>
                  </a:lnTo>
                  <a:cubicBezTo>
                    <a:pt x="1707" y="931"/>
                    <a:pt x="2628" y="853"/>
                    <a:pt x="2628" y="853"/>
                  </a:cubicBezTo>
                  <a:lnTo>
                    <a:pt x="16128" y="853"/>
                  </a:lnTo>
                  <a:cubicBezTo>
                    <a:pt x="16127" y="853"/>
                    <a:pt x="17067" y="931"/>
                    <a:pt x="17067" y="1704"/>
                  </a:cubicBezTo>
                  <a:lnTo>
                    <a:pt x="17067" y="10240"/>
                  </a:lnTo>
                  <a:lnTo>
                    <a:pt x="17920" y="1024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8" name="KSO_Shape"/>
          <p:cNvSpPr/>
          <p:nvPr/>
        </p:nvSpPr>
        <p:spPr bwMode="auto">
          <a:xfrm>
            <a:off x="8440673" y="3077444"/>
            <a:ext cx="454326" cy="392992"/>
          </a:xfrm>
          <a:custGeom>
            <a:avLst/>
            <a:gdLst>
              <a:gd name="T0" fmla="*/ 2147483646 w 6617"/>
              <a:gd name="T1" fmla="*/ 2147483646 h 5732"/>
              <a:gd name="T2" fmla="*/ 2147483646 w 6617"/>
              <a:gd name="T3" fmla="*/ 2147483646 h 5732"/>
              <a:gd name="T4" fmla="*/ 2147483646 w 6617"/>
              <a:gd name="T5" fmla="*/ 2147483646 h 5732"/>
              <a:gd name="T6" fmla="*/ 2147483646 w 6617"/>
              <a:gd name="T7" fmla="*/ 2147483646 h 5732"/>
              <a:gd name="T8" fmla="*/ 2147483646 w 6617"/>
              <a:gd name="T9" fmla="*/ 2147483646 h 5732"/>
              <a:gd name="T10" fmla="*/ 2147483646 w 6617"/>
              <a:gd name="T11" fmla="*/ 2147483646 h 5732"/>
              <a:gd name="T12" fmla="*/ 2147483646 w 6617"/>
              <a:gd name="T13" fmla="*/ 2147483646 h 5732"/>
              <a:gd name="T14" fmla="*/ 2147483646 w 6617"/>
              <a:gd name="T15" fmla="*/ 2147483646 h 5732"/>
              <a:gd name="T16" fmla="*/ 2147483646 w 6617"/>
              <a:gd name="T17" fmla="*/ 2147483646 h 5732"/>
              <a:gd name="T18" fmla="*/ 2147483646 w 6617"/>
              <a:gd name="T19" fmla="*/ 2147483646 h 5732"/>
              <a:gd name="T20" fmla="*/ 2147483646 w 6617"/>
              <a:gd name="T21" fmla="*/ 2147483646 h 5732"/>
              <a:gd name="T22" fmla="*/ 2147483646 w 6617"/>
              <a:gd name="T23" fmla="*/ 2147483646 h 5732"/>
              <a:gd name="T24" fmla="*/ 2147483646 w 6617"/>
              <a:gd name="T25" fmla="*/ 2147483646 h 5732"/>
              <a:gd name="T26" fmla="*/ 2147483646 w 6617"/>
              <a:gd name="T27" fmla="*/ 2147483646 h 5732"/>
              <a:gd name="T28" fmla="*/ 2147483646 w 6617"/>
              <a:gd name="T29" fmla="*/ 2147483646 h 5732"/>
              <a:gd name="T30" fmla="*/ 2147483646 w 6617"/>
              <a:gd name="T31" fmla="*/ 2147483646 h 5732"/>
              <a:gd name="T32" fmla="*/ 2147483646 w 6617"/>
              <a:gd name="T33" fmla="*/ 2147483646 h 5732"/>
              <a:gd name="T34" fmla="*/ 2147483646 w 6617"/>
              <a:gd name="T35" fmla="*/ 2147483646 h 5732"/>
              <a:gd name="T36" fmla="*/ 2147483646 w 6617"/>
              <a:gd name="T37" fmla="*/ 2147483646 h 5732"/>
              <a:gd name="T38" fmla="*/ 2147483646 w 6617"/>
              <a:gd name="T39" fmla="*/ 2147483646 h 5732"/>
              <a:gd name="T40" fmla="*/ 2147483646 w 6617"/>
              <a:gd name="T41" fmla="*/ 2147483646 h 5732"/>
              <a:gd name="T42" fmla="*/ 2147483646 w 6617"/>
              <a:gd name="T43" fmla="*/ 2147483646 h 5732"/>
              <a:gd name="T44" fmla="*/ 2147483646 w 6617"/>
              <a:gd name="T45" fmla="*/ 2147483646 h 5732"/>
              <a:gd name="T46" fmla="*/ 2147483646 w 6617"/>
              <a:gd name="T47" fmla="*/ 2147483646 h 5732"/>
              <a:gd name="T48" fmla="*/ 2147483646 w 6617"/>
              <a:gd name="T49" fmla="*/ 2147483646 h 5732"/>
              <a:gd name="T50" fmla="*/ 2147483646 w 6617"/>
              <a:gd name="T51" fmla="*/ 2147483646 h 5732"/>
              <a:gd name="T52" fmla="*/ 2147483646 w 6617"/>
              <a:gd name="T53" fmla="*/ 2147483646 h 5732"/>
              <a:gd name="T54" fmla="*/ 2147483646 w 6617"/>
              <a:gd name="T55" fmla="*/ 2147483646 h 5732"/>
              <a:gd name="T56" fmla="*/ 2147483646 w 6617"/>
              <a:gd name="T57" fmla="*/ 2147483646 h 5732"/>
              <a:gd name="T58" fmla="*/ 2147483646 w 6617"/>
              <a:gd name="T59" fmla="*/ 1141474998 h 5732"/>
              <a:gd name="T60" fmla="*/ 2147483646 w 6617"/>
              <a:gd name="T61" fmla="*/ 2147483646 h 5732"/>
              <a:gd name="T62" fmla="*/ 2147483646 w 6617"/>
              <a:gd name="T63" fmla="*/ 2147483646 h 5732"/>
              <a:gd name="T64" fmla="*/ 2147483646 w 6617"/>
              <a:gd name="T65" fmla="*/ 2147483646 h 5732"/>
              <a:gd name="T66" fmla="*/ 2147483646 w 6617"/>
              <a:gd name="T67" fmla="*/ 2147483646 h 5732"/>
              <a:gd name="T68" fmla="*/ 2147483646 w 6617"/>
              <a:gd name="T69" fmla="*/ 2147483646 h 5732"/>
              <a:gd name="T70" fmla="*/ 2147483646 w 6617"/>
              <a:gd name="T71" fmla="*/ 2147483646 h 5732"/>
              <a:gd name="T72" fmla="*/ 2147483646 w 6617"/>
              <a:gd name="T73" fmla="*/ 2147483646 h 5732"/>
              <a:gd name="T74" fmla="*/ 2147483646 w 6617"/>
              <a:gd name="T75" fmla="*/ 2147483646 h 5732"/>
              <a:gd name="T76" fmla="*/ 2147483646 w 6617"/>
              <a:gd name="T77" fmla="*/ 2147483646 h 5732"/>
              <a:gd name="T78" fmla="*/ 2147483646 w 6617"/>
              <a:gd name="T79" fmla="*/ 2147483646 h 5732"/>
              <a:gd name="T80" fmla="*/ 2147483646 w 6617"/>
              <a:gd name="T81" fmla="*/ 2147483646 h 5732"/>
              <a:gd name="T82" fmla="*/ 2147483646 w 6617"/>
              <a:gd name="T83" fmla="*/ 2147483646 h 5732"/>
              <a:gd name="T84" fmla="*/ 2147483646 w 6617"/>
              <a:gd name="T85" fmla="*/ 2147483646 h 5732"/>
              <a:gd name="T86" fmla="*/ 2147483646 w 6617"/>
              <a:gd name="T87" fmla="*/ 2147483646 h 5732"/>
              <a:gd name="T88" fmla="*/ 2147483646 w 6617"/>
              <a:gd name="T89" fmla="*/ 2147483646 h 5732"/>
              <a:gd name="T90" fmla="*/ 2147483646 w 6617"/>
              <a:gd name="T91" fmla="*/ 2147483646 h 5732"/>
              <a:gd name="T92" fmla="*/ 2147483646 w 6617"/>
              <a:gd name="T93" fmla="*/ 2147483646 h 5732"/>
              <a:gd name="T94" fmla="*/ 2147483646 w 6617"/>
              <a:gd name="T95" fmla="*/ 2147483646 h 5732"/>
              <a:gd name="T96" fmla="*/ 2147483646 w 6617"/>
              <a:gd name="T97" fmla="*/ 2147483646 h 5732"/>
              <a:gd name="T98" fmla="*/ 2147483646 w 6617"/>
              <a:gd name="T99" fmla="*/ 2147483646 h 5732"/>
              <a:gd name="T100" fmla="*/ 0 w 6617"/>
              <a:gd name="T101" fmla="*/ 2147483646 h 5732"/>
              <a:gd name="T102" fmla="*/ 2147483646 w 6617"/>
              <a:gd name="T103" fmla="*/ 2147483646 h 5732"/>
              <a:gd name="T104" fmla="*/ 2147483646 w 6617"/>
              <a:gd name="T105" fmla="*/ 2147483646 h 5732"/>
              <a:gd name="T106" fmla="*/ 2147483646 w 6617"/>
              <a:gd name="T107" fmla="*/ 2147483646 h 5732"/>
              <a:gd name="T108" fmla="*/ 2147483646 w 6617"/>
              <a:gd name="T109" fmla="*/ 2147483646 h 5732"/>
              <a:gd name="T110" fmla="*/ 2147483646 w 6617"/>
              <a:gd name="T111" fmla="*/ 2147483646 h 5732"/>
              <a:gd name="T112" fmla="*/ 2147483646 w 6617"/>
              <a:gd name="T113" fmla="*/ 2147483646 h 5732"/>
              <a:gd name="T114" fmla="*/ 2147483646 w 6617"/>
              <a:gd name="T115" fmla="*/ 2147483646 h 5732"/>
              <a:gd name="T116" fmla="*/ 2147483646 w 6617"/>
              <a:gd name="T117" fmla="*/ 2147483646 h 5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617" h="5732">
                <a:moveTo>
                  <a:pt x="3711" y="4591"/>
                </a:moveTo>
                <a:lnTo>
                  <a:pt x="3711" y="4591"/>
                </a:lnTo>
                <a:lnTo>
                  <a:pt x="3699" y="4546"/>
                </a:lnTo>
                <a:lnTo>
                  <a:pt x="3685" y="4503"/>
                </a:lnTo>
                <a:lnTo>
                  <a:pt x="3671" y="4459"/>
                </a:lnTo>
                <a:lnTo>
                  <a:pt x="3656" y="4417"/>
                </a:lnTo>
                <a:lnTo>
                  <a:pt x="3639" y="4375"/>
                </a:lnTo>
                <a:lnTo>
                  <a:pt x="3623" y="4334"/>
                </a:lnTo>
                <a:lnTo>
                  <a:pt x="3607" y="4294"/>
                </a:lnTo>
                <a:lnTo>
                  <a:pt x="3588" y="4254"/>
                </a:lnTo>
                <a:lnTo>
                  <a:pt x="3571" y="4215"/>
                </a:lnTo>
                <a:lnTo>
                  <a:pt x="3551" y="4178"/>
                </a:lnTo>
                <a:lnTo>
                  <a:pt x="3531" y="4139"/>
                </a:lnTo>
                <a:lnTo>
                  <a:pt x="3512" y="4103"/>
                </a:lnTo>
                <a:lnTo>
                  <a:pt x="3491" y="4067"/>
                </a:lnTo>
                <a:lnTo>
                  <a:pt x="3469" y="4031"/>
                </a:lnTo>
                <a:lnTo>
                  <a:pt x="3447" y="3996"/>
                </a:lnTo>
                <a:lnTo>
                  <a:pt x="3423" y="3963"/>
                </a:lnTo>
                <a:lnTo>
                  <a:pt x="3400" y="3929"/>
                </a:lnTo>
                <a:lnTo>
                  <a:pt x="3376" y="3897"/>
                </a:lnTo>
                <a:lnTo>
                  <a:pt x="3351" y="3864"/>
                </a:lnTo>
                <a:lnTo>
                  <a:pt x="3326" y="3833"/>
                </a:lnTo>
                <a:lnTo>
                  <a:pt x="3300" y="3801"/>
                </a:lnTo>
                <a:lnTo>
                  <a:pt x="3274" y="3771"/>
                </a:lnTo>
                <a:lnTo>
                  <a:pt x="3247" y="3741"/>
                </a:lnTo>
                <a:lnTo>
                  <a:pt x="3219" y="3712"/>
                </a:lnTo>
                <a:lnTo>
                  <a:pt x="3191" y="3684"/>
                </a:lnTo>
                <a:lnTo>
                  <a:pt x="3162" y="3656"/>
                </a:lnTo>
                <a:lnTo>
                  <a:pt x="3133" y="3628"/>
                </a:lnTo>
                <a:lnTo>
                  <a:pt x="3103" y="3602"/>
                </a:lnTo>
                <a:lnTo>
                  <a:pt x="3073" y="3576"/>
                </a:lnTo>
                <a:lnTo>
                  <a:pt x="3041" y="3551"/>
                </a:lnTo>
                <a:lnTo>
                  <a:pt x="3010" y="3525"/>
                </a:lnTo>
                <a:lnTo>
                  <a:pt x="2979" y="3501"/>
                </a:lnTo>
                <a:lnTo>
                  <a:pt x="2946" y="3476"/>
                </a:lnTo>
                <a:lnTo>
                  <a:pt x="2914" y="3453"/>
                </a:lnTo>
                <a:lnTo>
                  <a:pt x="2880" y="3430"/>
                </a:lnTo>
                <a:lnTo>
                  <a:pt x="2846" y="3408"/>
                </a:lnTo>
                <a:lnTo>
                  <a:pt x="2777" y="3365"/>
                </a:lnTo>
                <a:lnTo>
                  <a:pt x="2706" y="3323"/>
                </a:lnTo>
                <a:lnTo>
                  <a:pt x="2633" y="3284"/>
                </a:lnTo>
                <a:lnTo>
                  <a:pt x="2558" y="3246"/>
                </a:lnTo>
                <a:lnTo>
                  <a:pt x="2482" y="3210"/>
                </a:lnTo>
                <a:lnTo>
                  <a:pt x="2404" y="3177"/>
                </a:lnTo>
                <a:lnTo>
                  <a:pt x="2324" y="3144"/>
                </a:lnTo>
                <a:lnTo>
                  <a:pt x="2243" y="3114"/>
                </a:lnTo>
                <a:lnTo>
                  <a:pt x="2160" y="3085"/>
                </a:lnTo>
                <a:lnTo>
                  <a:pt x="2076" y="3057"/>
                </a:lnTo>
                <a:lnTo>
                  <a:pt x="1990" y="3032"/>
                </a:lnTo>
                <a:lnTo>
                  <a:pt x="1904" y="3007"/>
                </a:lnTo>
                <a:lnTo>
                  <a:pt x="1815" y="2984"/>
                </a:lnTo>
                <a:lnTo>
                  <a:pt x="1725" y="2962"/>
                </a:lnTo>
                <a:lnTo>
                  <a:pt x="4406" y="2104"/>
                </a:lnTo>
                <a:lnTo>
                  <a:pt x="4504" y="2132"/>
                </a:lnTo>
                <a:lnTo>
                  <a:pt x="4602" y="2162"/>
                </a:lnTo>
                <a:lnTo>
                  <a:pt x="4698" y="2193"/>
                </a:lnTo>
                <a:lnTo>
                  <a:pt x="4793" y="2227"/>
                </a:lnTo>
                <a:lnTo>
                  <a:pt x="4886" y="2263"/>
                </a:lnTo>
                <a:lnTo>
                  <a:pt x="4979" y="2301"/>
                </a:lnTo>
                <a:lnTo>
                  <a:pt x="5068" y="2340"/>
                </a:lnTo>
                <a:lnTo>
                  <a:pt x="5158" y="2381"/>
                </a:lnTo>
                <a:lnTo>
                  <a:pt x="5245" y="2423"/>
                </a:lnTo>
                <a:lnTo>
                  <a:pt x="5330" y="2467"/>
                </a:lnTo>
                <a:lnTo>
                  <a:pt x="5413" y="2513"/>
                </a:lnTo>
                <a:lnTo>
                  <a:pt x="5495" y="2559"/>
                </a:lnTo>
                <a:lnTo>
                  <a:pt x="5575" y="2605"/>
                </a:lnTo>
                <a:lnTo>
                  <a:pt x="5651" y="2654"/>
                </a:lnTo>
                <a:lnTo>
                  <a:pt x="5727" y="2704"/>
                </a:lnTo>
                <a:lnTo>
                  <a:pt x="5800" y="2754"/>
                </a:lnTo>
                <a:lnTo>
                  <a:pt x="5871" y="2806"/>
                </a:lnTo>
                <a:lnTo>
                  <a:pt x="5939" y="2857"/>
                </a:lnTo>
                <a:lnTo>
                  <a:pt x="6005" y="2910"/>
                </a:lnTo>
                <a:lnTo>
                  <a:pt x="6069" y="2963"/>
                </a:lnTo>
                <a:lnTo>
                  <a:pt x="6130" y="3016"/>
                </a:lnTo>
                <a:lnTo>
                  <a:pt x="6189" y="3070"/>
                </a:lnTo>
                <a:lnTo>
                  <a:pt x="6244" y="3124"/>
                </a:lnTo>
                <a:lnTo>
                  <a:pt x="6298" y="3179"/>
                </a:lnTo>
                <a:lnTo>
                  <a:pt x="6348" y="3232"/>
                </a:lnTo>
                <a:lnTo>
                  <a:pt x="6395" y="3287"/>
                </a:lnTo>
                <a:lnTo>
                  <a:pt x="6441" y="3342"/>
                </a:lnTo>
                <a:lnTo>
                  <a:pt x="6482" y="3395"/>
                </a:lnTo>
                <a:lnTo>
                  <a:pt x="6521" y="3448"/>
                </a:lnTo>
                <a:lnTo>
                  <a:pt x="6556" y="3502"/>
                </a:lnTo>
                <a:lnTo>
                  <a:pt x="6588" y="3554"/>
                </a:lnTo>
                <a:lnTo>
                  <a:pt x="6617" y="3606"/>
                </a:lnTo>
                <a:lnTo>
                  <a:pt x="6617" y="4601"/>
                </a:lnTo>
                <a:lnTo>
                  <a:pt x="6585" y="4634"/>
                </a:lnTo>
                <a:lnTo>
                  <a:pt x="6551" y="4665"/>
                </a:lnTo>
                <a:lnTo>
                  <a:pt x="6516" y="4697"/>
                </a:lnTo>
                <a:lnTo>
                  <a:pt x="6482" y="4727"/>
                </a:lnTo>
                <a:lnTo>
                  <a:pt x="6412" y="4787"/>
                </a:lnTo>
                <a:lnTo>
                  <a:pt x="6340" y="4845"/>
                </a:lnTo>
                <a:lnTo>
                  <a:pt x="6267" y="4901"/>
                </a:lnTo>
                <a:lnTo>
                  <a:pt x="6191" y="4954"/>
                </a:lnTo>
                <a:lnTo>
                  <a:pt x="6113" y="5005"/>
                </a:lnTo>
                <a:lnTo>
                  <a:pt x="6034" y="5055"/>
                </a:lnTo>
                <a:lnTo>
                  <a:pt x="5954" y="5102"/>
                </a:lnTo>
                <a:lnTo>
                  <a:pt x="5873" y="5148"/>
                </a:lnTo>
                <a:lnTo>
                  <a:pt x="5789" y="5191"/>
                </a:lnTo>
                <a:lnTo>
                  <a:pt x="5703" y="5233"/>
                </a:lnTo>
                <a:lnTo>
                  <a:pt x="5618" y="5272"/>
                </a:lnTo>
                <a:lnTo>
                  <a:pt x="5529" y="5311"/>
                </a:lnTo>
                <a:lnTo>
                  <a:pt x="5440" y="5347"/>
                </a:lnTo>
                <a:lnTo>
                  <a:pt x="5348" y="5380"/>
                </a:lnTo>
                <a:lnTo>
                  <a:pt x="5257" y="5413"/>
                </a:lnTo>
                <a:lnTo>
                  <a:pt x="5162" y="5444"/>
                </a:lnTo>
                <a:lnTo>
                  <a:pt x="5067" y="5473"/>
                </a:lnTo>
                <a:lnTo>
                  <a:pt x="4971" y="5501"/>
                </a:lnTo>
                <a:lnTo>
                  <a:pt x="4872" y="5527"/>
                </a:lnTo>
                <a:lnTo>
                  <a:pt x="4774" y="5551"/>
                </a:lnTo>
                <a:lnTo>
                  <a:pt x="4673" y="5573"/>
                </a:lnTo>
                <a:lnTo>
                  <a:pt x="4570" y="5594"/>
                </a:lnTo>
                <a:lnTo>
                  <a:pt x="4468" y="5614"/>
                </a:lnTo>
                <a:lnTo>
                  <a:pt x="4364" y="5631"/>
                </a:lnTo>
                <a:lnTo>
                  <a:pt x="4258" y="5649"/>
                </a:lnTo>
                <a:lnTo>
                  <a:pt x="4151" y="5663"/>
                </a:lnTo>
                <a:lnTo>
                  <a:pt x="4043" y="5677"/>
                </a:lnTo>
                <a:lnTo>
                  <a:pt x="3934" y="5689"/>
                </a:lnTo>
                <a:lnTo>
                  <a:pt x="3824" y="5700"/>
                </a:lnTo>
                <a:lnTo>
                  <a:pt x="3714" y="5709"/>
                </a:lnTo>
                <a:lnTo>
                  <a:pt x="3711" y="4591"/>
                </a:lnTo>
                <a:close/>
                <a:moveTo>
                  <a:pt x="1018" y="2259"/>
                </a:moveTo>
                <a:lnTo>
                  <a:pt x="1370" y="2149"/>
                </a:lnTo>
                <a:lnTo>
                  <a:pt x="1324" y="2112"/>
                </a:lnTo>
                <a:lnTo>
                  <a:pt x="1263" y="2059"/>
                </a:lnTo>
                <a:lnTo>
                  <a:pt x="1228" y="2028"/>
                </a:lnTo>
                <a:lnTo>
                  <a:pt x="1192" y="1995"/>
                </a:lnTo>
                <a:lnTo>
                  <a:pt x="1156" y="1960"/>
                </a:lnTo>
                <a:lnTo>
                  <a:pt x="1120" y="1923"/>
                </a:lnTo>
                <a:lnTo>
                  <a:pt x="1085" y="1887"/>
                </a:lnTo>
                <a:lnTo>
                  <a:pt x="1053" y="1850"/>
                </a:lnTo>
                <a:lnTo>
                  <a:pt x="1024" y="1812"/>
                </a:lnTo>
                <a:lnTo>
                  <a:pt x="1010" y="1795"/>
                </a:lnTo>
                <a:lnTo>
                  <a:pt x="998" y="1776"/>
                </a:lnTo>
                <a:lnTo>
                  <a:pt x="988" y="1759"/>
                </a:lnTo>
                <a:lnTo>
                  <a:pt x="978" y="1743"/>
                </a:lnTo>
                <a:lnTo>
                  <a:pt x="970" y="1727"/>
                </a:lnTo>
                <a:lnTo>
                  <a:pt x="963" y="1710"/>
                </a:lnTo>
                <a:lnTo>
                  <a:pt x="959" y="1695"/>
                </a:lnTo>
                <a:lnTo>
                  <a:pt x="955" y="1681"/>
                </a:lnTo>
                <a:lnTo>
                  <a:pt x="954" y="1667"/>
                </a:lnTo>
                <a:lnTo>
                  <a:pt x="955" y="1655"/>
                </a:lnTo>
                <a:lnTo>
                  <a:pt x="960" y="1638"/>
                </a:lnTo>
                <a:lnTo>
                  <a:pt x="966" y="1623"/>
                </a:lnTo>
                <a:lnTo>
                  <a:pt x="975" y="1607"/>
                </a:lnTo>
                <a:lnTo>
                  <a:pt x="987" y="1591"/>
                </a:lnTo>
                <a:lnTo>
                  <a:pt x="997" y="1578"/>
                </a:lnTo>
                <a:lnTo>
                  <a:pt x="1009" y="1566"/>
                </a:lnTo>
                <a:lnTo>
                  <a:pt x="1021" y="1554"/>
                </a:lnTo>
                <a:lnTo>
                  <a:pt x="1035" y="1542"/>
                </a:lnTo>
                <a:lnTo>
                  <a:pt x="1049" y="1530"/>
                </a:lnTo>
                <a:lnTo>
                  <a:pt x="1066" y="1519"/>
                </a:lnTo>
                <a:lnTo>
                  <a:pt x="1099" y="1495"/>
                </a:lnTo>
                <a:lnTo>
                  <a:pt x="1138" y="1475"/>
                </a:lnTo>
                <a:lnTo>
                  <a:pt x="1178" y="1453"/>
                </a:lnTo>
                <a:lnTo>
                  <a:pt x="1223" y="1433"/>
                </a:lnTo>
                <a:lnTo>
                  <a:pt x="1270" y="1413"/>
                </a:lnTo>
                <a:lnTo>
                  <a:pt x="1301" y="1401"/>
                </a:lnTo>
                <a:lnTo>
                  <a:pt x="1334" y="1391"/>
                </a:lnTo>
                <a:lnTo>
                  <a:pt x="1369" y="1381"/>
                </a:lnTo>
                <a:lnTo>
                  <a:pt x="1406" y="1370"/>
                </a:lnTo>
                <a:lnTo>
                  <a:pt x="1444" y="1361"/>
                </a:lnTo>
                <a:lnTo>
                  <a:pt x="1485" y="1351"/>
                </a:lnTo>
                <a:lnTo>
                  <a:pt x="1526" y="1343"/>
                </a:lnTo>
                <a:lnTo>
                  <a:pt x="1569" y="1335"/>
                </a:lnTo>
                <a:lnTo>
                  <a:pt x="1661" y="1320"/>
                </a:lnTo>
                <a:lnTo>
                  <a:pt x="1757" y="1306"/>
                </a:lnTo>
                <a:lnTo>
                  <a:pt x="1858" y="1293"/>
                </a:lnTo>
                <a:lnTo>
                  <a:pt x="1964" y="1283"/>
                </a:lnTo>
                <a:lnTo>
                  <a:pt x="2073" y="1273"/>
                </a:lnTo>
                <a:lnTo>
                  <a:pt x="2186" y="1264"/>
                </a:lnTo>
                <a:lnTo>
                  <a:pt x="2300" y="1256"/>
                </a:lnTo>
                <a:lnTo>
                  <a:pt x="2416" y="1249"/>
                </a:lnTo>
                <a:lnTo>
                  <a:pt x="2651" y="1237"/>
                </a:lnTo>
                <a:lnTo>
                  <a:pt x="2886" y="1225"/>
                </a:lnTo>
                <a:lnTo>
                  <a:pt x="3145" y="1211"/>
                </a:lnTo>
                <a:lnTo>
                  <a:pt x="3268" y="1205"/>
                </a:lnTo>
                <a:lnTo>
                  <a:pt x="3383" y="1198"/>
                </a:lnTo>
                <a:lnTo>
                  <a:pt x="3526" y="1188"/>
                </a:lnTo>
                <a:lnTo>
                  <a:pt x="3594" y="1182"/>
                </a:lnTo>
                <a:lnTo>
                  <a:pt x="3660" y="1176"/>
                </a:lnTo>
                <a:lnTo>
                  <a:pt x="3724" y="1168"/>
                </a:lnTo>
                <a:lnTo>
                  <a:pt x="3787" y="1160"/>
                </a:lnTo>
                <a:lnTo>
                  <a:pt x="3846" y="1151"/>
                </a:lnTo>
                <a:lnTo>
                  <a:pt x="3903" y="1139"/>
                </a:lnTo>
                <a:lnTo>
                  <a:pt x="3959" y="1126"/>
                </a:lnTo>
                <a:lnTo>
                  <a:pt x="4011" y="1112"/>
                </a:lnTo>
                <a:lnTo>
                  <a:pt x="4062" y="1095"/>
                </a:lnTo>
                <a:lnTo>
                  <a:pt x="4086" y="1087"/>
                </a:lnTo>
                <a:lnTo>
                  <a:pt x="4110" y="1076"/>
                </a:lnTo>
                <a:lnTo>
                  <a:pt x="4133" y="1066"/>
                </a:lnTo>
                <a:lnTo>
                  <a:pt x="4156" y="1055"/>
                </a:lnTo>
                <a:lnTo>
                  <a:pt x="4178" y="1044"/>
                </a:lnTo>
                <a:lnTo>
                  <a:pt x="4199" y="1032"/>
                </a:lnTo>
                <a:lnTo>
                  <a:pt x="4220" y="1019"/>
                </a:lnTo>
                <a:lnTo>
                  <a:pt x="4241" y="1005"/>
                </a:lnTo>
                <a:lnTo>
                  <a:pt x="4260" y="992"/>
                </a:lnTo>
                <a:lnTo>
                  <a:pt x="4279" y="976"/>
                </a:lnTo>
                <a:lnTo>
                  <a:pt x="4299" y="960"/>
                </a:lnTo>
                <a:lnTo>
                  <a:pt x="4317" y="943"/>
                </a:lnTo>
                <a:lnTo>
                  <a:pt x="4335" y="924"/>
                </a:lnTo>
                <a:lnTo>
                  <a:pt x="4352" y="906"/>
                </a:lnTo>
                <a:lnTo>
                  <a:pt x="4368" y="886"/>
                </a:lnTo>
                <a:lnTo>
                  <a:pt x="4383" y="865"/>
                </a:lnTo>
                <a:lnTo>
                  <a:pt x="4399" y="844"/>
                </a:lnTo>
                <a:lnTo>
                  <a:pt x="4411" y="822"/>
                </a:lnTo>
                <a:lnTo>
                  <a:pt x="4424" y="800"/>
                </a:lnTo>
                <a:lnTo>
                  <a:pt x="4437" y="777"/>
                </a:lnTo>
                <a:lnTo>
                  <a:pt x="4447" y="752"/>
                </a:lnTo>
                <a:lnTo>
                  <a:pt x="4458" y="727"/>
                </a:lnTo>
                <a:lnTo>
                  <a:pt x="4467" y="700"/>
                </a:lnTo>
                <a:lnTo>
                  <a:pt x="4475" y="673"/>
                </a:lnTo>
                <a:lnTo>
                  <a:pt x="4482" y="644"/>
                </a:lnTo>
                <a:lnTo>
                  <a:pt x="4488" y="615"/>
                </a:lnTo>
                <a:lnTo>
                  <a:pt x="4494" y="585"/>
                </a:lnTo>
                <a:lnTo>
                  <a:pt x="4498" y="555"/>
                </a:lnTo>
                <a:lnTo>
                  <a:pt x="4502" y="522"/>
                </a:lnTo>
                <a:lnTo>
                  <a:pt x="4505" y="489"/>
                </a:lnTo>
                <a:lnTo>
                  <a:pt x="4507" y="455"/>
                </a:lnTo>
                <a:lnTo>
                  <a:pt x="4508" y="419"/>
                </a:lnTo>
                <a:lnTo>
                  <a:pt x="4507" y="383"/>
                </a:lnTo>
                <a:lnTo>
                  <a:pt x="4505" y="345"/>
                </a:lnTo>
                <a:lnTo>
                  <a:pt x="4504" y="307"/>
                </a:lnTo>
                <a:lnTo>
                  <a:pt x="4501" y="267"/>
                </a:lnTo>
                <a:lnTo>
                  <a:pt x="4496" y="225"/>
                </a:lnTo>
                <a:lnTo>
                  <a:pt x="4491" y="182"/>
                </a:lnTo>
                <a:lnTo>
                  <a:pt x="4486" y="139"/>
                </a:lnTo>
                <a:lnTo>
                  <a:pt x="4479" y="94"/>
                </a:lnTo>
                <a:lnTo>
                  <a:pt x="4471" y="48"/>
                </a:lnTo>
                <a:lnTo>
                  <a:pt x="4461" y="0"/>
                </a:lnTo>
                <a:lnTo>
                  <a:pt x="4148" y="63"/>
                </a:lnTo>
                <a:lnTo>
                  <a:pt x="4161" y="131"/>
                </a:lnTo>
                <a:lnTo>
                  <a:pt x="4171" y="196"/>
                </a:lnTo>
                <a:lnTo>
                  <a:pt x="4179" y="257"/>
                </a:lnTo>
                <a:lnTo>
                  <a:pt x="4184" y="313"/>
                </a:lnTo>
                <a:lnTo>
                  <a:pt x="4187" y="366"/>
                </a:lnTo>
                <a:lnTo>
                  <a:pt x="4188" y="415"/>
                </a:lnTo>
                <a:lnTo>
                  <a:pt x="4187" y="461"/>
                </a:lnTo>
                <a:lnTo>
                  <a:pt x="4184" y="503"/>
                </a:lnTo>
                <a:lnTo>
                  <a:pt x="4178" y="541"/>
                </a:lnTo>
                <a:lnTo>
                  <a:pt x="4173" y="560"/>
                </a:lnTo>
                <a:lnTo>
                  <a:pt x="4170" y="576"/>
                </a:lnTo>
                <a:lnTo>
                  <a:pt x="4165" y="593"/>
                </a:lnTo>
                <a:lnTo>
                  <a:pt x="4159" y="608"/>
                </a:lnTo>
                <a:lnTo>
                  <a:pt x="4154" y="624"/>
                </a:lnTo>
                <a:lnTo>
                  <a:pt x="4147" y="639"/>
                </a:lnTo>
                <a:lnTo>
                  <a:pt x="4140" y="651"/>
                </a:lnTo>
                <a:lnTo>
                  <a:pt x="4133" y="665"/>
                </a:lnTo>
                <a:lnTo>
                  <a:pt x="4125" y="677"/>
                </a:lnTo>
                <a:lnTo>
                  <a:pt x="4115" y="689"/>
                </a:lnTo>
                <a:lnTo>
                  <a:pt x="4107" y="700"/>
                </a:lnTo>
                <a:lnTo>
                  <a:pt x="4097" y="711"/>
                </a:lnTo>
                <a:lnTo>
                  <a:pt x="4087" y="720"/>
                </a:lnTo>
                <a:lnTo>
                  <a:pt x="4077" y="729"/>
                </a:lnTo>
                <a:lnTo>
                  <a:pt x="4064" y="738"/>
                </a:lnTo>
                <a:lnTo>
                  <a:pt x="4051" y="748"/>
                </a:lnTo>
                <a:lnTo>
                  <a:pt x="4038" y="756"/>
                </a:lnTo>
                <a:lnTo>
                  <a:pt x="4022" y="764"/>
                </a:lnTo>
                <a:lnTo>
                  <a:pt x="3992" y="780"/>
                </a:lnTo>
                <a:lnTo>
                  <a:pt x="3957" y="793"/>
                </a:lnTo>
                <a:lnTo>
                  <a:pt x="3921" y="806"/>
                </a:lnTo>
                <a:lnTo>
                  <a:pt x="3882" y="817"/>
                </a:lnTo>
                <a:lnTo>
                  <a:pt x="3840" y="827"/>
                </a:lnTo>
                <a:lnTo>
                  <a:pt x="3797" y="835"/>
                </a:lnTo>
                <a:lnTo>
                  <a:pt x="3750" y="843"/>
                </a:lnTo>
                <a:lnTo>
                  <a:pt x="3701" y="850"/>
                </a:lnTo>
                <a:lnTo>
                  <a:pt x="3650" y="856"/>
                </a:lnTo>
                <a:lnTo>
                  <a:pt x="3596" y="862"/>
                </a:lnTo>
                <a:lnTo>
                  <a:pt x="3484" y="871"/>
                </a:lnTo>
                <a:lnTo>
                  <a:pt x="3363" y="879"/>
                </a:lnTo>
                <a:lnTo>
                  <a:pt x="3240" y="887"/>
                </a:lnTo>
                <a:lnTo>
                  <a:pt x="3118" y="893"/>
                </a:lnTo>
                <a:lnTo>
                  <a:pt x="2871" y="906"/>
                </a:lnTo>
                <a:lnTo>
                  <a:pt x="2626" y="917"/>
                </a:lnTo>
                <a:lnTo>
                  <a:pt x="2381" y="931"/>
                </a:lnTo>
                <a:lnTo>
                  <a:pt x="2259" y="939"/>
                </a:lnTo>
                <a:lnTo>
                  <a:pt x="2139" y="947"/>
                </a:lnTo>
                <a:lnTo>
                  <a:pt x="2021" y="958"/>
                </a:lnTo>
                <a:lnTo>
                  <a:pt x="1906" y="968"/>
                </a:lnTo>
                <a:lnTo>
                  <a:pt x="1793" y="980"/>
                </a:lnTo>
                <a:lnTo>
                  <a:pt x="1685" y="994"/>
                </a:lnTo>
                <a:lnTo>
                  <a:pt x="1582" y="1009"/>
                </a:lnTo>
                <a:lnTo>
                  <a:pt x="1532" y="1017"/>
                </a:lnTo>
                <a:lnTo>
                  <a:pt x="1483" y="1026"/>
                </a:lnTo>
                <a:lnTo>
                  <a:pt x="1437" y="1036"/>
                </a:lnTo>
                <a:lnTo>
                  <a:pt x="1392" y="1045"/>
                </a:lnTo>
                <a:lnTo>
                  <a:pt x="1348" y="1055"/>
                </a:lnTo>
                <a:lnTo>
                  <a:pt x="1305" y="1066"/>
                </a:lnTo>
                <a:lnTo>
                  <a:pt x="1264" y="1077"/>
                </a:lnTo>
                <a:lnTo>
                  <a:pt x="1225" y="1090"/>
                </a:lnTo>
                <a:lnTo>
                  <a:pt x="1187" y="1102"/>
                </a:lnTo>
                <a:lnTo>
                  <a:pt x="1153" y="1116"/>
                </a:lnTo>
                <a:lnTo>
                  <a:pt x="1120" y="1129"/>
                </a:lnTo>
                <a:lnTo>
                  <a:pt x="1088" y="1144"/>
                </a:lnTo>
                <a:lnTo>
                  <a:pt x="1055" y="1158"/>
                </a:lnTo>
                <a:lnTo>
                  <a:pt x="1025" y="1173"/>
                </a:lnTo>
                <a:lnTo>
                  <a:pt x="995" y="1188"/>
                </a:lnTo>
                <a:lnTo>
                  <a:pt x="966" y="1204"/>
                </a:lnTo>
                <a:lnTo>
                  <a:pt x="938" y="1220"/>
                </a:lnTo>
                <a:lnTo>
                  <a:pt x="911" y="1238"/>
                </a:lnTo>
                <a:lnTo>
                  <a:pt x="886" y="1255"/>
                </a:lnTo>
                <a:lnTo>
                  <a:pt x="860" y="1274"/>
                </a:lnTo>
                <a:lnTo>
                  <a:pt x="837" y="1292"/>
                </a:lnTo>
                <a:lnTo>
                  <a:pt x="814" y="1311"/>
                </a:lnTo>
                <a:lnTo>
                  <a:pt x="793" y="1331"/>
                </a:lnTo>
                <a:lnTo>
                  <a:pt x="772" y="1351"/>
                </a:lnTo>
                <a:lnTo>
                  <a:pt x="753" y="1371"/>
                </a:lnTo>
                <a:lnTo>
                  <a:pt x="736" y="1393"/>
                </a:lnTo>
                <a:lnTo>
                  <a:pt x="717" y="1417"/>
                </a:lnTo>
                <a:lnTo>
                  <a:pt x="701" y="1442"/>
                </a:lnTo>
                <a:lnTo>
                  <a:pt x="687" y="1468"/>
                </a:lnTo>
                <a:lnTo>
                  <a:pt x="674" y="1493"/>
                </a:lnTo>
                <a:lnTo>
                  <a:pt x="663" y="1520"/>
                </a:lnTo>
                <a:lnTo>
                  <a:pt x="653" y="1548"/>
                </a:lnTo>
                <a:lnTo>
                  <a:pt x="646" y="1576"/>
                </a:lnTo>
                <a:lnTo>
                  <a:pt x="641" y="1605"/>
                </a:lnTo>
                <a:lnTo>
                  <a:pt x="637" y="1634"/>
                </a:lnTo>
                <a:lnTo>
                  <a:pt x="635" y="1664"/>
                </a:lnTo>
                <a:lnTo>
                  <a:pt x="636" y="1693"/>
                </a:lnTo>
                <a:lnTo>
                  <a:pt x="638" y="1723"/>
                </a:lnTo>
                <a:lnTo>
                  <a:pt x="643" y="1754"/>
                </a:lnTo>
                <a:lnTo>
                  <a:pt x="650" y="1785"/>
                </a:lnTo>
                <a:lnTo>
                  <a:pt x="659" y="1816"/>
                </a:lnTo>
                <a:lnTo>
                  <a:pt x="670" y="1847"/>
                </a:lnTo>
                <a:lnTo>
                  <a:pt x="680" y="1872"/>
                </a:lnTo>
                <a:lnTo>
                  <a:pt x="692" y="1896"/>
                </a:lnTo>
                <a:lnTo>
                  <a:pt x="704" y="1920"/>
                </a:lnTo>
                <a:lnTo>
                  <a:pt x="720" y="1945"/>
                </a:lnTo>
                <a:lnTo>
                  <a:pt x="736" y="1970"/>
                </a:lnTo>
                <a:lnTo>
                  <a:pt x="753" y="1995"/>
                </a:lnTo>
                <a:lnTo>
                  <a:pt x="772" y="2020"/>
                </a:lnTo>
                <a:lnTo>
                  <a:pt x="793" y="2046"/>
                </a:lnTo>
                <a:lnTo>
                  <a:pt x="815" y="2073"/>
                </a:lnTo>
                <a:lnTo>
                  <a:pt x="839" y="2098"/>
                </a:lnTo>
                <a:lnTo>
                  <a:pt x="865" y="2125"/>
                </a:lnTo>
                <a:lnTo>
                  <a:pt x="891" y="2151"/>
                </a:lnTo>
                <a:lnTo>
                  <a:pt x="920" y="2178"/>
                </a:lnTo>
                <a:lnTo>
                  <a:pt x="952" y="2205"/>
                </a:lnTo>
                <a:lnTo>
                  <a:pt x="983" y="2232"/>
                </a:lnTo>
                <a:lnTo>
                  <a:pt x="1018" y="2259"/>
                </a:lnTo>
                <a:close/>
                <a:moveTo>
                  <a:pt x="1295" y="2876"/>
                </a:moveTo>
                <a:lnTo>
                  <a:pt x="2412" y="2518"/>
                </a:lnTo>
                <a:lnTo>
                  <a:pt x="1427" y="2408"/>
                </a:lnTo>
                <a:lnTo>
                  <a:pt x="314" y="2758"/>
                </a:lnTo>
                <a:lnTo>
                  <a:pt x="441" y="2768"/>
                </a:lnTo>
                <a:lnTo>
                  <a:pt x="565" y="2781"/>
                </a:lnTo>
                <a:lnTo>
                  <a:pt x="691" y="2794"/>
                </a:lnTo>
                <a:lnTo>
                  <a:pt x="814" y="2807"/>
                </a:lnTo>
                <a:lnTo>
                  <a:pt x="935" y="2823"/>
                </a:lnTo>
                <a:lnTo>
                  <a:pt x="1057" y="2839"/>
                </a:lnTo>
                <a:lnTo>
                  <a:pt x="1177" y="2857"/>
                </a:lnTo>
                <a:lnTo>
                  <a:pt x="1295" y="2876"/>
                </a:lnTo>
                <a:close/>
                <a:moveTo>
                  <a:pt x="1868" y="2270"/>
                </a:moveTo>
                <a:lnTo>
                  <a:pt x="2828" y="2378"/>
                </a:lnTo>
                <a:lnTo>
                  <a:pt x="2828" y="2386"/>
                </a:lnTo>
                <a:lnTo>
                  <a:pt x="3986" y="2014"/>
                </a:lnTo>
                <a:lnTo>
                  <a:pt x="3891" y="2001"/>
                </a:lnTo>
                <a:lnTo>
                  <a:pt x="3795" y="1989"/>
                </a:lnTo>
                <a:lnTo>
                  <a:pt x="3699" y="1980"/>
                </a:lnTo>
                <a:lnTo>
                  <a:pt x="3602" y="1973"/>
                </a:lnTo>
                <a:lnTo>
                  <a:pt x="3503" y="1968"/>
                </a:lnTo>
                <a:lnTo>
                  <a:pt x="3406" y="1966"/>
                </a:lnTo>
                <a:lnTo>
                  <a:pt x="3307" y="1967"/>
                </a:lnTo>
                <a:lnTo>
                  <a:pt x="3207" y="1970"/>
                </a:lnTo>
                <a:lnTo>
                  <a:pt x="3109" y="1976"/>
                </a:lnTo>
                <a:lnTo>
                  <a:pt x="3059" y="1980"/>
                </a:lnTo>
                <a:lnTo>
                  <a:pt x="3009" y="1984"/>
                </a:lnTo>
                <a:lnTo>
                  <a:pt x="2959" y="1990"/>
                </a:lnTo>
                <a:lnTo>
                  <a:pt x="2909" y="1996"/>
                </a:lnTo>
                <a:lnTo>
                  <a:pt x="2859" y="2003"/>
                </a:lnTo>
                <a:lnTo>
                  <a:pt x="2808" y="2011"/>
                </a:lnTo>
                <a:lnTo>
                  <a:pt x="2758" y="2019"/>
                </a:lnTo>
                <a:lnTo>
                  <a:pt x="2708" y="2028"/>
                </a:lnTo>
                <a:lnTo>
                  <a:pt x="2658" y="2039"/>
                </a:lnTo>
                <a:lnTo>
                  <a:pt x="2607" y="2049"/>
                </a:lnTo>
                <a:lnTo>
                  <a:pt x="2557" y="2061"/>
                </a:lnTo>
                <a:lnTo>
                  <a:pt x="2507" y="2074"/>
                </a:lnTo>
                <a:lnTo>
                  <a:pt x="2456" y="2086"/>
                </a:lnTo>
                <a:lnTo>
                  <a:pt x="2406" y="2100"/>
                </a:lnTo>
                <a:lnTo>
                  <a:pt x="1868" y="2270"/>
                </a:lnTo>
                <a:close/>
                <a:moveTo>
                  <a:pt x="0" y="2971"/>
                </a:moveTo>
                <a:lnTo>
                  <a:pt x="0" y="2971"/>
                </a:lnTo>
                <a:lnTo>
                  <a:pt x="0" y="3881"/>
                </a:lnTo>
                <a:lnTo>
                  <a:pt x="208" y="4001"/>
                </a:lnTo>
                <a:lnTo>
                  <a:pt x="414" y="4118"/>
                </a:lnTo>
                <a:lnTo>
                  <a:pt x="825" y="4351"/>
                </a:lnTo>
                <a:lnTo>
                  <a:pt x="1234" y="4579"/>
                </a:lnTo>
                <a:lnTo>
                  <a:pt x="1643" y="4807"/>
                </a:lnTo>
                <a:lnTo>
                  <a:pt x="2051" y="5034"/>
                </a:lnTo>
                <a:lnTo>
                  <a:pt x="2460" y="5263"/>
                </a:lnTo>
                <a:lnTo>
                  <a:pt x="2871" y="5495"/>
                </a:lnTo>
                <a:lnTo>
                  <a:pt x="3077" y="5613"/>
                </a:lnTo>
                <a:lnTo>
                  <a:pt x="3285" y="5732"/>
                </a:lnTo>
                <a:lnTo>
                  <a:pt x="3285" y="4803"/>
                </a:lnTo>
                <a:lnTo>
                  <a:pt x="3267" y="4740"/>
                </a:lnTo>
                <a:lnTo>
                  <a:pt x="3248" y="4678"/>
                </a:lnTo>
                <a:lnTo>
                  <a:pt x="3226" y="4618"/>
                </a:lnTo>
                <a:lnTo>
                  <a:pt x="3204" y="4558"/>
                </a:lnTo>
                <a:lnTo>
                  <a:pt x="3181" y="4502"/>
                </a:lnTo>
                <a:lnTo>
                  <a:pt x="3155" y="4446"/>
                </a:lnTo>
                <a:lnTo>
                  <a:pt x="3129" y="4392"/>
                </a:lnTo>
                <a:lnTo>
                  <a:pt x="3101" y="4339"/>
                </a:lnTo>
                <a:lnTo>
                  <a:pt x="3072" y="4288"/>
                </a:lnTo>
                <a:lnTo>
                  <a:pt x="3041" y="4238"/>
                </a:lnTo>
                <a:lnTo>
                  <a:pt x="3009" y="4189"/>
                </a:lnTo>
                <a:lnTo>
                  <a:pt x="2976" y="4143"/>
                </a:lnTo>
                <a:lnTo>
                  <a:pt x="2942" y="4097"/>
                </a:lnTo>
                <a:lnTo>
                  <a:pt x="2906" y="4052"/>
                </a:lnTo>
                <a:lnTo>
                  <a:pt x="2870" y="4009"/>
                </a:lnTo>
                <a:lnTo>
                  <a:pt x="2831" y="3967"/>
                </a:lnTo>
                <a:lnTo>
                  <a:pt x="2792" y="3928"/>
                </a:lnTo>
                <a:lnTo>
                  <a:pt x="2751" y="3888"/>
                </a:lnTo>
                <a:lnTo>
                  <a:pt x="2711" y="3850"/>
                </a:lnTo>
                <a:lnTo>
                  <a:pt x="2668" y="3813"/>
                </a:lnTo>
                <a:lnTo>
                  <a:pt x="2624" y="3777"/>
                </a:lnTo>
                <a:lnTo>
                  <a:pt x="2579" y="3742"/>
                </a:lnTo>
                <a:lnTo>
                  <a:pt x="2533" y="3710"/>
                </a:lnTo>
                <a:lnTo>
                  <a:pt x="2487" y="3677"/>
                </a:lnTo>
                <a:lnTo>
                  <a:pt x="2439" y="3646"/>
                </a:lnTo>
                <a:lnTo>
                  <a:pt x="2390" y="3614"/>
                </a:lnTo>
                <a:lnTo>
                  <a:pt x="2340" y="3585"/>
                </a:lnTo>
                <a:lnTo>
                  <a:pt x="2289" y="3558"/>
                </a:lnTo>
                <a:lnTo>
                  <a:pt x="2238" y="3530"/>
                </a:lnTo>
                <a:lnTo>
                  <a:pt x="2185" y="3503"/>
                </a:lnTo>
                <a:lnTo>
                  <a:pt x="2131" y="3477"/>
                </a:lnTo>
                <a:lnTo>
                  <a:pt x="2077" y="3453"/>
                </a:lnTo>
                <a:lnTo>
                  <a:pt x="2022" y="3429"/>
                </a:lnTo>
                <a:lnTo>
                  <a:pt x="1966" y="3405"/>
                </a:lnTo>
                <a:lnTo>
                  <a:pt x="1910" y="3383"/>
                </a:lnTo>
                <a:lnTo>
                  <a:pt x="1851" y="3361"/>
                </a:lnTo>
                <a:lnTo>
                  <a:pt x="1793" y="3342"/>
                </a:lnTo>
                <a:lnTo>
                  <a:pt x="1734" y="3321"/>
                </a:lnTo>
                <a:lnTo>
                  <a:pt x="1674" y="3302"/>
                </a:lnTo>
                <a:lnTo>
                  <a:pt x="1613" y="3284"/>
                </a:lnTo>
                <a:lnTo>
                  <a:pt x="1552" y="3265"/>
                </a:lnTo>
                <a:lnTo>
                  <a:pt x="1490" y="3248"/>
                </a:lnTo>
                <a:lnTo>
                  <a:pt x="1428" y="3231"/>
                </a:lnTo>
                <a:lnTo>
                  <a:pt x="1365" y="3215"/>
                </a:lnTo>
                <a:lnTo>
                  <a:pt x="1236" y="3184"/>
                </a:lnTo>
                <a:lnTo>
                  <a:pt x="1106" y="3155"/>
                </a:lnTo>
                <a:lnTo>
                  <a:pt x="974" y="3128"/>
                </a:lnTo>
                <a:lnTo>
                  <a:pt x="839" y="3102"/>
                </a:lnTo>
                <a:lnTo>
                  <a:pt x="702" y="3078"/>
                </a:lnTo>
                <a:lnTo>
                  <a:pt x="564" y="3055"/>
                </a:lnTo>
                <a:lnTo>
                  <a:pt x="425" y="3034"/>
                </a:lnTo>
                <a:lnTo>
                  <a:pt x="284" y="3012"/>
                </a:lnTo>
                <a:lnTo>
                  <a:pt x="0" y="2971"/>
                </a:lnTo>
                <a:close/>
              </a:path>
            </a:pathLst>
          </a:custGeom>
          <a:solidFill>
            <a:srgbClr val="C0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pic>
        <p:nvPicPr>
          <p:cNvPr id="30" name="图片 29"/>
          <p:cNvPicPr>
            <a:picLocks noChangeAspect="1"/>
          </p:cNvPicPr>
          <p:nvPr/>
        </p:nvPicPr>
        <p:blipFill>
          <a:blip r:embed="rId1" cstate="email"/>
          <a:stretch>
            <a:fillRect/>
          </a:stretch>
        </p:blipFill>
        <p:spPr>
          <a:xfrm>
            <a:off x="5346687" y="4977009"/>
            <a:ext cx="1499241" cy="2082672"/>
          </a:xfrm>
          <a:prstGeom prst="rect">
            <a:avLst/>
          </a:prstGeom>
        </p:spPr>
      </p:pic>
      <p:sp>
        <p:nvSpPr>
          <p:cNvPr id="35" name="文本框 34"/>
          <p:cNvSpPr txBox="1"/>
          <p:nvPr/>
        </p:nvSpPr>
        <p:spPr>
          <a:xfrm>
            <a:off x="6664325" y="4236720"/>
            <a:ext cx="2625090" cy="306705"/>
          </a:xfrm>
          <a:prstGeom prst="rect">
            <a:avLst/>
          </a:prstGeom>
          <a:noFill/>
        </p:spPr>
        <p:txBody>
          <a:bodyPr wrap="square" rtlCol="0">
            <a:spAutoFit/>
          </a:bodyPr>
          <a:lstStyle/>
          <a:p>
            <a:r>
              <a:rPr lang="zh-CN" altLang="en-US" sz="1400" dirty="0">
                <a:solidFill>
                  <a:schemeClr val="bg1"/>
                </a:solidFill>
                <a:latin typeface="思源宋体 CN Heavy" panose="02020900000000000000" pitchFamily="18" charset="-122"/>
                <a:ea typeface="思源宋体 CN Heavy" panose="02020900000000000000" pitchFamily="18" charset="-122"/>
              </a:rPr>
              <a:t>学院：</a:t>
            </a:r>
            <a:endParaRPr lang="zh-CN" altLang="en-US" sz="1400" dirty="0">
              <a:solidFill>
                <a:schemeClr val="bg1"/>
              </a:solidFill>
              <a:latin typeface="思源宋体 CN Heavy" panose="02020900000000000000" pitchFamily="18" charset="-122"/>
              <a:ea typeface="思源宋体 CN Heavy" panose="02020900000000000000" pitchFamily="18" charset="-122"/>
            </a:endParaRPr>
          </a:p>
        </p:txBody>
      </p:sp>
      <p:grpSp>
        <p:nvGrpSpPr>
          <p:cNvPr id="41" name="组合 40"/>
          <p:cNvGrpSpPr/>
          <p:nvPr/>
        </p:nvGrpSpPr>
        <p:grpSpPr>
          <a:xfrm>
            <a:off x="5440049" y="2511482"/>
            <a:ext cx="254639" cy="190462"/>
            <a:chOff x="4106069" y="2113756"/>
            <a:chExt cx="370361" cy="277019"/>
          </a:xfrm>
          <a:solidFill>
            <a:srgbClr val="C00000"/>
          </a:solidFill>
        </p:grpSpPr>
        <p:sp>
          <p:nvSpPr>
            <p:cNvPr id="42" name="矩形: 圆角 41"/>
            <p:cNvSpPr/>
            <p:nvPr/>
          </p:nvSpPr>
          <p:spPr>
            <a:xfrm>
              <a:off x="4263231" y="2113756"/>
              <a:ext cx="51594" cy="2770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p:cNvSpPr/>
            <p:nvPr/>
          </p:nvSpPr>
          <p:spPr>
            <a:xfrm>
              <a:off x="4175125"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p:cNvSpPr/>
            <p:nvPr/>
          </p:nvSpPr>
          <p:spPr>
            <a:xfrm>
              <a:off x="4351337"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圆角 44"/>
            <p:cNvSpPr/>
            <p:nvPr/>
          </p:nvSpPr>
          <p:spPr>
            <a:xfrm>
              <a:off x="4430711"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p:cNvSpPr/>
            <p:nvPr/>
          </p:nvSpPr>
          <p:spPr>
            <a:xfrm>
              <a:off x="4106069"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35"/>
          <p:cNvSpPr/>
          <p:nvPr/>
        </p:nvSpPr>
        <p:spPr>
          <a:xfrm>
            <a:off x="6591300" y="4699635"/>
            <a:ext cx="2847975" cy="344805"/>
          </a:xfrm>
          <a:prstGeom prst="roundRect">
            <a:avLst>
              <a:gd name="adj" fmla="val 50000"/>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6664325" y="4732020"/>
            <a:ext cx="2625090" cy="306705"/>
          </a:xfrm>
          <a:prstGeom prst="rect">
            <a:avLst/>
          </a:prstGeom>
          <a:noFill/>
        </p:spPr>
        <p:txBody>
          <a:bodyPr wrap="square" rtlCol="0">
            <a:spAutoFit/>
          </a:bodyPr>
          <a:p>
            <a:r>
              <a:rPr lang="zh-CN" altLang="en-US" sz="1400" dirty="0">
                <a:solidFill>
                  <a:schemeClr val="bg1"/>
                </a:solidFill>
                <a:latin typeface="思源宋体 CN Heavy" panose="02020900000000000000" pitchFamily="18" charset="-122"/>
                <a:ea typeface="思源宋体 CN Heavy" panose="02020900000000000000" pitchFamily="18" charset="-122"/>
              </a:rPr>
              <a:t>宣讲人：</a:t>
            </a:r>
            <a:endParaRPr lang="zh-CN" altLang="en-US" sz="1400" dirty="0">
              <a:solidFill>
                <a:schemeClr val="bg1"/>
              </a:solidFill>
              <a:latin typeface="思源宋体 CN Heavy" panose="02020900000000000000" pitchFamily="18" charset="-122"/>
              <a:ea typeface="思源宋体 CN Heavy" panose="02020900000000000000" pitchFamily="18"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email"/>
          <a:stretch>
            <a:fillRect/>
          </a:stretch>
        </p:blipFill>
        <p:spPr>
          <a:xfrm>
            <a:off x="0" y="878355"/>
            <a:ext cx="5237504" cy="2639312"/>
          </a:xfrm>
          <a:prstGeom prst="rect">
            <a:avLst/>
          </a:prstGeom>
        </p:spPr>
      </p:pic>
      <p:pic>
        <p:nvPicPr>
          <p:cNvPr id="28" name="图片 27"/>
          <p:cNvPicPr>
            <a:picLocks noChangeAspect="1"/>
          </p:cNvPicPr>
          <p:nvPr/>
        </p:nvPicPr>
        <p:blipFill>
          <a:blip r:embed="rId2" cstate="email"/>
          <a:stretch>
            <a:fillRect/>
          </a:stretch>
        </p:blipFill>
        <p:spPr>
          <a:xfrm>
            <a:off x="7875381" y="4439627"/>
            <a:ext cx="4322969" cy="2515949"/>
          </a:xfrm>
          <a:prstGeom prst="rect">
            <a:avLst/>
          </a:prstGeom>
        </p:spPr>
      </p:pic>
      <p:sp>
        <p:nvSpPr>
          <p:cNvPr id="6" name="文本框 5"/>
          <p:cNvSpPr txBox="1"/>
          <p:nvPr/>
        </p:nvSpPr>
        <p:spPr>
          <a:xfrm>
            <a:off x="852170" y="170503"/>
            <a:ext cx="4792980" cy="523220"/>
          </a:xfrm>
          <a:prstGeom prst="rect">
            <a:avLst/>
          </a:prstGeom>
          <a:noFill/>
        </p:spPr>
        <p:txBody>
          <a:bodyPr wrap="square">
            <a:spAutoFit/>
          </a:bodyPr>
          <a:lstStyle/>
          <a:p>
            <a:pPr algn="dist"/>
            <a:r>
              <a:rPr lang="zh-CN" altLang="en-US" sz="2800" dirty="0">
                <a:latin typeface="思源宋体 CN Heavy" panose="02020900000000000000" pitchFamily="18" charset="-122"/>
                <a:ea typeface="思源宋体 CN Heavy" panose="02020900000000000000" pitchFamily="18" charset="-122"/>
              </a:rPr>
              <a:t>打击电信诈骗犯罪</a:t>
            </a:r>
            <a:r>
              <a:rPr lang="zh-CN" altLang="en-US" sz="2800" dirty="0">
                <a:solidFill>
                  <a:srgbClr val="C00000"/>
                </a:solidFill>
                <a:latin typeface="思源宋体 CN Heavy" panose="02020900000000000000" pitchFamily="18" charset="-122"/>
                <a:ea typeface="思源宋体 CN Heavy" panose="02020900000000000000" pitchFamily="18" charset="-122"/>
              </a:rPr>
              <a:t>刻不容缓</a:t>
            </a:r>
            <a:endParaRPr lang="zh-CN" altLang="en-US" sz="2800" dirty="0">
              <a:solidFill>
                <a:srgbClr val="C00000"/>
              </a:solid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874091" y="5204480"/>
            <a:ext cx="6917700" cy="1161985"/>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b="0" i="0" dirty="0">
                <a:solidFill>
                  <a:srgbClr val="333333"/>
                </a:solidFill>
                <a:effectLst/>
                <a:latin typeface="思源黑体 CN Light" panose="020B0300000000000000" pitchFamily="34" charset="-122"/>
                <a:ea typeface="思源黑体 CN Light" panose="020B0300000000000000" pitchFamily="34" charset="-122"/>
              </a:rPr>
              <a:t>2019</a:t>
            </a:r>
            <a:r>
              <a:rPr lang="zh-CN" altLang="en-US" sz="1600" b="0" i="0" dirty="0">
                <a:solidFill>
                  <a:srgbClr val="333333"/>
                </a:solidFill>
                <a:effectLst/>
                <a:latin typeface="思源黑体 CN Light" panose="020B0300000000000000" pitchFamily="34" charset="-122"/>
                <a:ea typeface="思源黑体 CN Light" panose="020B0300000000000000" pitchFamily="34" charset="-122"/>
              </a:rPr>
              <a:t>年</a:t>
            </a:r>
            <a:r>
              <a:rPr lang="en-US" altLang="zh-CN" sz="1600" b="0" i="0" dirty="0">
                <a:solidFill>
                  <a:srgbClr val="333333"/>
                </a:solidFill>
                <a:effectLst/>
                <a:latin typeface="思源黑体 CN Light" panose="020B0300000000000000" pitchFamily="34" charset="-122"/>
                <a:ea typeface="思源黑体 CN Light" panose="020B0300000000000000" pitchFamily="34" charset="-122"/>
              </a:rPr>
              <a:t>11</a:t>
            </a:r>
            <a:r>
              <a:rPr lang="zh-CN" altLang="en-US" sz="1600" b="0" i="0" dirty="0">
                <a:solidFill>
                  <a:srgbClr val="333333"/>
                </a:solidFill>
                <a:effectLst/>
                <a:latin typeface="思源黑体 CN Light" panose="020B0300000000000000" pitchFamily="34" charset="-122"/>
                <a:ea typeface="思源黑体 CN Light" panose="020B0300000000000000" pitchFamily="34" charset="-122"/>
              </a:rPr>
              <a:t>月</a:t>
            </a:r>
            <a:r>
              <a:rPr lang="en-US" altLang="zh-CN" sz="1600" b="0" i="0" dirty="0">
                <a:solidFill>
                  <a:srgbClr val="333333"/>
                </a:solidFill>
                <a:effectLst/>
                <a:latin typeface="思源黑体 CN Light" panose="020B0300000000000000" pitchFamily="34" charset="-122"/>
                <a:ea typeface="思源黑体 CN Light" panose="020B0300000000000000" pitchFamily="34" charset="-122"/>
              </a:rPr>
              <a:t>5</a:t>
            </a:r>
            <a:r>
              <a:rPr lang="zh-CN" altLang="en-US" sz="1600" b="0" i="0" dirty="0">
                <a:solidFill>
                  <a:srgbClr val="333333"/>
                </a:solidFill>
                <a:effectLst/>
                <a:latin typeface="思源黑体 CN Light" panose="020B0300000000000000" pitchFamily="34" charset="-122"/>
                <a:ea typeface="思源黑体 CN Light" panose="020B0300000000000000" pitchFamily="34" charset="-122"/>
              </a:rPr>
              <a:t>日，</a:t>
            </a:r>
            <a:r>
              <a:rPr lang="zh-CN" altLang="en-US" sz="1600" dirty="0">
                <a:solidFill>
                  <a:srgbClr val="C00000"/>
                </a:solidFill>
                <a:latin typeface="思源黑体 CN Light" panose="020B0300000000000000" pitchFamily="34" charset="-122"/>
                <a:ea typeface="思源黑体 CN Light" panose="020B0300000000000000" pitchFamily="34" charset="-122"/>
              </a:rPr>
              <a:t>“</a:t>
            </a:r>
            <a:r>
              <a:rPr lang="en-US" altLang="zh-CN" sz="1600" dirty="0">
                <a:solidFill>
                  <a:srgbClr val="C00000"/>
                </a:solidFill>
                <a:latin typeface="思源黑体 CN Light" panose="020B0300000000000000" pitchFamily="34" charset="-122"/>
                <a:ea typeface="思源黑体 CN Light" panose="020B0300000000000000" pitchFamily="34" charset="-122"/>
              </a:rPr>
              <a:t>9·17”</a:t>
            </a:r>
            <a:r>
              <a:rPr lang="zh-CN" altLang="en-US" sz="1600" dirty="0">
                <a:solidFill>
                  <a:srgbClr val="C00000"/>
                </a:solidFill>
                <a:latin typeface="思源黑体 CN Light" panose="020B0300000000000000" pitchFamily="34" charset="-122"/>
                <a:ea typeface="思源黑体 CN Light" panose="020B0300000000000000" pitchFamily="34" charset="-122"/>
              </a:rPr>
              <a:t>特大跨境电信网络诈骗案</a:t>
            </a:r>
            <a:r>
              <a:rPr lang="zh-CN" altLang="en-US" sz="1600" b="0" i="0" dirty="0">
                <a:solidFill>
                  <a:srgbClr val="333333"/>
                </a:solidFill>
                <a:effectLst/>
                <a:latin typeface="思源黑体 CN Light" panose="020B0300000000000000" pitchFamily="34" charset="-122"/>
                <a:ea typeface="思源黑体 CN Light" panose="020B0300000000000000" pitchFamily="34" charset="-122"/>
              </a:rPr>
              <a:t>的</a:t>
            </a:r>
            <a:r>
              <a:rPr lang="en-US" altLang="zh-CN" sz="1600" dirty="0">
                <a:solidFill>
                  <a:srgbClr val="C00000"/>
                </a:solidFill>
                <a:latin typeface="思源黑体 CN Light" panose="020B0300000000000000" pitchFamily="34" charset="-122"/>
                <a:ea typeface="思源黑体 CN Light" panose="020B0300000000000000" pitchFamily="34" charset="-122"/>
              </a:rPr>
              <a:t>301</a:t>
            </a:r>
            <a:r>
              <a:rPr lang="zh-CN" altLang="en-US" sz="1600" dirty="0">
                <a:solidFill>
                  <a:srgbClr val="C00000"/>
                </a:solidFill>
                <a:latin typeface="思源黑体 CN Light" panose="020B0300000000000000" pitchFamily="34" charset="-122"/>
                <a:ea typeface="思源黑体 CN Light" panose="020B0300000000000000" pitchFamily="34" charset="-122"/>
              </a:rPr>
              <a:t>名</a:t>
            </a:r>
            <a:r>
              <a:rPr lang="zh-CN" altLang="en-US" sz="1600" b="0" i="0" dirty="0">
                <a:solidFill>
                  <a:srgbClr val="333333"/>
                </a:solidFill>
                <a:effectLst/>
                <a:latin typeface="思源黑体 CN Light" panose="020B0300000000000000" pitchFamily="34" charset="-122"/>
                <a:ea typeface="思源黑体 CN Light" panose="020B0300000000000000" pitchFamily="34" charset="-122"/>
              </a:rPr>
              <a:t>犯罪嫌疑人被陕西警方押解回国；</a:t>
            </a:r>
            <a:endParaRPr lang="en-US" altLang="zh-CN" sz="1600" b="0" i="0" dirty="0">
              <a:solidFill>
                <a:srgbClr val="333333"/>
              </a:solidFill>
              <a:effectLst/>
              <a:latin typeface="思源黑体 CN Light" panose="020B0300000000000000" pitchFamily="34" charset="-122"/>
              <a:ea typeface="思源黑体 CN Light" panose="020B0300000000000000" pitchFamily="34" charset="-122"/>
            </a:endParaRPr>
          </a:p>
          <a:p>
            <a:pPr marL="285750" indent="-285750">
              <a:lnSpc>
                <a:spcPct val="150000"/>
              </a:lnSpc>
              <a:buFont typeface="Arial" panose="020B0604020202020204" pitchFamily="34" charset="0"/>
              <a:buChar char="•"/>
            </a:pPr>
            <a:r>
              <a:rPr lang="zh-CN" altLang="en-US" sz="1600" b="0" i="0" dirty="0">
                <a:solidFill>
                  <a:srgbClr val="333333"/>
                </a:solidFill>
                <a:effectLst/>
                <a:latin typeface="思源黑体 CN Light" panose="020B0300000000000000" pitchFamily="34" charset="-122"/>
                <a:ea typeface="思源黑体 CN Light" panose="020B0300000000000000" pitchFamily="34" charset="-122"/>
              </a:rPr>
              <a:t>此次行动是我国公安机关从境外押解犯罪嫌疑人</a:t>
            </a:r>
            <a:r>
              <a:rPr lang="zh-CN" altLang="en-US" sz="1600" dirty="0">
                <a:solidFill>
                  <a:srgbClr val="C00000"/>
                </a:solidFill>
                <a:latin typeface="思源黑体 CN Light" panose="020B0300000000000000" pitchFamily="34" charset="-122"/>
                <a:ea typeface="思源黑体 CN Light" panose="020B0300000000000000" pitchFamily="34" charset="-122"/>
              </a:rPr>
              <a:t>人数最多</a:t>
            </a:r>
            <a:r>
              <a:rPr lang="zh-CN" altLang="en-US" sz="1600" b="0" i="0" dirty="0">
                <a:solidFill>
                  <a:srgbClr val="333333"/>
                </a:solidFill>
                <a:effectLst/>
                <a:latin typeface="思源黑体 CN Light" panose="020B0300000000000000" pitchFamily="34" charset="-122"/>
                <a:ea typeface="思源黑体 CN Light" panose="020B0300000000000000" pitchFamily="34" charset="-122"/>
              </a:rPr>
              <a:t>的一次。</a:t>
            </a:r>
            <a:endParaRPr lang="zh-CN" altLang="en-US" sz="1600" dirty="0">
              <a:latin typeface="思源黑体 CN Light" panose="020B0300000000000000" pitchFamily="34" charset="-122"/>
              <a:ea typeface="思源黑体 CN Light" panose="020B0300000000000000" pitchFamily="34" charset="-122"/>
            </a:endParaRPr>
          </a:p>
        </p:txBody>
      </p:sp>
      <p:cxnSp>
        <p:nvCxnSpPr>
          <p:cNvPr id="3" name="直接连接符 2"/>
          <p:cNvCxnSpPr/>
          <p:nvPr/>
        </p:nvCxnSpPr>
        <p:spPr>
          <a:xfrm>
            <a:off x="6350" y="4356100"/>
            <a:ext cx="4617427"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623777" y="3981394"/>
            <a:ext cx="381000" cy="381000"/>
          </a:xfrm>
          <a:prstGeom prst="line">
            <a:avLst/>
          </a:prstGeom>
          <a:ln w="19050">
            <a:solidFill>
              <a:srgbClr val="C00000"/>
            </a:solidFill>
            <a:tailEnd type="stealt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540738" y="4439627"/>
            <a:ext cx="354623" cy="354623"/>
          </a:xfrm>
          <a:prstGeom prst="line">
            <a:avLst/>
          </a:prstGeom>
          <a:ln w="19050">
            <a:solidFill>
              <a:srgbClr val="C00000"/>
            </a:solidFill>
            <a:headEnd type="stealt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895361" y="4439627"/>
            <a:ext cx="730298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41359" y="3938089"/>
            <a:ext cx="3682418" cy="400110"/>
          </a:xfrm>
          <a:prstGeom prst="rect">
            <a:avLst/>
          </a:prstGeom>
          <a:noFill/>
        </p:spPr>
        <p:txBody>
          <a:bodyPr wrap="none" rtlCol="0">
            <a:spAutoFit/>
          </a:bodyPr>
          <a:lstStyle/>
          <a:p>
            <a:r>
              <a:rPr lang="en-US" altLang="zh-CN" sz="2000" dirty="0">
                <a:solidFill>
                  <a:srgbClr val="C00000"/>
                </a:solidFill>
                <a:latin typeface="思源宋体 CN Heavy" panose="02020900000000000000" pitchFamily="18" charset="-122"/>
                <a:ea typeface="思源宋体 CN Heavy" panose="02020900000000000000" pitchFamily="18" charset="-122"/>
              </a:rPr>
              <a:t>2020</a:t>
            </a:r>
            <a:r>
              <a:rPr lang="zh-CN" altLang="en-US" sz="2000" dirty="0">
                <a:solidFill>
                  <a:srgbClr val="C00000"/>
                </a:solidFill>
                <a:latin typeface="思源宋体 CN Heavy" panose="02020900000000000000" pitchFamily="18" charset="-122"/>
                <a:ea typeface="思源宋体 CN Heavy" panose="02020900000000000000" pitchFamily="18" charset="-122"/>
              </a:rPr>
              <a:t>年</a:t>
            </a:r>
            <a:r>
              <a:rPr lang="en-US" altLang="zh-CN" sz="2000" dirty="0">
                <a:solidFill>
                  <a:srgbClr val="C00000"/>
                </a:solidFill>
                <a:latin typeface="思源宋体 CN Heavy" panose="02020900000000000000" pitchFamily="18" charset="-122"/>
                <a:ea typeface="思源宋体 CN Heavy" panose="02020900000000000000" pitchFamily="18" charset="-122"/>
              </a:rPr>
              <a:t>10</a:t>
            </a:r>
            <a:r>
              <a:rPr lang="zh-CN" altLang="en-US" sz="2000" dirty="0">
                <a:solidFill>
                  <a:srgbClr val="C00000"/>
                </a:solidFill>
                <a:latin typeface="思源宋体 CN Heavy" panose="02020900000000000000" pitchFamily="18" charset="-122"/>
                <a:ea typeface="思源宋体 CN Heavy" panose="02020900000000000000" pitchFamily="18" charset="-122"/>
              </a:rPr>
              <a:t>月全国“断卡”行动</a:t>
            </a:r>
            <a:endParaRPr lang="zh-CN" altLang="en-US" sz="2000" dirty="0">
              <a:solidFill>
                <a:srgbClr val="C00000"/>
              </a:soli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5099050" y="4573020"/>
            <a:ext cx="5929828" cy="400110"/>
          </a:xfrm>
          <a:prstGeom prst="rect">
            <a:avLst/>
          </a:prstGeom>
          <a:noFill/>
        </p:spPr>
        <p:txBody>
          <a:bodyPr wrap="none" rtlCol="0">
            <a:spAutoFit/>
          </a:bodyPr>
          <a:lstStyle/>
          <a:p>
            <a:r>
              <a:rPr lang="en-US" altLang="zh-CN" sz="2000" dirty="0">
                <a:solidFill>
                  <a:srgbClr val="C00000"/>
                </a:solidFill>
                <a:latin typeface="思源宋体 CN Heavy" panose="02020900000000000000" pitchFamily="18" charset="-122"/>
                <a:ea typeface="思源宋体 CN Heavy" panose="02020900000000000000" pitchFamily="18" charset="-122"/>
              </a:rPr>
              <a:t>2019</a:t>
            </a:r>
            <a:r>
              <a:rPr lang="zh-CN" altLang="en-US" sz="2000" dirty="0">
                <a:solidFill>
                  <a:srgbClr val="C00000"/>
                </a:solidFill>
                <a:latin typeface="思源宋体 CN Heavy" panose="02020900000000000000" pitchFamily="18" charset="-122"/>
                <a:ea typeface="思源宋体 CN Heavy" panose="02020900000000000000" pitchFamily="18" charset="-122"/>
              </a:rPr>
              <a:t>年</a:t>
            </a:r>
            <a:r>
              <a:rPr lang="en-US" altLang="zh-CN" sz="2000" dirty="0">
                <a:solidFill>
                  <a:srgbClr val="C00000"/>
                </a:solidFill>
                <a:latin typeface="思源宋体 CN Heavy" panose="02020900000000000000" pitchFamily="18" charset="-122"/>
                <a:ea typeface="思源宋体 CN Heavy" panose="02020900000000000000" pitchFamily="18" charset="-122"/>
              </a:rPr>
              <a:t>11</a:t>
            </a:r>
            <a:r>
              <a:rPr lang="zh-CN" altLang="en-US" sz="2000" dirty="0">
                <a:solidFill>
                  <a:srgbClr val="C00000"/>
                </a:solidFill>
                <a:latin typeface="思源宋体 CN Heavy" panose="02020900000000000000" pitchFamily="18" charset="-122"/>
                <a:ea typeface="思源宋体 CN Heavy" panose="02020900000000000000" pitchFamily="18" charset="-122"/>
              </a:rPr>
              <a:t>月</a:t>
            </a:r>
            <a:r>
              <a:rPr lang="en-US" altLang="zh-CN" sz="2000" dirty="0">
                <a:solidFill>
                  <a:srgbClr val="C00000"/>
                </a:solidFill>
                <a:latin typeface="思源宋体 CN Heavy" panose="02020900000000000000" pitchFamily="18" charset="-122"/>
                <a:ea typeface="思源宋体 CN Heavy" panose="02020900000000000000" pitchFamily="18" charset="-122"/>
              </a:rPr>
              <a:t>5</a:t>
            </a:r>
            <a:r>
              <a:rPr lang="zh-CN" altLang="en-US" sz="2000" dirty="0">
                <a:solidFill>
                  <a:srgbClr val="C00000"/>
                </a:solidFill>
                <a:latin typeface="思源宋体 CN Heavy" panose="02020900000000000000" pitchFamily="18" charset="-122"/>
                <a:ea typeface="思源宋体 CN Heavy" panose="02020900000000000000" pitchFamily="18" charset="-122"/>
              </a:rPr>
              <a:t>日“</a:t>
            </a:r>
            <a:r>
              <a:rPr lang="en-US" altLang="zh-CN" sz="2000" dirty="0">
                <a:solidFill>
                  <a:srgbClr val="C00000"/>
                </a:solidFill>
                <a:latin typeface="思源宋体 CN Heavy" panose="02020900000000000000" pitchFamily="18" charset="-122"/>
                <a:ea typeface="思源宋体 CN Heavy" panose="02020900000000000000" pitchFamily="18" charset="-122"/>
              </a:rPr>
              <a:t>9·17</a:t>
            </a:r>
            <a:r>
              <a:rPr lang="zh-CN" altLang="en-US" sz="2000" dirty="0">
                <a:solidFill>
                  <a:srgbClr val="C00000"/>
                </a:solidFill>
                <a:latin typeface="思源宋体 CN Heavy" panose="02020900000000000000" pitchFamily="18" charset="-122"/>
                <a:ea typeface="思源宋体 CN Heavy" panose="02020900000000000000" pitchFamily="18" charset="-122"/>
              </a:rPr>
              <a:t>”特大跨境电商网络诈骗案</a:t>
            </a:r>
            <a:endParaRPr lang="zh-CN" altLang="en-US" sz="2000" dirty="0">
              <a:solidFill>
                <a:srgbClr val="C00000"/>
              </a:solidFill>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4083050" y="957073"/>
            <a:ext cx="7137400" cy="263931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b="0" i="0" dirty="0">
                <a:solidFill>
                  <a:srgbClr val="404040"/>
                </a:solidFill>
                <a:effectLst/>
                <a:latin typeface="思源黑体 CN Light" panose="020B0300000000000000" pitchFamily="34" charset="-122"/>
                <a:ea typeface="思源黑体 CN Light" panose="020B0300000000000000" pitchFamily="34" charset="-122"/>
              </a:rPr>
              <a:t>2020</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年</a:t>
            </a:r>
            <a:r>
              <a:rPr lang="en-US" altLang="zh-CN" sz="1600" b="0" i="0" dirty="0">
                <a:solidFill>
                  <a:srgbClr val="404040"/>
                </a:solidFill>
                <a:effectLst/>
                <a:latin typeface="思源黑体 CN Light" panose="020B0300000000000000" pitchFamily="34" charset="-122"/>
                <a:ea typeface="思源黑体 CN Light" panose="020B0300000000000000" pitchFamily="34" charset="-122"/>
              </a:rPr>
              <a:t>10</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月开始，</a:t>
            </a:r>
            <a:r>
              <a:rPr lang="zh-CN" altLang="en-US" sz="1600" b="0" i="0" dirty="0">
                <a:solidFill>
                  <a:srgbClr val="C00000"/>
                </a:solidFill>
                <a:effectLst/>
                <a:latin typeface="思源黑体 CN Light" panose="020B0300000000000000" pitchFamily="34" charset="-122"/>
                <a:ea typeface="思源黑体 CN Light" panose="020B0300000000000000" pitchFamily="34" charset="-122"/>
              </a:rPr>
              <a:t>公安部</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会同人民银行、工信部、最高检、最高法等部门联合部署开展打击</a:t>
            </a:r>
            <a:r>
              <a:rPr lang="zh-CN" altLang="en-US" sz="1600" dirty="0">
                <a:solidFill>
                  <a:srgbClr val="C00000"/>
                </a:solidFill>
                <a:latin typeface="思源黑体 CN Light" panose="020B0300000000000000" pitchFamily="34" charset="-122"/>
                <a:ea typeface="思源黑体 CN Light" panose="020B0300000000000000" pitchFamily="34" charset="-122"/>
              </a:rPr>
              <a:t>非法开办</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贩卖电话卡</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银行卡</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的全国</a:t>
            </a:r>
            <a:r>
              <a:rPr lang="zh-CN" altLang="en-US" sz="1600" dirty="0">
                <a:solidFill>
                  <a:srgbClr val="C00000"/>
                </a:solidFill>
                <a:latin typeface="思源黑体 CN Light" panose="020B0300000000000000" pitchFamily="34" charset="-122"/>
                <a:ea typeface="思源黑体 CN Light" panose="020B0300000000000000" pitchFamily="34" charset="-122"/>
              </a:rPr>
              <a:t>“断卡”行动</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，已打掉“两卡”违法犯罪团伙</a:t>
            </a:r>
            <a:r>
              <a:rPr lang="en-US" altLang="zh-CN" sz="1600" dirty="0">
                <a:solidFill>
                  <a:srgbClr val="C00000"/>
                </a:solidFill>
                <a:latin typeface="思源黑体 CN Light" panose="020B0300000000000000" pitchFamily="34" charset="-122"/>
                <a:ea typeface="思源黑体 CN Light" panose="020B0300000000000000" pitchFamily="34" charset="-122"/>
              </a:rPr>
              <a:t>7816</a:t>
            </a:r>
            <a:r>
              <a:rPr lang="zh-CN" altLang="en-US" sz="1600" dirty="0">
                <a:solidFill>
                  <a:srgbClr val="C00000"/>
                </a:solidFill>
                <a:latin typeface="思源黑体 CN Light" panose="020B0300000000000000" pitchFamily="34" charset="-122"/>
                <a:ea typeface="思源黑体 CN Light" panose="020B0300000000000000" pitchFamily="34" charset="-122"/>
              </a:rPr>
              <a:t>个</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，抓获涉“两卡”违法犯罪嫌疑人</a:t>
            </a:r>
            <a:r>
              <a:rPr lang="en-US" altLang="zh-CN" sz="1600" dirty="0">
                <a:solidFill>
                  <a:srgbClr val="C00000"/>
                </a:solidFill>
                <a:latin typeface="思源黑体 CN Light" panose="020B0300000000000000" pitchFamily="34" charset="-122"/>
                <a:ea typeface="思源黑体 CN Light" panose="020B0300000000000000" pitchFamily="34" charset="-122"/>
              </a:rPr>
              <a:t>14.8</a:t>
            </a:r>
            <a:r>
              <a:rPr lang="zh-CN" altLang="en-US" sz="1600" dirty="0">
                <a:solidFill>
                  <a:srgbClr val="C00000"/>
                </a:solidFill>
                <a:latin typeface="思源黑体 CN Light" panose="020B0300000000000000" pitchFamily="34" charset="-122"/>
                <a:ea typeface="思源黑体 CN Light" panose="020B0300000000000000" pitchFamily="34" charset="-122"/>
              </a:rPr>
              <a:t>万名</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，给电信网络诈骗犯罪分子造成重创。</a:t>
            </a:r>
            <a:endParaRPr lang="en-US" altLang="zh-CN" sz="1600" b="0" i="0" dirty="0">
              <a:solidFill>
                <a:srgbClr val="404040"/>
              </a:solidFill>
              <a:effectLst/>
              <a:latin typeface="思源黑体 CN Light" panose="020B0300000000000000" pitchFamily="34" charset="-122"/>
              <a:ea typeface="思源黑体 CN Light" panose="020B0300000000000000" pitchFamily="34" charset="-122"/>
            </a:endParaRPr>
          </a:p>
          <a:p>
            <a:pPr marL="285750" indent="-285750">
              <a:lnSpc>
                <a:spcPct val="150000"/>
              </a:lnSpc>
              <a:buFont typeface="Arial" panose="020B0604020202020204" pitchFamily="34" charset="0"/>
              <a:buChar char="•"/>
            </a:pP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当前，黑产市场出现</a:t>
            </a:r>
            <a:r>
              <a:rPr lang="zh-CN" altLang="en-US" sz="1600" dirty="0">
                <a:solidFill>
                  <a:srgbClr val="C00000"/>
                </a:solidFill>
                <a:latin typeface="思源黑体 CN Light" panose="020B0300000000000000" pitchFamily="34" charset="-122"/>
                <a:ea typeface="思源黑体 CN Light" panose="020B0300000000000000" pitchFamily="34" charset="-122"/>
              </a:rPr>
              <a:t>“卡荒”</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。一些转账团伙不得不</a:t>
            </a:r>
            <a:r>
              <a:rPr lang="zh-CN" altLang="en-US" sz="1600" dirty="0">
                <a:solidFill>
                  <a:srgbClr val="C00000"/>
                </a:solidFill>
                <a:latin typeface="思源黑体 CN Light" panose="020B0300000000000000" pitchFamily="34" charset="-122"/>
                <a:ea typeface="思源黑体 CN Light" panose="020B0300000000000000" pitchFamily="34" charset="-122"/>
              </a:rPr>
              <a:t>铤而走险</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，急于取现，降低了作案</a:t>
            </a:r>
            <a:r>
              <a:rPr lang="zh-CN" altLang="en-US" sz="1600" dirty="0">
                <a:solidFill>
                  <a:srgbClr val="C00000"/>
                </a:solidFill>
                <a:latin typeface="思源黑体 CN Light" panose="020B0300000000000000" pitchFamily="34" charset="-122"/>
                <a:ea typeface="思源黑体 CN Light" panose="020B0300000000000000" pitchFamily="34" charset="-122"/>
              </a:rPr>
              <a:t>隐蔽性</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。一些地方的电信网络诈骗案件立案数也呈现连续两个月</a:t>
            </a:r>
            <a:r>
              <a:rPr lang="zh-CN" altLang="en-US" sz="1600" dirty="0">
                <a:solidFill>
                  <a:srgbClr val="C00000"/>
                </a:solidFill>
                <a:latin typeface="思源黑体 CN Light" panose="020B0300000000000000" pitchFamily="34" charset="-122"/>
                <a:ea typeface="思源黑体 CN Light" panose="020B0300000000000000" pitchFamily="34" charset="-122"/>
              </a:rPr>
              <a:t>环比下降</a:t>
            </a:r>
            <a:r>
              <a:rPr lang="zh-CN" altLang="en-US" sz="1600" b="0" i="0" dirty="0">
                <a:solidFill>
                  <a:srgbClr val="404040"/>
                </a:solidFill>
                <a:effectLst/>
                <a:latin typeface="思源黑体 CN Light" panose="020B0300000000000000" pitchFamily="34" charset="-122"/>
                <a:ea typeface="思源黑体 CN Light" panose="020B0300000000000000" pitchFamily="34" charset="-122"/>
              </a:rPr>
              <a:t>的趋势。</a:t>
            </a:r>
            <a:endParaRPr lang="zh-CN" altLang="en-US" sz="160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907266"/>
            <a:ext cx="12192000" cy="2677886"/>
          </a:xfrm>
          <a:prstGeom prst="rect">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5" name="文本框 4"/>
          <p:cNvSpPr txBox="1"/>
          <p:nvPr/>
        </p:nvSpPr>
        <p:spPr>
          <a:xfrm>
            <a:off x="2893855" y="2469646"/>
            <a:ext cx="6337227" cy="707886"/>
          </a:xfrm>
          <a:prstGeom prst="rect">
            <a:avLst/>
          </a:prstGeom>
          <a:noFill/>
        </p:spPr>
        <p:txBody>
          <a:bodyPr wrap="square" rtlCol="0">
            <a:spAutoFit/>
          </a:bodyPr>
          <a:lstStyle/>
          <a:p>
            <a:pPr algn="dist"/>
            <a:r>
              <a:rPr kumimoji="0" lang="zh-CN" altLang="en-US" sz="40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常见的诈骗手法及防范措施</a:t>
            </a:r>
            <a:endParaRPr kumimoji="0" lang="en-US" altLang="zh-CN" sz="40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5023757" y="3314692"/>
            <a:ext cx="3098800" cy="792653"/>
          </a:xfrm>
          <a:prstGeom prst="rect">
            <a:avLst/>
          </a:prstGeom>
          <a:noFill/>
        </p:spPr>
        <p:txBody>
          <a:bodyPr wrap="square">
            <a:spAutoFit/>
          </a:bodyPr>
          <a:lstStyle/>
          <a:p>
            <a:pPr marL="285750" indent="-285750">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rPr>
              <a:t>具体案例分析</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endParaRPr>
          </a:p>
          <a:p>
            <a:pPr marL="285750" indent="-285750">
              <a:lnSpc>
                <a:spcPct val="150000"/>
              </a:lnSpc>
              <a:buFont typeface="Arial" panose="020B0604020202020204" pitchFamily="34" charset="0"/>
              <a:buChar char="•"/>
            </a:pPr>
            <a:r>
              <a:rPr lang="zh-CN" altLang="en-US" sz="1600" dirty="0">
                <a:solidFill>
                  <a:schemeClr val="bg1"/>
                </a:solidFill>
                <a:latin typeface="思源黑体 CN Light" panose="020B0300000000000000" pitchFamily="34" charset="-122"/>
                <a:ea typeface="思源黑体 CN Light" panose="020B0300000000000000" pitchFamily="34" charset="-122"/>
              </a:rPr>
              <a:t>防范小结</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2684961" y="2322285"/>
            <a:ext cx="6738376" cy="0"/>
          </a:xfrm>
          <a:prstGeom prst="line">
            <a:avLst/>
          </a:prstGeom>
          <a:ln w="1905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684961" y="2322285"/>
            <a:ext cx="0" cy="130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23337" y="2322285"/>
            <a:ext cx="0" cy="944821"/>
          </a:xfrm>
          <a:prstGeom prst="line">
            <a:avLst/>
          </a:prstGeom>
          <a:ln w="19050" cap="sq">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KSO_Shape"/>
          <p:cNvSpPr/>
          <p:nvPr/>
        </p:nvSpPr>
        <p:spPr bwMode="auto">
          <a:xfrm>
            <a:off x="9145009" y="3280003"/>
            <a:ext cx="430724" cy="372576"/>
          </a:xfrm>
          <a:custGeom>
            <a:avLst/>
            <a:gdLst>
              <a:gd name="T0" fmla="*/ 2147483646 w 6617"/>
              <a:gd name="T1" fmla="*/ 2147483646 h 5732"/>
              <a:gd name="T2" fmla="*/ 2147483646 w 6617"/>
              <a:gd name="T3" fmla="*/ 2147483646 h 5732"/>
              <a:gd name="T4" fmla="*/ 2147483646 w 6617"/>
              <a:gd name="T5" fmla="*/ 2147483646 h 5732"/>
              <a:gd name="T6" fmla="*/ 2147483646 w 6617"/>
              <a:gd name="T7" fmla="*/ 2147483646 h 5732"/>
              <a:gd name="T8" fmla="*/ 2147483646 w 6617"/>
              <a:gd name="T9" fmla="*/ 2147483646 h 5732"/>
              <a:gd name="T10" fmla="*/ 2147483646 w 6617"/>
              <a:gd name="T11" fmla="*/ 2147483646 h 5732"/>
              <a:gd name="T12" fmla="*/ 2147483646 w 6617"/>
              <a:gd name="T13" fmla="*/ 2147483646 h 5732"/>
              <a:gd name="T14" fmla="*/ 2147483646 w 6617"/>
              <a:gd name="T15" fmla="*/ 2147483646 h 5732"/>
              <a:gd name="T16" fmla="*/ 2147483646 w 6617"/>
              <a:gd name="T17" fmla="*/ 2147483646 h 5732"/>
              <a:gd name="T18" fmla="*/ 2147483646 w 6617"/>
              <a:gd name="T19" fmla="*/ 2147483646 h 5732"/>
              <a:gd name="T20" fmla="*/ 2147483646 w 6617"/>
              <a:gd name="T21" fmla="*/ 2147483646 h 5732"/>
              <a:gd name="T22" fmla="*/ 2147483646 w 6617"/>
              <a:gd name="T23" fmla="*/ 2147483646 h 5732"/>
              <a:gd name="T24" fmla="*/ 2147483646 w 6617"/>
              <a:gd name="T25" fmla="*/ 2147483646 h 5732"/>
              <a:gd name="T26" fmla="*/ 2147483646 w 6617"/>
              <a:gd name="T27" fmla="*/ 2147483646 h 5732"/>
              <a:gd name="T28" fmla="*/ 2147483646 w 6617"/>
              <a:gd name="T29" fmla="*/ 2147483646 h 5732"/>
              <a:gd name="T30" fmla="*/ 2147483646 w 6617"/>
              <a:gd name="T31" fmla="*/ 2147483646 h 5732"/>
              <a:gd name="T32" fmla="*/ 2147483646 w 6617"/>
              <a:gd name="T33" fmla="*/ 2147483646 h 5732"/>
              <a:gd name="T34" fmla="*/ 2147483646 w 6617"/>
              <a:gd name="T35" fmla="*/ 2147483646 h 5732"/>
              <a:gd name="T36" fmla="*/ 2147483646 w 6617"/>
              <a:gd name="T37" fmla="*/ 2147483646 h 5732"/>
              <a:gd name="T38" fmla="*/ 2147483646 w 6617"/>
              <a:gd name="T39" fmla="*/ 2147483646 h 5732"/>
              <a:gd name="T40" fmla="*/ 2147483646 w 6617"/>
              <a:gd name="T41" fmla="*/ 2147483646 h 5732"/>
              <a:gd name="T42" fmla="*/ 2147483646 w 6617"/>
              <a:gd name="T43" fmla="*/ 2147483646 h 5732"/>
              <a:gd name="T44" fmla="*/ 2147483646 w 6617"/>
              <a:gd name="T45" fmla="*/ 2147483646 h 5732"/>
              <a:gd name="T46" fmla="*/ 2147483646 w 6617"/>
              <a:gd name="T47" fmla="*/ 2147483646 h 5732"/>
              <a:gd name="T48" fmla="*/ 2147483646 w 6617"/>
              <a:gd name="T49" fmla="*/ 2147483646 h 5732"/>
              <a:gd name="T50" fmla="*/ 2147483646 w 6617"/>
              <a:gd name="T51" fmla="*/ 2147483646 h 5732"/>
              <a:gd name="T52" fmla="*/ 2147483646 w 6617"/>
              <a:gd name="T53" fmla="*/ 2147483646 h 5732"/>
              <a:gd name="T54" fmla="*/ 2147483646 w 6617"/>
              <a:gd name="T55" fmla="*/ 2147483646 h 5732"/>
              <a:gd name="T56" fmla="*/ 2147483646 w 6617"/>
              <a:gd name="T57" fmla="*/ 2147483646 h 5732"/>
              <a:gd name="T58" fmla="*/ 2147483646 w 6617"/>
              <a:gd name="T59" fmla="*/ 1141474998 h 5732"/>
              <a:gd name="T60" fmla="*/ 2147483646 w 6617"/>
              <a:gd name="T61" fmla="*/ 2147483646 h 5732"/>
              <a:gd name="T62" fmla="*/ 2147483646 w 6617"/>
              <a:gd name="T63" fmla="*/ 2147483646 h 5732"/>
              <a:gd name="T64" fmla="*/ 2147483646 w 6617"/>
              <a:gd name="T65" fmla="*/ 2147483646 h 5732"/>
              <a:gd name="T66" fmla="*/ 2147483646 w 6617"/>
              <a:gd name="T67" fmla="*/ 2147483646 h 5732"/>
              <a:gd name="T68" fmla="*/ 2147483646 w 6617"/>
              <a:gd name="T69" fmla="*/ 2147483646 h 5732"/>
              <a:gd name="T70" fmla="*/ 2147483646 w 6617"/>
              <a:gd name="T71" fmla="*/ 2147483646 h 5732"/>
              <a:gd name="T72" fmla="*/ 2147483646 w 6617"/>
              <a:gd name="T73" fmla="*/ 2147483646 h 5732"/>
              <a:gd name="T74" fmla="*/ 2147483646 w 6617"/>
              <a:gd name="T75" fmla="*/ 2147483646 h 5732"/>
              <a:gd name="T76" fmla="*/ 2147483646 w 6617"/>
              <a:gd name="T77" fmla="*/ 2147483646 h 5732"/>
              <a:gd name="T78" fmla="*/ 2147483646 w 6617"/>
              <a:gd name="T79" fmla="*/ 2147483646 h 5732"/>
              <a:gd name="T80" fmla="*/ 2147483646 w 6617"/>
              <a:gd name="T81" fmla="*/ 2147483646 h 5732"/>
              <a:gd name="T82" fmla="*/ 2147483646 w 6617"/>
              <a:gd name="T83" fmla="*/ 2147483646 h 5732"/>
              <a:gd name="T84" fmla="*/ 2147483646 w 6617"/>
              <a:gd name="T85" fmla="*/ 2147483646 h 5732"/>
              <a:gd name="T86" fmla="*/ 2147483646 w 6617"/>
              <a:gd name="T87" fmla="*/ 2147483646 h 5732"/>
              <a:gd name="T88" fmla="*/ 2147483646 w 6617"/>
              <a:gd name="T89" fmla="*/ 2147483646 h 5732"/>
              <a:gd name="T90" fmla="*/ 2147483646 w 6617"/>
              <a:gd name="T91" fmla="*/ 2147483646 h 5732"/>
              <a:gd name="T92" fmla="*/ 2147483646 w 6617"/>
              <a:gd name="T93" fmla="*/ 2147483646 h 5732"/>
              <a:gd name="T94" fmla="*/ 2147483646 w 6617"/>
              <a:gd name="T95" fmla="*/ 2147483646 h 5732"/>
              <a:gd name="T96" fmla="*/ 2147483646 w 6617"/>
              <a:gd name="T97" fmla="*/ 2147483646 h 5732"/>
              <a:gd name="T98" fmla="*/ 2147483646 w 6617"/>
              <a:gd name="T99" fmla="*/ 2147483646 h 5732"/>
              <a:gd name="T100" fmla="*/ 0 w 6617"/>
              <a:gd name="T101" fmla="*/ 2147483646 h 5732"/>
              <a:gd name="T102" fmla="*/ 2147483646 w 6617"/>
              <a:gd name="T103" fmla="*/ 2147483646 h 5732"/>
              <a:gd name="T104" fmla="*/ 2147483646 w 6617"/>
              <a:gd name="T105" fmla="*/ 2147483646 h 5732"/>
              <a:gd name="T106" fmla="*/ 2147483646 w 6617"/>
              <a:gd name="T107" fmla="*/ 2147483646 h 5732"/>
              <a:gd name="T108" fmla="*/ 2147483646 w 6617"/>
              <a:gd name="T109" fmla="*/ 2147483646 h 5732"/>
              <a:gd name="T110" fmla="*/ 2147483646 w 6617"/>
              <a:gd name="T111" fmla="*/ 2147483646 h 5732"/>
              <a:gd name="T112" fmla="*/ 2147483646 w 6617"/>
              <a:gd name="T113" fmla="*/ 2147483646 h 5732"/>
              <a:gd name="T114" fmla="*/ 2147483646 w 6617"/>
              <a:gd name="T115" fmla="*/ 2147483646 h 5732"/>
              <a:gd name="T116" fmla="*/ 2147483646 w 6617"/>
              <a:gd name="T117" fmla="*/ 2147483646 h 5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617" h="5732">
                <a:moveTo>
                  <a:pt x="3711" y="4591"/>
                </a:moveTo>
                <a:lnTo>
                  <a:pt x="3711" y="4591"/>
                </a:lnTo>
                <a:lnTo>
                  <a:pt x="3699" y="4546"/>
                </a:lnTo>
                <a:lnTo>
                  <a:pt x="3685" y="4503"/>
                </a:lnTo>
                <a:lnTo>
                  <a:pt x="3671" y="4459"/>
                </a:lnTo>
                <a:lnTo>
                  <a:pt x="3656" y="4417"/>
                </a:lnTo>
                <a:lnTo>
                  <a:pt x="3639" y="4375"/>
                </a:lnTo>
                <a:lnTo>
                  <a:pt x="3623" y="4334"/>
                </a:lnTo>
                <a:lnTo>
                  <a:pt x="3607" y="4294"/>
                </a:lnTo>
                <a:lnTo>
                  <a:pt x="3588" y="4254"/>
                </a:lnTo>
                <a:lnTo>
                  <a:pt x="3571" y="4215"/>
                </a:lnTo>
                <a:lnTo>
                  <a:pt x="3551" y="4178"/>
                </a:lnTo>
                <a:lnTo>
                  <a:pt x="3531" y="4139"/>
                </a:lnTo>
                <a:lnTo>
                  <a:pt x="3512" y="4103"/>
                </a:lnTo>
                <a:lnTo>
                  <a:pt x="3491" y="4067"/>
                </a:lnTo>
                <a:lnTo>
                  <a:pt x="3469" y="4031"/>
                </a:lnTo>
                <a:lnTo>
                  <a:pt x="3447" y="3996"/>
                </a:lnTo>
                <a:lnTo>
                  <a:pt x="3423" y="3963"/>
                </a:lnTo>
                <a:lnTo>
                  <a:pt x="3400" y="3929"/>
                </a:lnTo>
                <a:lnTo>
                  <a:pt x="3376" y="3897"/>
                </a:lnTo>
                <a:lnTo>
                  <a:pt x="3351" y="3864"/>
                </a:lnTo>
                <a:lnTo>
                  <a:pt x="3326" y="3833"/>
                </a:lnTo>
                <a:lnTo>
                  <a:pt x="3300" y="3801"/>
                </a:lnTo>
                <a:lnTo>
                  <a:pt x="3274" y="3771"/>
                </a:lnTo>
                <a:lnTo>
                  <a:pt x="3247" y="3741"/>
                </a:lnTo>
                <a:lnTo>
                  <a:pt x="3219" y="3712"/>
                </a:lnTo>
                <a:lnTo>
                  <a:pt x="3191" y="3684"/>
                </a:lnTo>
                <a:lnTo>
                  <a:pt x="3162" y="3656"/>
                </a:lnTo>
                <a:lnTo>
                  <a:pt x="3133" y="3628"/>
                </a:lnTo>
                <a:lnTo>
                  <a:pt x="3103" y="3602"/>
                </a:lnTo>
                <a:lnTo>
                  <a:pt x="3073" y="3576"/>
                </a:lnTo>
                <a:lnTo>
                  <a:pt x="3041" y="3551"/>
                </a:lnTo>
                <a:lnTo>
                  <a:pt x="3010" y="3525"/>
                </a:lnTo>
                <a:lnTo>
                  <a:pt x="2979" y="3501"/>
                </a:lnTo>
                <a:lnTo>
                  <a:pt x="2946" y="3476"/>
                </a:lnTo>
                <a:lnTo>
                  <a:pt x="2914" y="3453"/>
                </a:lnTo>
                <a:lnTo>
                  <a:pt x="2880" y="3430"/>
                </a:lnTo>
                <a:lnTo>
                  <a:pt x="2846" y="3408"/>
                </a:lnTo>
                <a:lnTo>
                  <a:pt x="2777" y="3365"/>
                </a:lnTo>
                <a:lnTo>
                  <a:pt x="2706" y="3323"/>
                </a:lnTo>
                <a:lnTo>
                  <a:pt x="2633" y="3284"/>
                </a:lnTo>
                <a:lnTo>
                  <a:pt x="2558" y="3246"/>
                </a:lnTo>
                <a:lnTo>
                  <a:pt x="2482" y="3210"/>
                </a:lnTo>
                <a:lnTo>
                  <a:pt x="2404" y="3177"/>
                </a:lnTo>
                <a:lnTo>
                  <a:pt x="2324" y="3144"/>
                </a:lnTo>
                <a:lnTo>
                  <a:pt x="2243" y="3114"/>
                </a:lnTo>
                <a:lnTo>
                  <a:pt x="2160" y="3085"/>
                </a:lnTo>
                <a:lnTo>
                  <a:pt x="2076" y="3057"/>
                </a:lnTo>
                <a:lnTo>
                  <a:pt x="1990" y="3032"/>
                </a:lnTo>
                <a:lnTo>
                  <a:pt x="1904" y="3007"/>
                </a:lnTo>
                <a:lnTo>
                  <a:pt x="1815" y="2984"/>
                </a:lnTo>
                <a:lnTo>
                  <a:pt x="1725" y="2962"/>
                </a:lnTo>
                <a:lnTo>
                  <a:pt x="4406" y="2104"/>
                </a:lnTo>
                <a:lnTo>
                  <a:pt x="4504" y="2132"/>
                </a:lnTo>
                <a:lnTo>
                  <a:pt x="4602" y="2162"/>
                </a:lnTo>
                <a:lnTo>
                  <a:pt x="4698" y="2193"/>
                </a:lnTo>
                <a:lnTo>
                  <a:pt x="4793" y="2227"/>
                </a:lnTo>
                <a:lnTo>
                  <a:pt x="4886" y="2263"/>
                </a:lnTo>
                <a:lnTo>
                  <a:pt x="4979" y="2301"/>
                </a:lnTo>
                <a:lnTo>
                  <a:pt x="5068" y="2340"/>
                </a:lnTo>
                <a:lnTo>
                  <a:pt x="5158" y="2381"/>
                </a:lnTo>
                <a:lnTo>
                  <a:pt x="5245" y="2423"/>
                </a:lnTo>
                <a:lnTo>
                  <a:pt x="5330" y="2467"/>
                </a:lnTo>
                <a:lnTo>
                  <a:pt x="5413" y="2513"/>
                </a:lnTo>
                <a:lnTo>
                  <a:pt x="5495" y="2559"/>
                </a:lnTo>
                <a:lnTo>
                  <a:pt x="5575" y="2605"/>
                </a:lnTo>
                <a:lnTo>
                  <a:pt x="5651" y="2654"/>
                </a:lnTo>
                <a:lnTo>
                  <a:pt x="5727" y="2704"/>
                </a:lnTo>
                <a:lnTo>
                  <a:pt x="5800" y="2754"/>
                </a:lnTo>
                <a:lnTo>
                  <a:pt x="5871" y="2806"/>
                </a:lnTo>
                <a:lnTo>
                  <a:pt x="5939" y="2857"/>
                </a:lnTo>
                <a:lnTo>
                  <a:pt x="6005" y="2910"/>
                </a:lnTo>
                <a:lnTo>
                  <a:pt x="6069" y="2963"/>
                </a:lnTo>
                <a:lnTo>
                  <a:pt x="6130" y="3016"/>
                </a:lnTo>
                <a:lnTo>
                  <a:pt x="6189" y="3070"/>
                </a:lnTo>
                <a:lnTo>
                  <a:pt x="6244" y="3124"/>
                </a:lnTo>
                <a:lnTo>
                  <a:pt x="6298" y="3179"/>
                </a:lnTo>
                <a:lnTo>
                  <a:pt x="6348" y="3232"/>
                </a:lnTo>
                <a:lnTo>
                  <a:pt x="6395" y="3287"/>
                </a:lnTo>
                <a:lnTo>
                  <a:pt x="6441" y="3342"/>
                </a:lnTo>
                <a:lnTo>
                  <a:pt x="6482" y="3395"/>
                </a:lnTo>
                <a:lnTo>
                  <a:pt x="6521" y="3448"/>
                </a:lnTo>
                <a:lnTo>
                  <a:pt x="6556" y="3502"/>
                </a:lnTo>
                <a:lnTo>
                  <a:pt x="6588" y="3554"/>
                </a:lnTo>
                <a:lnTo>
                  <a:pt x="6617" y="3606"/>
                </a:lnTo>
                <a:lnTo>
                  <a:pt x="6617" y="4601"/>
                </a:lnTo>
                <a:lnTo>
                  <a:pt x="6585" y="4634"/>
                </a:lnTo>
                <a:lnTo>
                  <a:pt x="6551" y="4665"/>
                </a:lnTo>
                <a:lnTo>
                  <a:pt x="6516" y="4697"/>
                </a:lnTo>
                <a:lnTo>
                  <a:pt x="6482" y="4727"/>
                </a:lnTo>
                <a:lnTo>
                  <a:pt x="6412" y="4787"/>
                </a:lnTo>
                <a:lnTo>
                  <a:pt x="6340" y="4845"/>
                </a:lnTo>
                <a:lnTo>
                  <a:pt x="6267" y="4901"/>
                </a:lnTo>
                <a:lnTo>
                  <a:pt x="6191" y="4954"/>
                </a:lnTo>
                <a:lnTo>
                  <a:pt x="6113" y="5005"/>
                </a:lnTo>
                <a:lnTo>
                  <a:pt x="6034" y="5055"/>
                </a:lnTo>
                <a:lnTo>
                  <a:pt x="5954" y="5102"/>
                </a:lnTo>
                <a:lnTo>
                  <a:pt x="5873" y="5148"/>
                </a:lnTo>
                <a:lnTo>
                  <a:pt x="5789" y="5191"/>
                </a:lnTo>
                <a:lnTo>
                  <a:pt x="5703" y="5233"/>
                </a:lnTo>
                <a:lnTo>
                  <a:pt x="5618" y="5272"/>
                </a:lnTo>
                <a:lnTo>
                  <a:pt x="5529" y="5311"/>
                </a:lnTo>
                <a:lnTo>
                  <a:pt x="5440" y="5347"/>
                </a:lnTo>
                <a:lnTo>
                  <a:pt x="5348" y="5380"/>
                </a:lnTo>
                <a:lnTo>
                  <a:pt x="5257" y="5413"/>
                </a:lnTo>
                <a:lnTo>
                  <a:pt x="5162" y="5444"/>
                </a:lnTo>
                <a:lnTo>
                  <a:pt x="5067" y="5473"/>
                </a:lnTo>
                <a:lnTo>
                  <a:pt x="4971" y="5501"/>
                </a:lnTo>
                <a:lnTo>
                  <a:pt x="4872" y="5527"/>
                </a:lnTo>
                <a:lnTo>
                  <a:pt x="4774" y="5551"/>
                </a:lnTo>
                <a:lnTo>
                  <a:pt x="4673" y="5573"/>
                </a:lnTo>
                <a:lnTo>
                  <a:pt x="4570" y="5594"/>
                </a:lnTo>
                <a:lnTo>
                  <a:pt x="4468" y="5614"/>
                </a:lnTo>
                <a:lnTo>
                  <a:pt x="4364" y="5631"/>
                </a:lnTo>
                <a:lnTo>
                  <a:pt x="4258" y="5649"/>
                </a:lnTo>
                <a:lnTo>
                  <a:pt x="4151" y="5663"/>
                </a:lnTo>
                <a:lnTo>
                  <a:pt x="4043" y="5677"/>
                </a:lnTo>
                <a:lnTo>
                  <a:pt x="3934" y="5689"/>
                </a:lnTo>
                <a:lnTo>
                  <a:pt x="3824" y="5700"/>
                </a:lnTo>
                <a:lnTo>
                  <a:pt x="3714" y="5709"/>
                </a:lnTo>
                <a:lnTo>
                  <a:pt x="3711" y="4591"/>
                </a:lnTo>
                <a:close/>
                <a:moveTo>
                  <a:pt x="1018" y="2259"/>
                </a:moveTo>
                <a:lnTo>
                  <a:pt x="1370" y="2149"/>
                </a:lnTo>
                <a:lnTo>
                  <a:pt x="1324" y="2112"/>
                </a:lnTo>
                <a:lnTo>
                  <a:pt x="1263" y="2059"/>
                </a:lnTo>
                <a:lnTo>
                  <a:pt x="1228" y="2028"/>
                </a:lnTo>
                <a:lnTo>
                  <a:pt x="1192" y="1995"/>
                </a:lnTo>
                <a:lnTo>
                  <a:pt x="1156" y="1960"/>
                </a:lnTo>
                <a:lnTo>
                  <a:pt x="1120" y="1923"/>
                </a:lnTo>
                <a:lnTo>
                  <a:pt x="1085" y="1887"/>
                </a:lnTo>
                <a:lnTo>
                  <a:pt x="1053" y="1850"/>
                </a:lnTo>
                <a:lnTo>
                  <a:pt x="1024" y="1812"/>
                </a:lnTo>
                <a:lnTo>
                  <a:pt x="1010" y="1795"/>
                </a:lnTo>
                <a:lnTo>
                  <a:pt x="998" y="1776"/>
                </a:lnTo>
                <a:lnTo>
                  <a:pt x="988" y="1759"/>
                </a:lnTo>
                <a:lnTo>
                  <a:pt x="978" y="1743"/>
                </a:lnTo>
                <a:lnTo>
                  <a:pt x="970" y="1727"/>
                </a:lnTo>
                <a:lnTo>
                  <a:pt x="963" y="1710"/>
                </a:lnTo>
                <a:lnTo>
                  <a:pt x="959" y="1695"/>
                </a:lnTo>
                <a:lnTo>
                  <a:pt x="955" y="1681"/>
                </a:lnTo>
                <a:lnTo>
                  <a:pt x="954" y="1667"/>
                </a:lnTo>
                <a:lnTo>
                  <a:pt x="955" y="1655"/>
                </a:lnTo>
                <a:lnTo>
                  <a:pt x="960" y="1638"/>
                </a:lnTo>
                <a:lnTo>
                  <a:pt x="966" y="1623"/>
                </a:lnTo>
                <a:lnTo>
                  <a:pt x="975" y="1607"/>
                </a:lnTo>
                <a:lnTo>
                  <a:pt x="987" y="1591"/>
                </a:lnTo>
                <a:lnTo>
                  <a:pt x="997" y="1578"/>
                </a:lnTo>
                <a:lnTo>
                  <a:pt x="1009" y="1566"/>
                </a:lnTo>
                <a:lnTo>
                  <a:pt x="1021" y="1554"/>
                </a:lnTo>
                <a:lnTo>
                  <a:pt x="1035" y="1542"/>
                </a:lnTo>
                <a:lnTo>
                  <a:pt x="1049" y="1530"/>
                </a:lnTo>
                <a:lnTo>
                  <a:pt x="1066" y="1519"/>
                </a:lnTo>
                <a:lnTo>
                  <a:pt x="1099" y="1495"/>
                </a:lnTo>
                <a:lnTo>
                  <a:pt x="1138" y="1475"/>
                </a:lnTo>
                <a:lnTo>
                  <a:pt x="1178" y="1453"/>
                </a:lnTo>
                <a:lnTo>
                  <a:pt x="1223" y="1433"/>
                </a:lnTo>
                <a:lnTo>
                  <a:pt x="1270" y="1413"/>
                </a:lnTo>
                <a:lnTo>
                  <a:pt x="1301" y="1401"/>
                </a:lnTo>
                <a:lnTo>
                  <a:pt x="1334" y="1391"/>
                </a:lnTo>
                <a:lnTo>
                  <a:pt x="1369" y="1381"/>
                </a:lnTo>
                <a:lnTo>
                  <a:pt x="1406" y="1370"/>
                </a:lnTo>
                <a:lnTo>
                  <a:pt x="1444" y="1361"/>
                </a:lnTo>
                <a:lnTo>
                  <a:pt x="1485" y="1351"/>
                </a:lnTo>
                <a:lnTo>
                  <a:pt x="1526" y="1343"/>
                </a:lnTo>
                <a:lnTo>
                  <a:pt x="1569" y="1335"/>
                </a:lnTo>
                <a:lnTo>
                  <a:pt x="1661" y="1320"/>
                </a:lnTo>
                <a:lnTo>
                  <a:pt x="1757" y="1306"/>
                </a:lnTo>
                <a:lnTo>
                  <a:pt x="1858" y="1293"/>
                </a:lnTo>
                <a:lnTo>
                  <a:pt x="1964" y="1283"/>
                </a:lnTo>
                <a:lnTo>
                  <a:pt x="2073" y="1273"/>
                </a:lnTo>
                <a:lnTo>
                  <a:pt x="2186" y="1264"/>
                </a:lnTo>
                <a:lnTo>
                  <a:pt x="2300" y="1256"/>
                </a:lnTo>
                <a:lnTo>
                  <a:pt x="2416" y="1249"/>
                </a:lnTo>
                <a:lnTo>
                  <a:pt x="2651" y="1237"/>
                </a:lnTo>
                <a:lnTo>
                  <a:pt x="2886" y="1225"/>
                </a:lnTo>
                <a:lnTo>
                  <a:pt x="3145" y="1211"/>
                </a:lnTo>
                <a:lnTo>
                  <a:pt x="3268" y="1205"/>
                </a:lnTo>
                <a:lnTo>
                  <a:pt x="3383" y="1198"/>
                </a:lnTo>
                <a:lnTo>
                  <a:pt x="3526" y="1188"/>
                </a:lnTo>
                <a:lnTo>
                  <a:pt x="3594" y="1182"/>
                </a:lnTo>
                <a:lnTo>
                  <a:pt x="3660" y="1176"/>
                </a:lnTo>
                <a:lnTo>
                  <a:pt x="3724" y="1168"/>
                </a:lnTo>
                <a:lnTo>
                  <a:pt x="3787" y="1160"/>
                </a:lnTo>
                <a:lnTo>
                  <a:pt x="3846" y="1151"/>
                </a:lnTo>
                <a:lnTo>
                  <a:pt x="3903" y="1139"/>
                </a:lnTo>
                <a:lnTo>
                  <a:pt x="3959" y="1126"/>
                </a:lnTo>
                <a:lnTo>
                  <a:pt x="4011" y="1112"/>
                </a:lnTo>
                <a:lnTo>
                  <a:pt x="4062" y="1095"/>
                </a:lnTo>
                <a:lnTo>
                  <a:pt x="4086" y="1087"/>
                </a:lnTo>
                <a:lnTo>
                  <a:pt x="4110" y="1076"/>
                </a:lnTo>
                <a:lnTo>
                  <a:pt x="4133" y="1066"/>
                </a:lnTo>
                <a:lnTo>
                  <a:pt x="4156" y="1055"/>
                </a:lnTo>
                <a:lnTo>
                  <a:pt x="4178" y="1044"/>
                </a:lnTo>
                <a:lnTo>
                  <a:pt x="4199" y="1032"/>
                </a:lnTo>
                <a:lnTo>
                  <a:pt x="4220" y="1019"/>
                </a:lnTo>
                <a:lnTo>
                  <a:pt x="4241" y="1005"/>
                </a:lnTo>
                <a:lnTo>
                  <a:pt x="4260" y="992"/>
                </a:lnTo>
                <a:lnTo>
                  <a:pt x="4279" y="976"/>
                </a:lnTo>
                <a:lnTo>
                  <a:pt x="4299" y="960"/>
                </a:lnTo>
                <a:lnTo>
                  <a:pt x="4317" y="943"/>
                </a:lnTo>
                <a:lnTo>
                  <a:pt x="4335" y="924"/>
                </a:lnTo>
                <a:lnTo>
                  <a:pt x="4352" y="906"/>
                </a:lnTo>
                <a:lnTo>
                  <a:pt x="4368" y="886"/>
                </a:lnTo>
                <a:lnTo>
                  <a:pt x="4383" y="865"/>
                </a:lnTo>
                <a:lnTo>
                  <a:pt x="4399" y="844"/>
                </a:lnTo>
                <a:lnTo>
                  <a:pt x="4411" y="822"/>
                </a:lnTo>
                <a:lnTo>
                  <a:pt x="4424" y="800"/>
                </a:lnTo>
                <a:lnTo>
                  <a:pt x="4437" y="777"/>
                </a:lnTo>
                <a:lnTo>
                  <a:pt x="4447" y="752"/>
                </a:lnTo>
                <a:lnTo>
                  <a:pt x="4458" y="727"/>
                </a:lnTo>
                <a:lnTo>
                  <a:pt x="4467" y="700"/>
                </a:lnTo>
                <a:lnTo>
                  <a:pt x="4475" y="673"/>
                </a:lnTo>
                <a:lnTo>
                  <a:pt x="4482" y="644"/>
                </a:lnTo>
                <a:lnTo>
                  <a:pt x="4488" y="615"/>
                </a:lnTo>
                <a:lnTo>
                  <a:pt x="4494" y="585"/>
                </a:lnTo>
                <a:lnTo>
                  <a:pt x="4498" y="555"/>
                </a:lnTo>
                <a:lnTo>
                  <a:pt x="4502" y="522"/>
                </a:lnTo>
                <a:lnTo>
                  <a:pt x="4505" y="489"/>
                </a:lnTo>
                <a:lnTo>
                  <a:pt x="4507" y="455"/>
                </a:lnTo>
                <a:lnTo>
                  <a:pt x="4508" y="419"/>
                </a:lnTo>
                <a:lnTo>
                  <a:pt x="4507" y="383"/>
                </a:lnTo>
                <a:lnTo>
                  <a:pt x="4505" y="345"/>
                </a:lnTo>
                <a:lnTo>
                  <a:pt x="4504" y="307"/>
                </a:lnTo>
                <a:lnTo>
                  <a:pt x="4501" y="267"/>
                </a:lnTo>
                <a:lnTo>
                  <a:pt x="4496" y="225"/>
                </a:lnTo>
                <a:lnTo>
                  <a:pt x="4491" y="182"/>
                </a:lnTo>
                <a:lnTo>
                  <a:pt x="4486" y="139"/>
                </a:lnTo>
                <a:lnTo>
                  <a:pt x="4479" y="94"/>
                </a:lnTo>
                <a:lnTo>
                  <a:pt x="4471" y="48"/>
                </a:lnTo>
                <a:lnTo>
                  <a:pt x="4461" y="0"/>
                </a:lnTo>
                <a:lnTo>
                  <a:pt x="4148" y="63"/>
                </a:lnTo>
                <a:lnTo>
                  <a:pt x="4161" y="131"/>
                </a:lnTo>
                <a:lnTo>
                  <a:pt x="4171" y="196"/>
                </a:lnTo>
                <a:lnTo>
                  <a:pt x="4179" y="257"/>
                </a:lnTo>
                <a:lnTo>
                  <a:pt x="4184" y="313"/>
                </a:lnTo>
                <a:lnTo>
                  <a:pt x="4187" y="366"/>
                </a:lnTo>
                <a:lnTo>
                  <a:pt x="4188" y="415"/>
                </a:lnTo>
                <a:lnTo>
                  <a:pt x="4187" y="461"/>
                </a:lnTo>
                <a:lnTo>
                  <a:pt x="4184" y="503"/>
                </a:lnTo>
                <a:lnTo>
                  <a:pt x="4178" y="541"/>
                </a:lnTo>
                <a:lnTo>
                  <a:pt x="4173" y="560"/>
                </a:lnTo>
                <a:lnTo>
                  <a:pt x="4170" y="576"/>
                </a:lnTo>
                <a:lnTo>
                  <a:pt x="4165" y="593"/>
                </a:lnTo>
                <a:lnTo>
                  <a:pt x="4159" y="608"/>
                </a:lnTo>
                <a:lnTo>
                  <a:pt x="4154" y="624"/>
                </a:lnTo>
                <a:lnTo>
                  <a:pt x="4147" y="639"/>
                </a:lnTo>
                <a:lnTo>
                  <a:pt x="4140" y="651"/>
                </a:lnTo>
                <a:lnTo>
                  <a:pt x="4133" y="665"/>
                </a:lnTo>
                <a:lnTo>
                  <a:pt x="4125" y="677"/>
                </a:lnTo>
                <a:lnTo>
                  <a:pt x="4115" y="689"/>
                </a:lnTo>
                <a:lnTo>
                  <a:pt x="4107" y="700"/>
                </a:lnTo>
                <a:lnTo>
                  <a:pt x="4097" y="711"/>
                </a:lnTo>
                <a:lnTo>
                  <a:pt x="4087" y="720"/>
                </a:lnTo>
                <a:lnTo>
                  <a:pt x="4077" y="729"/>
                </a:lnTo>
                <a:lnTo>
                  <a:pt x="4064" y="738"/>
                </a:lnTo>
                <a:lnTo>
                  <a:pt x="4051" y="748"/>
                </a:lnTo>
                <a:lnTo>
                  <a:pt x="4038" y="756"/>
                </a:lnTo>
                <a:lnTo>
                  <a:pt x="4022" y="764"/>
                </a:lnTo>
                <a:lnTo>
                  <a:pt x="3992" y="780"/>
                </a:lnTo>
                <a:lnTo>
                  <a:pt x="3957" y="793"/>
                </a:lnTo>
                <a:lnTo>
                  <a:pt x="3921" y="806"/>
                </a:lnTo>
                <a:lnTo>
                  <a:pt x="3882" y="817"/>
                </a:lnTo>
                <a:lnTo>
                  <a:pt x="3840" y="827"/>
                </a:lnTo>
                <a:lnTo>
                  <a:pt x="3797" y="835"/>
                </a:lnTo>
                <a:lnTo>
                  <a:pt x="3750" y="843"/>
                </a:lnTo>
                <a:lnTo>
                  <a:pt x="3701" y="850"/>
                </a:lnTo>
                <a:lnTo>
                  <a:pt x="3650" y="856"/>
                </a:lnTo>
                <a:lnTo>
                  <a:pt x="3596" y="862"/>
                </a:lnTo>
                <a:lnTo>
                  <a:pt x="3484" y="871"/>
                </a:lnTo>
                <a:lnTo>
                  <a:pt x="3363" y="879"/>
                </a:lnTo>
                <a:lnTo>
                  <a:pt x="3240" y="887"/>
                </a:lnTo>
                <a:lnTo>
                  <a:pt x="3118" y="893"/>
                </a:lnTo>
                <a:lnTo>
                  <a:pt x="2871" y="906"/>
                </a:lnTo>
                <a:lnTo>
                  <a:pt x="2626" y="917"/>
                </a:lnTo>
                <a:lnTo>
                  <a:pt x="2381" y="931"/>
                </a:lnTo>
                <a:lnTo>
                  <a:pt x="2259" y="939"/>
                </a:lnTo>
                <a:lnTo>
                  <a:pt x="2139" y="947"/>
                </a:lnTo>
                <a:lnTo>
                  <a:pt x="2021" y="958"/>
                </a:lnTo>
                <a:lnTo>
                  <a:pt x="1906" y="968"/>
                </a:lnTo>
                <a:lnTo>
                  <a:pt x="1793" y="980"/>
                </a:lnTo>
                <a:lnTo>
                  <a:pt x="1685" y="994"/>
                </a:lnTo>
                <a:lnTo>
                  <a:pt x="1582" y="1009"/>
                </a:lnTo>
                <a:lnTo>
                  <a:pt x="1532" y="1017"/>
                </a:lnTo>
                <a:lnTo>
                  <a:pt x="1483" y="1026"/>
                </a:lnTo>
                <a:lnTo>
                  <a:pt x="1437" y="1036"/>
                </a:lnTo>
                <a:lnTo>
                  <a:pt x="1392" y="1045"/>
                </a:lnTo>
                <a:lnTo>
                  <a:pt x="1348" y="1055"/>
                </a:lnTo>
                <a:lnTo>
                  <a:pt x="1305" y="1066"/>
                </a:lnTo>
                <a:lnTo>
                  <a:pt x="1264" y="1077"/>
                </a:lnTo>
                <a:lnTo>
                  <a:pt x="1225" y="1090"/>
                </a:lnTo>
                <a:lnTo>
                  <a:pt x="1187" y="1102"/>
                </a:lnTo>
                <a:lnTo>
                  <a:pt x="1153" y="1116"/>
                </a:lnTo>
                <a:lnTo>
                  <a:pt x="1120" y="1129"/>
                </a:lnTo>
                <a:lnTo>
                  <a:pt x="1088" y="1144"/>
                </a:lnTo>
                <a:lnTo>
                  <a:pt x="1055" y="1158"/>
                </a:lnTo>
                <a:lnTo>
                  <a:pt x="1025" y="1173"/>
                </a:lnTo>
                <a:lnTo>
                  <a:pt x="995" y="1188"/>
                </a:lnTo>
                <a:lnTo>
                  <a:pt x="966" y="1204"/>
                </a:lnTo>
                <a:lnTo>
                  <a:pt x="938" y="1220"/>
                </a:lnTo>
                <a:lnTo>
                  <a:pt x="911" y="1238"/>
                </a:lnTo>
                <a:lnTo>
                  <a:pt x="886" y="1255"/>
                </a:lnTo>
                <a:lnTo>
                  <a:pt x="860" y="1274"/>
                </a:lnTo>
                <a:lnTo>
                  <a:pt x="837" y="1292"/>
                </a:lnTo>
                <a:lnTo>
                  <a:pt x="814" y="1311"/>
                </a:lnTo>
                <a:lnTo>
                  <a:pt x="793" y="1331"/>
                </a:lnTo>
                <a:lnTo>
                  <a:pt x="772" y="1351"/>
                </a:lnTo>
                <a:lnTo>
                  <a:pt x="753" y="1371"/>
                </a:lnTo>
                <a:lnTo>
                  <a:pt x="736" y="1393"/>
                </a:lnTo>
                <a:lnTo>
                  <a:pt x="717" y="1417"/>
                </a:lnTo>
                <a:lnTo>
                  <a:pt x="701" y="1442"/>
                </a:lnTo>
                <a:lnTo>
                  <a:pt x="687" y="1468"/>
                </a:lnTo>
                <a:lnTo>
                  <a:pt x="674" y="1493"/>
                </a:lnTo>
                <a:lnTo>
                  <a:pt x="663" y="1520"/>
                </a:lnTo>
                <a:lnTo>
                  <a:pt x="653" y="1548"/>
                </a:lnTo>
                <a:lnTo>
                  <a:pt x="646" y="1576"/>
                </a:lnTo>
                <a:lnTo>
                  <a:pt x="641" y="1605"/>
                </a:lnTo>
                <a:lnTo>
                  <a:pt x="637" y="1634"/>
                </a:lnTo>
                <a:lnTo>
                  <a:pt x="635" y="1664"/>
                </a:lnTo>
                <a:lnTo>
                  <a:pt x="636" y="1693"/>
                </a:lnTo>
                <a:lnTo>
                  <a:pt x="638" y="1723"/>
                </a:lnTo>
                <a:lnTo>
                  <a:pt x="643" y="1754"/>
                </a:lnTo>
                <a:lnTo>
                  <a:pt x="650" y="1785"/>
                </a:lnTo>
                <a:lnTo>
                  <a:pt x="659" y="1816"/>
                </a:lnTo>
                <a:lnTo>
                  <a:pt x="670" y="1847"/>
                </a:lnTo>
                <a:lnTo>
                  <a:pt x="680" y="1872"/>
                </a:lnTo>
                <a:lnTo>
                  <a:pt x="692" y="1896"/>
                </a:lnTo>
                <a:lnTo>
                  <a:pt x="704" y="1920"/>
                </a:lnTo>
                <a:lnTo>
                  <a:pt x="720" y="1945"/>
                </a:lnTo>
                <a:lnTo>
                  <a:pt x="736" y="1970"/>
                </a:lnTo>
                <a:lnTo>
                  <a:pt x="753" y="1995"/>
                </a:lnTo>
                <a:lnTo>
                  <a:pt x="772" y="2020"/>
                </a:lnTo>
                <a:lnTo>
                  <a:pt x="793" y="2046"/>
                </a:lnTo>
                <a:lnTo>
                  <a:pt x="815" y="2073"/>
                </a:lnTo>
                <a:lnTo>
                  <a:pt x="839" y="2098"/>
                </a:lnTo>
                <a:lnTo>
                  <a:pt x="865" y="2125"/>
                </a:lnTo>
                <a:lnTo>
                  <a:pt x="891" y="2151"/>
                </a:lnTo>
                <a:lnTo>
                  <a:pt x="920" y="2178"/>
                </a:lnTo>
                <a:lnTo>
                  <a:pt x="952" y="2205"/>
                </a:lnTo>
                <a:lnTo>
                  <a:pt x="983" y="2232"/>
                </a:lnTo>
                <a:lnTo>
                  <a:pt x="1018" y="2259"/>
                </a:lnTo>
                <a:close/>
                <a:moveTo>
                  <a:pt x="1295" y="2876"/>
                </a:moveTo>
                <a:lnTo>
                  <a:pt x="2412" y="2518"/>
                </a:lnTo>
                <a:lnTo>
                  <a:pt x="1427" y="2408"/>
                </a:lnTo>
                <a:lnTo>
                  <a:pt x="314" y="2758"/>
                </a:lnTo>
                <a:lnTo>
                  <a:pt x="441" y="2768"/>
                </a:lnTo>
                <a:lnTo>
                  <a:pt x="565" y="2781"/>
                </a:lnTo>
                <a:lnTo>
                  <a:pt x="691" y="2794"/>
                </a:lnTo>
                <a:lnTo>
                  <a:pt x="814" y="2807"/>
                </a:lnTo>
                <a:lnTo>
                  <a:pt x="935" y="2823"/>
                </a:lnTo>
                <a:lnTo>
                  <a:pt x="1057" y="2839"/>
                </a:lnTo>
                <a:lnTo>
                  <a:pt x="1177" y="2857"/>
                </a:lnTo>
                <a:lnTo>
                  <a:pt x="1295" y="2876"/>
                </a:lnTo>
                <a:close/>
                <a:moveTo>
                  <a:pt x="1868" y="2270"/>
                </a:moveTo>
                <a:lnTo>
                  <a:pt x="2828" y="2378"/>
                </a:lnTo>
                <a:lnTo>
                  <a:pt x="2828" y="2386"/>
                </a:lnTo>
                <a:lnTo>
                  <a:pt x="3986" y="2014"/>
                </a:lnTo>
                <a:lnTo>
                  <a:pt x="3891" y="2001"/>
                </a:lnTo>
                <a:lnTo>
                  <a:pt x="3795" y="1989"/>
                </a:lnTo>
                <a:lnTo>
                  <a:pt x="3699" y="1980"/>
                </a:lnTo>
                <a:lnTo>
                  <a:pt x="3602" y="1973"/>
                </a:lnTo>
                <a:lnTo>
                  <a:pt x="3503" y="1968"/>
                </a:lnTo>
                <a:lnTo>
                  <a:pt x="3406" y="1966"/>
                </a:lnTo>
                <a:lnTo>
                  <a:pt x="3307" y="1967"/>
                </a:lnTo>
                <a:lnTo>
                  <a:pt x="3207" y="1970"/>
                </a:lnTo>
                <a:lnTo>
                  <a:pt x="3109" y="1976"/>
                </a:lnTo>
                <a:lnTo>
                  <a:pt x="3059" y="1980"/>
                </a:lnTo>
                <a:lnTo>
                  <a:pt x="3009" y="1984"/>
                </a:lnTo>
                <a:lnTo>
                  <a:pt x="2959" y="1990"/>
                </a:lnTo>
                <a:lnTo>
                  <a:pt x="2909" y="1996"/>
                </a:lnTo>
                <a:lnTo>
                  <a:pt x="2859" y="2003"/>
                </a:lnTo>
                <a:lnTo>
                  <a:pt x="2808" y="2011"/>
                </a:lnTo>
                <a:lnTo>
                  <a:pt x="2758" y="2019"/>
                </a:lnTo>
                <a:lnTo>
                  <a:pt x="2708" y="2028"/>
                </a:lnTo>
                <a:lnTo>
                  <a:pt x="2658" y="2039"/>
                </a:lnTo>
                <a:lnTo>
                  <a:pt x="2607" y="2049"/>
                </a:lnTo>
                <a:lnTo>
                  <a:pt x="2557" y="2061"/>
                </a:lnTo>
                <a:lnTo>
                  <a:pt x="2507" y="2074"/>
                </a:lnTo>
                <a:lnTo>
                  <a:pt x="2456" y="2086"/>
                </a:lnTo>
                <a:lnTo>
                  <a:pt x="2406" y="2100"/>
                </a:lnTo>
                <a:lnTo>
                  <a:pt x="1868" y="2270"/>
                </a:lnTo>
                <a:close/>
                <a:moveTo>
                  <a:pt x="0" y="2971"/>
                </a:moveTo>
                <a:lnTo>
                  <a:pt x="0" y="2971"/>
                </a:lnTo>
                <a:lnTo>
                  <a:pt x="0" y="3881"/>
                </a:lnTo>
                <a:lnTo>
                  <a:pt x="208" y="4001"/>
                </a:lnTo>
                <a:lnTo>
                  <a:pt x="414" y="4118"/>
                </a:lnTo>
                <a:lnTo>
                  <a:pt x="825" y="4351"/>
                </a:lnTo>
                <a:lnTo>
                  <a:pt x="1234" y="4579"/>
                </a:lnTo>
                <a:lnTo>
                  <a:pt x="1643" y="4807"/>
                </a:lnTo>
                <a:lnTo>
                  <a:pt x="2051" y="5034"/>
                </a:lnTo>
                <a:lnTo>
                  <a:pt x="2460" y="5263"/>
                </a:lnTo>
                <a:lnTo>
                  <a:pt x="2871" y="5495"/>
                </a:lnTo>
                <a:lnTo>
                  <a:pt x="3077" y="5613"/>
                </a:lnTo>
                <a:lnTo>
                  <a:pt x="3285" y="5732"/>
                </a:lnTo>
                <a:lnTo>
                  <a:pt x="3285" y="4803"/>
                </a:lnTo>
                <a:lnTo>
                  <a:pt x="3267" y="4740"/>
                </a:lnTo>
                <a:lnTo>
                  <a:pt x="3248" y="4678"/>
                </a:lnTo>
                <a:lnTo>
                  <a:pt x="3226" y="4618"/>
                </a:lnTo>
                <a:lnTo>
                  <a:pt x="3204" y="4558"/>
                </a:lnTo>
                <a:lnTo>
                  <a:pt x="3181" y="4502"/>
                </a:lnTo>
                <a:lnTo>
                  <a:pt x="3155" y="4446"/>
                </a:lnTo>
                <a:lnTo>
                  <a:pt x="3129" y="4392"/>
                </a:lnTo>
                <a:lnTo>
                  <a:pt x="3101" y="4339"/>
                </a:lnTo>
                <a:lnTo>
                  <a:pt x="3072" y="4288"/>
                </a:lnTo>
                <a:lnTo>
                  <a:pt x="3041" y="4238"/>
                </a:lnTo>
                <a:lnTo>
                  <a:pt x="3009" y="4189"/>
                </a:lnTo>
                <a:lnTo>
                  <a:pt x="2976" y="4143"/>
                </a:lnTo>
                <a:lnTo>
                  <a:pt x="2942" y="4097"/>
                </a:lnTo>
                <a:lnTo>
                  <a:pt x="2906" y="4052"/>
                </a:lnTo>
                <a:lnTo>
                  <a:pt x="2870" y="4009"/>
                </a:lnTo>
                <a:lnTo>
                  <a:pt x="2831" y="3967"/>
                </a:lnTo>
                <a:lnTo>
                  <a:pt x="2792" y="3928"/>
                </a:lnTo>
                <a:lnTo>
                  <a:pt x="2751" y="3888"/>
                </a:lnTo>
                <a:lnTo>
                  <a:pt x="2711" y="3850"/>
                </a:lnTo>
                <a:lnTo>
                  <a:pt x="2668" y="3813"/>
                </a:lnTo>
                <a:lnTo>
                  <a:pt x="2624" y="3777"/>
                </a:lnTo>
                <a:lnTo>
                  <a:pt x="2579" y="3742"/>
                </a:lnTo>
                <a:lnTo>
                  <a:pt x="2533" y="3710"/>
                </a:lnTo>
                <a:lnTo>
                  <a:pt x="2487" y="3677"/>
                </a:lnTo>
                <a:lnTo>
                  <a:pt x="2439" y="3646"/>
                </a:lnTo>
                <a:lnTo>
                  <a:pt x="2390" y="3614"/>
                </a:lnTo>
                <a:lnTo>
                  <a:pt x="2340" y="3585"/>
                </a:lnTo>
                <a:lnTo>
                  <a:pt x="2289" y="3558"/>
                </a:lnTo>
                <a:lnTo>
                  <a:pt x="2238" y="3530"/>
                </a:lnTo>
                <a:lnTo>
                  <a:pt x="2185" y="3503"/>
                </a:lnTo>
                <a:lnTo>
                  <a:pt x="2131" y="3477"/>
                </a:lnTo>
                <a:lnTo>
                  <a:pt x="2077" y="3453"/>
                </a:lnTo>
                <a:lnTo>
                  <a:pt x="2022" y="3429"/>
                </a:lnTo>
                <a:lnTo>
                  <a:pt x="1966" y="3405"/>
                </a:lnTo>
                <a:lnTo>
                  <a:pt x="1910" y="3383"/>
                </a:lnTo>
                <a:lnTo>
                  <a:pt x="1851" y="3361"/>
                </a:lnTo>
                <a:lnTo>
                  <a:pt x="1793" y="3342"/>
                </a:lnTo>
                <a:lnTo>
                  <a:pt x="1734" y="3321"/>
                </a:lnTo>
                <a:lnTo>
                  <a:pt x="1674" y="3302"/>
                </a:lnTo>
                <a:lnTo>
                  <a:pt x="1613" y="3284"/>
                </a:lnTo>
                <a:lnTo>
                  <a:pt x="1552" y="3265"/>
                </a:lnTo>
                <a:lnTo>
                  <a:pt x="1490" y="3248"/>
                </a:lnTo>
                <a:lnTo>
                  <a:pt x="1428" y="3231"/>
                </a:lnTo>
                <a:lnTo>
                  <a:pt x="1365" y="3215"/>
                </a:lnTo>
                <a:lnTo>
                  <a:pt x="1236" y="3184"/>
                </a:lnTo>
                <a:lnTo>
                  <a:pt x="1106" y="3155"/>
                </a:lnTo>
                <a:lnTo>
                  <a:pt x="974" y="3128"/>
                </a:lnTo>
                <a:lnTo>
                  <a:pt x="839" y="3102"/>
                </a:lnTo>
                <a:lnTo>
                  <a:pt x="702" y="3078"/>
                </a:lnTo>
                <a:lnTo>
                  <a:pt x="564" y="3055"/>
                </a:lnTo>
                <a:lnTo>
                  <a:pt x="425" y="3034"/>
                </a:lnTo>
                <a:lnTo>
                  <a:pt x="284" y="3012"/>
                </a:lnTo>
                <a:lnTo>
                  <a:pt x="0"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chemeClr val="bg1"/>
              </a:solidFill>
            </a:endParaRPr>
          </a:p>
        </p:txBody>
      </p:sp>
      <p:sp>
        <p:nvSpPr>
          <p:cNvPr id="20" name="iconfont-11841-5650496"/>
          <p:cNvSpPr/>
          <p:nvPr/>
        </p:nvSpPr>
        <p:spPr>
          <a:xfrm>
            <a:off x="4367222" y="3492381"/>
            <a:ext cx="439593" cy="384094"/>
          </a:xfrm>
          <a:custGeom>
            <a:avLst/>
            <a:gdLst>
              <a:gd name="connsiteX0" fmla="*/ 223413 w 446302"/>
              <a:gd name="connsiteY0" fmla="*/ 289001 h 389956"/>
              <a:gd name="connsiteX1" fmla="*/ 168842 w 446302"/>
              <a:gd name="connsiteY1" fmla="*/ 360098 h 389956"/>
              <a:gd name="connsiteX2" fmla="*/ 277413 w 446302"/>
              <a:gd name="connsiteY2" fmla="*/ 360098 h 389956"/>
              <a:gd name="connsiteX3" fmla="*/ 223413 w 446302"/>
              <a:gd name="connsiteY3" fmla="*/ 249619 h 389956"/>
              <a:gd name="connsiteX4" fmla="*/ 235508 w 446302"/>
              <a:gd name="connsiteY4" fmla="*/ 255333 h 389956"/>
              <a:gd name="connsiteX5" fmla="*/ 319317 w 446302"/>
              <a:gd name="connsiteY5" fmla="*/ 365813 h 389956"/>
              <a:gd name="connsiteX6" fmla="*/ 320555 w 446302"/>
              <a:gd name="connsiteY6" fmla="*/ 381051 h 389956"/>
              <a:gd name="connsiteX7" fmla="*/ 307222 w 446302"/>
              <a:gd name="connsiteY7" fmla="*/ 389956 h 389956"/>
              <a:gd name="connsiteX8" fmla="*/ 138985 w 446302"/>
              <a:gd name="connsiteY8" fmla="*/ 389956 h 389956"/>
              <a:gd name="connsiteX9" fmla="*/ 125652 w 446302"/>
              <a:gd name="connsiteY9" fmla="*/ 381670 h 389956"/>
              <a:gd name="connsiteX10" fmla="*/ 126938 w 446302"/>
              <a:gd name="connsiteY10" fmla="*/ 366432 h 389956"/>
              <a:gd name="connsiteX11" fmla="*/ 211366 w 446302"/>
              <a:gd name="connsiteY11" fmla="*/ 255333 h 389956"/>
              <a:gd name="connsiteX12" fmla="*/ 223413 w 446302"/>
              <a:gd name="connsiteY12" fmla="*/ 249619 h 389956"/>
              <a:gd name="connsiteX13" fmla="*/ 252059 w 446302"/>
              <a:gd name="connsiteY13" fmla="*/ 149870 h 389956"/>
              <a:gd name="connsiteX14" fmla="*/ 330079 w 446302"/>
              <a:gd name="connsiteY14" fmla="*/ 170175 h 389956"/>
              <a:gd name="connsiteX15" fmla="*/ 333269 w 446302"/>
              <a:gd name="connsiteY15" fmla="*/ 181585 h 389956"/>
              <a:gd name="connsiteX16" fmla="*/ 321841 w 446302"/>
              <a:gd name="connsiteY16" fmla="*/ 184770 h 389956"/>
              <a:gd name="connsiteX17" fmla="*/ 222175 w 446302"/>
              <a:gd name="connsiteY17" fmla="*/ 174644 h 389956"/>
              <a:gd name="connsiteX18" fmla="*/ 173890 w 446302"/>
              <a:gd name="connsiteY18" fmla="*/ 185389 h 389956"/>
              <a:gd name="connsiteX19" fmla="*/ 117414 w 446302"/>
              <a:gd name="connsiteY19" fmla="*/ 173360 h 389956"/>
              <a:gd name="connsiteX20" fmla="*/ 113605 w 446302"/>
              <a:gd name="connsiteY20" fmla="*/ 161950 h 389956"/>
              <a:gd name="connsiteX21" fmla="*/ 125033 w 446302"/>
              <a:gd name="connsiteY21" fmla="*/ 158147 h 389956"/>
              <a:gd name="connsiteX22" fmla="*/ 213889 w 446302"/>
              <a:gd name="connsiteY22" fmla="*/ 159430 h 389956"/>
              <a:gd name="connsiteX23" fmla="*/ 252059 w 446302"/>
              <a:gd name="connsiteY23" fmla="*/ 149870 h 389956"/>
              <a:gd name="connsiteX24" fmla="*/ 252059 w 446302"/>
              <a:gd name="connsiteY24" fmla="*/ 110522 h 389956"/>
              <a:gd name="connsiteX25" fmla="*/ 330079 w 446302"/>
              <a:gd name="connsiteY25" fmla="*/ 130900 h 389956"/>
              <a:gd name="connsiteX26" fmla="*/ 333269 w 446302"/>
              <a:gd name="connsiteY26" fmla="*/ 142329 h 389956"/>
              <a:gd name="connsiteX27" fmla="*/ 321841 w 446302"/>
              <a:gd name="connsiteY27" fmla="*/ 145472 h 389956"/>
              <a:gd name="connsiteX28" fmla="*/ 222175 w 446302"/>
              <a:gd name="connsiteY28" fmla="*/ 135329 h 389956"/>
              <a:gd name="connsiteX29" fmla="*/ 173890 w 446302"/>
              <a:gd name="connsiteY29" fmla="*/ 146139 h 389956"/>
              <a:gd name="connsiteX30" fmla="*/ 117414 w 446302"/>
              <a:gd name="connsiteY30" fmla="*/ 134043 h 389956"/>
              <a:gd name="connsiteX31" fmla="*/ 113605 w 446302"/>
              <a:gd name="connsiteY31" fmla="*/ 122614 h 389956"/>
              <a:gd name="connsiteX32" fmla="*/ 125033 w 446302"/>
              <a:gd name="connsiteY32" fmla="*/ 118804 h 389956"/>
              <a:gd name="connsiteX33" fmla="*/ 213889 w 446302"/>
              <a:gd name="connsiteY33" fmla="*/ 120090 h 389956"/>
              <a:gd name="connsiteX34" fmla="*/ 252059 w 446302"/>
              <a:gd name="connsiteY34" fmla="*/ 110522 h 389956"/>
              <a:gd name="connsiteX35" fmla="*/ 14618 w 446302"/>
              <a:gd name="connsiteY35" fmla="*/ 0 h 389956"/>
              <a:gd name="connsiteX36" fmla="*/ 431732 w 446302"/>
              <a:gd name="connsiteY36" fmla="*/ 0 h 389956"/>
              <a:gd name="connsiteX37" fmla="*/ 446302 w 446302"/>
              <a:gd name="connsiteY37" fmla="*/ 14624 h 389956"/>
              <a:gd name="connsiteX38" fmla="*/ 446302 w 446302"/>
              <a:gd name="connsiteY38" fmla="*/ 288333 h 389956"/>
              <a:gd name="connsiteX39" fmla="*/ 431732 w 446302"/>
              <a:gd name="connsiteY39" fmla="*/ 302957 h 389956"/>
              <a:gd name="connsiteX40" fmla="*/ 342833 w 446302"/>
              <a:gd name="connsiteY40" fmla="*/ 302957 h 389956"/>
              <a:gd name="connsiteX41" fmla="*/ 328215 w 446302"/>
              <a:gd name="connsiteY41" fmla="*/ 288333 h 389956"/>
              <a:gd name="connsiteX42" fmla="*/ 342833 w 446302"/>
              <a:gd name="connsiteY42" fmla="*/ 273757 h 389956"/>
              <a:gd name="connsiteX43" fmla="*/ 417114 w 446302"/>
              <a:gd name="connsiteY43" fmla="*/ 273757 h 389956"/>
              <a:gd name="connsiteX44" fmla="*/ 417114 w 446302"/>
              <a:gd name="connsiteY44" fmla="*/ 29200 h 389956"/>
              <a:gd name="connsiteX45" fmla="*/ 29855 w 446302"/>
              <a:gd name="connsiteY45" fmla="*/ 29200 h 389956"/>
              <a:gd name="connsiteX46" fmla="*/ 29855 w 446302"/>
              <a:gd name="connsiteY46" fmla="*/ 273090 h 389956"/>
              <a:gd name="connsiteX47" fmla="*/ 111754 w 446302"/>
              <a:gd name="connsiteY47" fmla="*/ 273090 h 389956"/>
              <a:gd name="connsiteX48" fmla="*/ 126324 w 446302"/>
              <a:gd name="connsiteY48" fmla="*/ 287714 h 389956"/>
              <a:gd name="connsiteX49" fmla="*/ 111754 w 446302"/>
              <a:gd name="connsiteY49" fmla="*/ 302338 h 389956"/>
              <a:gd name="connsiteX50" fmla="*/ 14618 w 446302"/>
              <a:gd name="connsiteY50" fmla="*/ 302338 h 389956"/>
              <a:gd name="connsiteX51" fmla="*/ 0 w 446302"/>
              <a:gd name="connsiteY51" fmla="*/ 287714 h 389956"/>
              <a:gd name="connsiteX52" fmla="*/ 0 w 446302"/>
              <a:gd name="connsiteY52" fmla="*/ 14624 h 389956"/>
              <a:gd name="connsiteX53" fmla="*/ 14618 w 446302"/>
              <a:gd name="connsiteY53" fmla="*/ 0 h 38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46302" h="389956">
                <a:moveTo>
                  <a:pt x="223413" y="289001"/>
                </a:moveTo>
                <a:lnTo>
                  <a:pt x="168842" y="360098"/>
                </a:lnTo>
                <a:lnTo>
                  <a:pt x="277413" y="360098"/>
                </a:lnTo>
                <a:close/>
                <a:moveTo>
                  <a:pt x="223413" y="249619"/>
                </a:moveTo>
                <a:cubicBezTo>
                  <a:pt x="228508" y="249619"/>
                  <a:pt x="232318" y="251523"/>
                  <a:pt x="235508" y="255333"/>
                </a:cubicBezTo>
                <a:lnTo>
                  <a:pt x="319317" y="365813"/>
                </a:lnTo>
                <a:cubicBezTo>
                  <a:pt x="322460" y="370241"/>
                  <a:pt x="323126" y="376622"/>
                  <a:pt x="320555" y="381051"/>
                </a:cubicBezTo>
                <a:cubicBezTo>
                  <a:pt x="317412" y="386766"/>
                  <a:pt x="312317" y="389956"/>
                  <a:pt x="307222" y="389956"/>
                </a:cubicBezTo>
                <a:lnTo>
                  <a:pt x="138985" y="389956"/>
                </a:lnTo>
                <a:cubicBezTo>
                  <a:pt x="133271" y="389956"/>
                  <a:pt x="128176" y="386766"/>
                  <a:pt x="125652" y="381670"/>
                </a:cubicBezTo>
                <a:cubicBezTo>
                  <a:pt x="123128" y="376622"/>
                  <a:pt x="123747" y="370908"/>
                  <a:pt x="126938" y="366432"/>
                </a:cubicBezTo>
                <a:lnTo>
                  <a:pt x="211366" y="255333"/>
                </a:lnTo>
                <a:cubicBezTo>
                  <a:pt x="213889" y="251523"/>
                  <a:pt x="218366" y="249619"/>
                  <a:pt x="223413" y="249619"/>
                </a:cubicBezTo>
                <a:close/>
                <a:moveTo>
                  <a:pt x="252059" y="149870"/>
                </a:moveTo>
                <a:cubicBezTo>
                  <a:pt x="290937" y="148790"/>
                  <a:pt x="328186" y="168749"/>
                  <a:pt x="330079" y="170175"/>
                </a:cubicBezTo>
                <a:cubicBezTo>
                  <a:pt x="333888" y="172742"/>
                  <a:pt x="335793" y="177782"/>
                  <a:pt x="333269" y="181585"/>
                </a:cubicBezTo>
                <a:cubicBezTo>
                  <a:pt x="330745" y="185389"/>
                  <a:pt x="325650" y="187290"/>
                  <a:pt x="321841" y="184770"/>
                </a:cubicBezTo>
                <a:cubicBezTo>
                  <a:pt x="321222" y="184152"/>
                  <a:pt x="262175" y="153059"/>
                  <a:pt x="222175" y="174644"/>
                </a:cubicBezTo>
                <a:cubicBezTo>
                  <a:pt x="205651" y="182251"/>
                  <a:pt x="189128" y="185389"/>
                  <a:pt x="173890" y="185389"/>
                </a:cubicBezTo>
                <a:cubicBezTo>
                  <a:pt x="143414" y="185389"/>
                  <a:pt x="119319" y="173978"/>
                  <a:pt x="117414" y="173360"/>
                </a:cubicBezTo>
                <a:cubicBezTo>
                  <a:pt x="112938" y="171458"/>
                  <a:pt x="111700" y="166371"/>
                  <a:pt x="113605" y="161950"/>
                </a:cubicBezTo>
                <a:cubicBezTo>
                  <a:pt x="115509" y="157528"/>
                  <a:pt x="120557" y="156245"/>
                  <a:pt x="125033" y="158147"/>
                </a:cubicBezTo>
                <a:cubicBezTo>
                  <a:pt x="125652" y="158765"/>
                  <a:pt x="173890" y="180967"/>
                  <a:pt x="213889" y="159430"/>
                </a:cubicBezTo>
                <a:cubicBezTo>
                  <a:pt x="225961" y="152929"/>
                  <a:pt x="239100" y="150231"/>
                  <a:pt x="252059" y="149870"/>
                </a:cubicBezTo>
                <a:close/>
                <a:moveTo>
                  <a:pt x="252059" y="110522"/>
                </a:moveTo>
                <a:cubicBezTo>
                  <a:pt x="290937" y="109453"/>
                  <a:pt x="328186" y="129472"/>
                  <a:pt x="330079" y="130900"/>
                </a:cubicBezTo>
                <a:cubicBezTo>
                  <a:pt x="333888" y="133424"/>
                  <a:pt x="335793" y="138520"/>
                  <a:pt x="333269" y="142329"/>
                </a:cubicBezTo>
                <a:cubicBezTo>
                  <a:pt x="330745" y="146139"/>
                  <a:pt x="325650" y="148044"/>
                  <a:pt x="321841" y="145472"/>
                </a:cubicBezTo>
                <a:cubicBezTo>
                  <a:pt x="321222" y="144853"/>
                  <a:pt x="262175" y="113757"/>
                  <a:pt x="222175" y="135329"/>
                </a:cubicBezTo>
                <a:cubicBezTo>
                  <a:pt x="205651" y="143568"/>
                  <a:pt x="189128" y="146139"/>
                  <a:pt x="173890" y="146139"/>
                </a:cubicBezTo>
                <a:cubicBezTo>
                  <a:pt x="143414" y="146139"/>
                  <a:pt x="119319" y="134710"/>
                  <a:pt x="117414" y="134043"/>
                </a:cubicBezTo>
                <a:cubicBezTo>
                  <a:pt x="112938" y="132138"/>
                  <a:pt x="111700" y="127090"/>
                  <a:pt x="113605" y="122614"/>
                </a:cubicBezTo>
                <a:cubicBezTo>
                  <a:pt x="115509" y="118185"/>
                  <a:pt x="120557" y="116900"/>
                  <a:pt x="125033" y="118804"/>
                </a:cubicBezTo>
                <a:cubicBezTo>
                  <a:pt x="125652" y="119471"/>
                  <a:pt x="173890" y="141663"/>
                  <a:pt x="213889" y="120090"/>
                </a:cubicBezTo>
                <a:cubicBezTo>
                  <a:pt x="225961" y="113578"/>
                  <a:pt x="239100" y="110879"/>
                  <a:pt x="252059" y="110522"/>
                </a:cubicBezTo>
                <a:close/>
                <a:moveTo>
                  <a:pt x="14618" y="0"/>
                </a:moveTo>
                <a:lnTo>
                  <a:pt x="431732" y="0"/>
                </a:lnTo>
                <a:cubicBezTo>
                  <a:pt x="439969" y="0"/>
                  <a:pt x="446302" y="6335"/>
                  <a:pt x="446302" y="14624"/>
                </a:cubicBezTo>
                <a:lnTo>
                  <a:pt x="446302" y="288333"/>
                </a:lnTo>
                <a:cubicBezTo>
                  <a:pt x="446302" y="296622"/>
                  <a:pt x="439350" y="302957"/>
                  <a:pt x="431732" y="302957"/>
                </a:cubicBezTo>
                <a:lnTo>
                  <a:pt x="342833" y="302957"/>
                </a:lnTo>
                <a:cubicBezTo>
                  <a:pt x="334596" y="302957"/>
                  <a:pt x="328215" y="296622"/>
                  <a:pt x="328215" y="288333"/>
                </a:cubicBezTo>
                <a:cubicBezTo>
                  <a:pt x="328215" y="280093"/>
                  <a:pt x="334596" y="273757"/>
                  <a:pt x="342833" y="273757"/>
                </a:cubicBezTo>
                <a:lnTo>
                  <a:pt x="417114" y="273757"/>
                </a:lnTo>
                <a:lnTo>
                  <a:pt x="417114" y="29200"/>
                </a:lnTo>
                <a:lnTo>
                  <a:pt x="29855" y="29200"/>
                </a:lnTo>
                <a:lnTo>
                  <a:pt x="29855" y="273090"/>
                </a:lnTo>
                <a:lnTo>
                  <a:pt x="111754" y="273090"/>
                </a:lnTo>
                <a:cubicBezTo>
                  <a:pt x="119992" y="273090"/>
                  <a:pt x="126324" y="279473"/>
                  <a:pt x="126324" y="287714"/>
                </a:cubicBezTo>
                <a:cubicBezTo>
                  <a:pt x="126324" y="295955"/>
                  <a:pt x="119992" y="302338"/>
                  <a:pt x="111754" y="302338"/>
                </a:cubicBezTo>
                <a:lnTo>
                  <a:pt x="14618" y="302338"/>
                </a:lnTo>
                <a:cubicBezTo>
                  <a:pt x="6333" y="302338"/>
                  <a:pt x="0" y="295955"/>
                  <a:pt x="0" y="287714"/>
                </a:cubicBezTo>
                <a:lnTo>
                  <a:pt x="0" y="14624"/>
                </a:lnTo>
                <a:cubicBezTo>
                  <a:pt x="0" y="6335"/>
                  <a:pt x="6333" y="0"/>
                  <a:pt x="14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直接连接符 22"/>
          <p:cNvCxnSpPr/>
          <p:nvPr/>
        </p:nvCxnSpPr>
        <p:spPr>
          <a:xfrm>
            <a:off x="2684961" y="3626285"/>
            <a:ext cx="168226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a:off x="836295" y="3524885"/>
            <a:ext cx="9686290" cy="33648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36204" y="1829301"/>
            <a:ext cx="9686654" cy="1198880"/>
          </a:xfrm>
          <a:prstGeom prst="rect">
            <a:avLst/>
          </a:prstGeom>
          <a:noFill/>
        </p:spPr>
        <p:txBody>
          <a:bodyPr wrap="square">
            <a:spAutoFit/>
          </a:bodyPr>
          <a:lstStyle/>
          <a:p>
            <a:pPr>
              <a:lnSpc>
                <a:spcPct val="150000"/>
              </a:lnSpc>
            </a:pPr>
            <a:r>
              <a:rPr lang="en-US" altLang="zh-CN" sz="1600" dirty="0">
                <a:latin typeface="思源黑体 CN Light" panose="020B0300000000000000" pitchFamily="34" charset="-122"/>
                <a:ea typeface="思源黑体 CN Light" panose="020B0300000000000000" pitchFamily="34" charset="-122"/>
              </a:rPr>
              <a:t>          2025</a:t>
            </a:r>
            <a:r>
              <a:rPr lang="zh-CN" altLang="en-US" sz="1600" dirty="0">
                <a:latin typeface="思源黑体 CN Light" panose="020B0300000000000000" pitchFamily="34" charset="-122"/>
                <a:ea typeface="思源黑体 CN Light" panose="020B0300000000000000" pitchFamily="34" charset="-122"/>
              </a:rPr>
              <a:t>年</a:t>
            </a:r>
            <a:r>
              <a:rPr lang="en-US" altLang="zh-CN" sz="1600" dirty="0">
                <a:latin typeface="思源黑体 CN Light" panose="020B0300000000000000" pitchFamily="34" charset="-122"/>
                <a:ea typeface="思源黑体 CN Light" panose="020B0300000000000000" pitchFamily="34" charset="-122"/>
              </a:rPr>
              <a:t>3</a:t>
            </a:r>
            <a:r>
              <a:rPr lang="zh-CN" altLang="en-US" sz="1600" dirty="0">
                <a:latin typeface="思源黑体 CN Light" panose="020B0300000000000000" pitchFamily="34" charset="-122"/>
                <a:ea typeface="思源黑体 CN Light" panose="020B0300000000000000" pitchFamily="34" charset="-122"/>
              </a:rPr>
              <a:t>月</a:t>
            </a:r>
            <a:r>
              <a:rPr lang="en-US" altLang="zh-CN" sz="1600" dirty="0">
                <a:latin typeface="思源黑体 CN Light" panose="020B0300000000000000" pitchFamily="34" charset="-122"/>
                <a:ea typeface="思源黑体 CN Light" panose="020B0300000000000000" pitchFamily="34" charset="-122"/>
              </a:rPr>
              <a:t>18</a:t>
            </a:r>
            <a:r>
              <a:rPr lang="zh-CN" altLang="en-US" sz="1600" dirty="0">
                <a:latin typeface="思源黑体 CN Light" panose="020B0300000000000000" pitchFamily="34" charset="-122"/>
                <a:ea typeface="思源黑体 CN Light" panose="020B0300000000000000" pitchFamily="34" charset="-122"/>
              </a:rPr>
              <a:t>日，某高校大一学生小</a:t>
            </a:r>
            <a:r>
              <a:rPr lang="en-US" altLang="zh-CN" sz="1600" dirty="0">
                <a:latin typeface="思源黑体 CN Light" panose="020B0300000000000000" pitchFamily="34" charset="-122"/>
                <a:ea typeface="思源黑体 CN Light" panose="020B0300000000000000" pitchFamily="34" charset="-122"/>
              </a:rPr>
              <a:t>A</a:t>
            </a:r>
            <a:r>
              <a:rPr lang="zh-CN" altLang="en-US" sz="1600" dirty="0">
                <a:latin typeface="思源黑体 CN Light" panose="020B0300000000000000" pitchFamily="34" charset="-122"/>
                <a:ea typeface="思源黑体 CN Light" panose="020B0300000000000000" pitchFamily="34" charset="-122"/>
              </a:rPr>
              <a:t>在二手交易</a:t>
            </a:r>
            <a:r>
              <a:rPr lang="en-US" altLang="zh-CN" sz="1600" dirty="0">
                <a:latin typeface="思源黑体 CN Light" panose="020B0300000000000000" pitchFamily="34" charset="-122"/>
                <a:ea typeface="思源黑体 CN Light" panose="020B0300000000000000" pitchFamily="34" charset="-122"/>
              </a:rPr>
              <a:t>QQ</a:t>
            </a:r>
            <a:r>
              <a:rPr lang="zh-CN" altLang="en-US" sz="1600" dirty="0">
                <a:latin typeface="思源黑体 CN Light" panose="020B0300000000000000" pitchFamily="34" charset="-122"/>
                <a:ea typeface="思源黑体 CN Light" panose="020B0300000000000000" pitchFamily="34" charset="-122"/>
              </a:rPr>
              <a:t>群内求购台笔记本电脑，有个代购联系受害人称可以帮其购买，小</a:t>
            </a:r>
            <a:r>
              <a:rPr lang="en-US" altLang="zh-CN" sz="1600" dirty="0">
                <a:latin typeface="思源黑体 CN Light" panose="020B0300000000000000" pitchFamily="34" charset="-122"/>
                <a:ea typeface="思源黑体 CN Light" panose="020B0300000000000000" pitchFamily="34" charset="-122"/>
              </a:rPr>
              <a:t>A</a:t>
            </a:r>
            <a:r>
              <a:rPr lang="zh-CN" altLang="en-US" sz="1600" dirty="0">
                <a:latin typeface="思源黑体 CN Light" panose="020B0300000000000000" pitchFamily="34" charset="-122"/>
                <a:ea typeface="思源黑体 CN Light" panose="020B0300000000000000" pitchFamily="34" charset="-122"/>
              </a:rPr>
              <a:t>在与对方确认了品牌型号以后，未有质疑将</a:t>
            </a:r>
            <a:r>
              <a:rPr lang="en-US" altLang="zh-CN" sz="1600" dirty="0">
                <a:latin typeface="思源黑体 CN Light" panose="020B0300000000000000" pitchFamily="34" charset="-122"/>
                <a:ea typeface="思源黑体 CN Light" panose="020B0300000000000000" pitchFamily="34" charset="-122"/>
              </a:rPr>
              <a:t>12971</a:t>
            </a:r>
            <a:r>
              <a:rPr lang="zh-CN" altLang="en-US" sz="1600" dirty="0">
                <a:latin typeface="思源黑体 CN Light" panose="020B0300000000000000" pitchFamily="34" charset="-122"/>
                <a:ea typeface="思源黑体 CN Light" panose="020B0300000000000000" pitchFamily="34" charset="-122"/>
              </a:rPr>
              <a:t>元付给对方，过了几日小</a:t>
            </a:r>
            <a:r>
              <a:rPr lang="en-US" altLang="zh-CN" sz="1600" dirty="0">
                <a:latin typeface="思源黑体 CN Light" panose="020B0300000000000000" pitchFamily="34" charset="-122"/>
                <a:ea typeface="思源黑体 CN Light" panose="020B0300000000000000" pitchFamily="34" charset="-122"/>
              </a:rPr>
              <a:t>A</a:t>
            </a:r>
            <a:r>
              <a:rPr lang="zh-CN" altLang="en-US" sz="1600" dirty="0">
                <a:latin typeface="思源黑体 CN Light" panose="020B0300000000000000" pitchFamily="34" charset="-122"/>
                <a:ea typeface="思源黑体 CN Light" panose="020B0300000000000000" pitchFamily="34" charset="-122"/>
              </a:rPr>
              <a:t>一直都未收到快递信息，再联系对方时，发现对方的账号已经注销，这才反应过来自己被骗了。</a:t>
            </a:r>
            <a:endParaRPr lang="zh-CN" altLang="en-US" sz="1600" dirty="0">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836204" y="948112"/>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一、</a:t>
            </a:r>
            <a:r>
              <a:rPr lang="zh-CN" altLang="en-US" sz="2400" dirty="0">
                <a:solidFill>
                  <a:srgbClr val="C00000"/>
                </a:solidFill>
                <a:latin typeface="思源宋体 CN Heavy" panose="02020900000000000000" pitchFamily="18" charset="-122"/>
                <a:ea typeface="思源宋体 CN Heavy" panose="02020900000000000000" pitchFamily="18" charset="-122"/>
                <a:sym typeface="+mn-lt"/>
              </a:rPr>
              <a:t>网络购物类诈骗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1657" y="158094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0" y="2064929"/>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739" y="2136461"/>
            <a:ext cx="595035" cy="58477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案例</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描述</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cxnSp>
        <p:nvCxnSpPr>
          <p:cNvPr id="31" name="直接连接符 30"/>
          <p:cNvCxnSpPr/>
          <p:nvPr/>
        </p:nvCxnSpPr>
        <p:spPr>
          <a:xfrm>
            <a:off x="922291" y="3253738"/>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596570" y="3253711"/>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0" y="3519940"/>
            <a:ext cx="776514" cy="727840"/>
            <a:chOff x="0" y="5426210"/>
            <a:chExt cx="776514" cy="727840"/>
          </a:xfrm>
        </p:grpSpPr>
        <p:sp>
          <p:nvSpPr>
            <p:cNvPr id="35" name="矩形 34"/>
            <p:cNvSpPr/>
            <p:nvPr/>
          </p:nvSpPr>
          <p:spPr>
            <a:xfrm>
              <a:off x="0" y="5426210"/>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90739" y="5497742"/>
              <a:ext cx="589280" cy="58356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类型</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特点</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776605" y="3512820"/>
            <a:ext cx="9746615" cy="3446145"/>
          </a:xfrm>
          <a:prstGeom prst="rect">
            <a:avLst/>
          </a:prstGeom>
          <a:noFill/>
        </p:spPr>
        <p:txBody>
          <a:bodyPr wrap="square">
            <a:noAutofit/>
          </a:bodyPr>
          <a:lstStyle/>
          <a:p>
            <a:pPr indent="355600" algn="l">
              <a:lnSpc>
                <a:spcPct val="150000"/>
              </a:lnSpc>
            </a:pPr>
            <a:r>
              <a:rPr lang="zh-CN" altLang="en-US" sz="1600" kern="100" dirty="0" smtClean="0">
                <a:solidFill>
                  <a:schemeClr val="bg1"/>
                </a:solidFill>
                <a:effectLst/>
                <a:cs typeface="+mn-ea"/>
                <a:sym typeface="+mn-lt"/>
              </a:rPr>
              <a:t>网络购物诈骗是指犯罪嫌疑人通过网络发布商品信息，引诱当事人购买后实施诈骗的行为。一般情况下网络购物诈骗有如下特点：</a:t>
            </a:r>
            <a:endParaRPr lang="en-US" altLang="zh-CN" sz="1600" kern="100" dirty="0" smtClean="0">
              <a:solidFill>
                <a:schemeClr val="bg1"/>
              </a:solidFill>
              <a:effectLst/>
              <a:cs typeface="+mn-ea"/>
              <a:sym typeface="+mn-lt"/>
            </a:endParaRPr>
          </a:p>
          <a:p>
            <a:pPr indent="355600" algn="l">
              <a:lnSpc>
                <a:spcPct val="150000"/>
              </a:lnSpc>
            </a:pPr>
            <a:r>
              <a:rPr lang="en-US" altLang="zh-CN" sz="1600" kern="100" dirty="0" smtClean="0">
                <a:solidFill>
                  <a:schemeClr val="bg1"/>
                </a:solidFill>
                <a:effectLst/>
                <a:cs typeface="+mn-ea"/>
                <a:sym typeface="+mn-lt"/>
              </a:rPr>
              <a:t>1</a:t>
            </a:r>
            <a:r>
              <a:rPr lang="zh-CN" altLang="en-US" sz="1600" kern="100" dirty="0" smtClean="0">
                <a:solidFill>
                  <a:schemeClr val="bg1"/>
                </a:solidFill>
                <a:effectLst/>
                <a:cs typeface="+mn-ea"/>
                <a:sym typeface="+mn-lt"/>
              </a:rPr>
              <a:t>、价格低廉。犯罪嫌疑人建立虚假购物网站或是在正规购物网站发布虚假商品信息，以远低于市场价格的商品引诱当事人购买。</a:t>
            </a:r>
            <a:endParaRPr lang="en-US" altLang="zh-CN" sz="1600" kern="100" dirty="0" smtClean="0">
              <a:solidFill>
                <a:schemeClr val="bg1"/>
              </a:solidFill>
              <a:effectLst/>
              <a:cs typeface="+mn-ea"/>
              <a:sym typeface="+mn-lt"/>
            </a:endParaRPr>
          </a:p>
          <a:p>
            <a:pPr indent="355600" algn="l">
              <a:lnSpc>
                <a:spcPct val="150000"/>
              </a:lnSpc>
            </a:pPr>
            <a:r>
              <a:rPr lang="en-US" altLang="zh-CN" sz="1600" kern="100" dirty="0" smtClean="0">
                <a:solidFill>
                  <a:schemeClr val="bg1"/>
                </a:solidFill>
                <a:effectLst/>
                <a:cs typeface="+mn-ea"/>
                <a:sym typeface="+mn-lt"/>
              </a:rPr>
              <a:t>2</a:t>
            </a:r>
            <a:r>
              <a:rPr lang="zh-CN" altLang="en-US" sz="1600" kern="100" dirty="0" smtClean="0">
                <a:solidFill>
                  <a:schemeClr val="bg1"/>
                </a:solidFill>
                <a:effectLst/>
                <a:cs typeface="+mn-ea"/>
                <a:sym typeface="+mn-lt"/>
              </a:rPr>
              <a:t>、以收取订金为名诈骗。犯罪嫌疑人要求当事人必须先支付订金或保证金才发货，在收到订金后利用当事人急于拿货的心理提出各种借口，欺骗当事人继续汇款。</a:t>
            </a:r>
            <a:endParaRPr lang="en-US" altLang="zh-CN" sz="1600" kern="100" dirty="0" smtClean="0">
              <a:solidFill>
                <a:schemeClr val="bg1"/>
              </a:solidFill>
              <a:effectLst/>
              <a:cs typeface="+mn-ea"/>
              <a:sym typeface="+mn-lt"/>
            </a:endParaRPr>
          </a:p>
          <a:p>
            <a:pPr indent="355600" algn="l">
              <a:lnSpc>
                <a:spcPct val="150000"/>
              </a:lnSpc>
            </a:pPr>
            <a:r>
              <a:rPr lang="en-US" altLang="zh-CN" sz="1600" kern="100" dirty="0" smtClean="0">
                <a:solidFill>
                  <a:schemeClr val="bg1"/>
                </a:solidFill>
                <a:effectLst/>
                <a:cs typeface="+mn-ea"/>
                <a:sym typeface="+mn-lt"/>
              </a:rPr>
              <a:t>3</a:t>
            </a:r>
            <a:r>
              <a:rPr lang="zh-CN" altLang="en-US" sz="1600" kern="100" dirty="0" smtClean="0">
                <a:solidFill>
                  <a:schemeClr val="bg1"/>
                </a:solidFill>
                <a:effectLst/>
                <a:cs typeface="+mn-ea"/>
                <a:sym typeface="+mn-lt"/>
              </a:rPr>
              <a:t>、钓鱼链接。犯罪嫌疑人为当事人提供虚假链接或网页，让当事人通过其提供的链接或页面付款，使当事人资金转入非法支付平台造成财产损失。当您在网络购物遇到远低于正常价格的商品或是对方发来不明链接时，一定要提高警惕，避免上当。</a:t>
            </a:r>
            <a:endParaRPr lang="zh-CN" altLang="en-US" sz="1600" b="1" kern="100" dirty="0" smtClean="0">
              <a:solidFill>
                <a:schemeClr val="bg1"/>
              </a:solidFill>
              <a:effectLst/>
              <a:latin typeface="思源黑体 CN Light" panose="020B0300000000000000" pitchFamily="34" charset="-122"/>
              <a:ea typeface="思源黑体 CN Light" panose="020B0300000000000000" pitchFamily="34" charset="-122"/>
              <a:cs typeface="+mn-ea"/>
              <a:sym typeface="+mn-lt"/>
            </a:endParaRPr>
          </a:p>
        </p:txBody>
      </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1" cstate="email"/>
          <a:stretch>
            <a:fillRect/>
          </a:stretch>
        </p:blipFill>
        <p:spPr>
          <a:xfrm>
            <a:off x="5551714" y="2952790"/>
            <a:ext cx="6638764" cy="3984267"/>
          </a:xfrm>
          <a:prstGeom prst="rect">
            <a:avLst/>
          </a:prstGeom>
        </p:spPr>
      </p:pic>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2" name="文本框 1"/>
          <p:cNvSpPr txBox="1"/>
          <p:nvPr/>
        </p:nvSpPr>
        <p:spPr>
          <a:xfrm>
            <a:off x="3488690" y="1182370"/>
            <a:ext cx="5215255" cy="819150"/>
          </a:xfrm>
          <a:prstGeom prst="rect">
            <a:avLst/>
          </a:prstGeom>
          <a:noFill/>
        </p:spPr>
        <p:txBody>
          <a:bodyPr wrap="square" rtlCol="0">
            <a:noAutofit/>
          </a:bodyPr>
          <a:p>
            <a:r>
              <a:rPr lang="zh-CN" altLang="en-US" sz="3200" b="1">
                <a:ln w="6600">
                  <a:solidFill>
                    <a:srgbClr val="FF0000"/>
                  </a:solidFill>
                  <a:prstDash val="solid"/>
                </a:ln>
                <a:solidFill>
                  <a:srgbClr val="FF0000"/>
                </a:solidFill>
                <a:effectLst>
                  <a:outerShdw blurRad="50800" dist="38100" dir="2700000" algn="tl" rotWithShape="0">
                    <a:prstClr val="black">
                      <a:alpha val="40000"/>
                    </a:prstClr>
                  </a:outerShdw>
                </a:effectLst>
              </a:rPr>
              <a:t>防范网络购物类诈骗的措施</a:t>
            </a:r>
            <a:endParaRPr lang="zh-CN" altLang="en-US" sz="3200" b="1">
              <a:ln w="6600">
                <a:solidFill>
                  <a:srgbClr val="FF0000"/>
                </a:solidFill>
                <a:prstDash val="solid"/>
              </a:ln>
              <a:solidFill>
                <a:srgbClr val="FF0000"/>
              </a:solidFill>
              <a:effectLst>
                <a:outerShdw blurRad="50800" dist="38100" dir="2700000" algn="tl" rotWithShape="0">
                  <a:prstClr val="black">
                    <a:alpha val="40000"/>
                  </a:prstClr>
                </a:outerShdw>
              </a:effectLst>
            </a:endParaRPr>
          </a:p>
        </p:txBody>
      </p:sp>
      <p:sp>
        <p:nvSpPr>
          <p:cNvPr id="3" name="对角圆角矩形 2"/>
          <p:cNvSpPr/>
          <p:nvPr/>
        </p:nvSpPr>
        <p:spPr>
          <a:xfrm>
            <a:off x="300355" y="1929130"/>
            <a:ext cx="2745740" cy="4928870"/>
          </a:xfrm>
          <a:prstGeom prst="round2DiagRect">
            <a:avLst>
              <a:gd name="adj1" fmla="val 22413"/>
              <a:gd name="adj2" fmla="val 0"/>
            </a:avLst>
          </a:prstGeom>
          <a:gradFill>
            <a:gsLst>
              <a:gs pos="100000">
                <a:srgbClr val="FF1744"/>
              </a:gs>
              <a:gs pos="0">
                <a:srgbClr val="FF8A80"/>
              </a:gs>
            </a:gsLst>
            <a:path path="circle">
              <a:fillToRect l="100000" t="100000"/>
            </a:path>
            <a:tileRect r="-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1600">
                <a:latin typeface="楷体" panose="02010609060101010101" charset="-122"/>
                <a:ea typeface="楷体" panose="02010609060101010101" charset="-122"/>
                <a:cs typeface="楷体" panose="02010609060101010101" charset="-122"/>
              </a:rPr>
              <a:t>一、选择正规平台与交易方式</a:t>
            </a:r>
            <a:endParaRPr lang="zh-CN" altLang="en-US" sz="1600">
              <a:latin typeface="楷体" panose="02010609060101010101" charset="-122"/>
              <a:ea typeface="楷体" panose="02010609060101010101" charset="-122"/>
              <a:cs typeface="楷体" panose="02010609060101010101" charset="-122"/>
            </a:endParaRPr>
          </a:p>
          <a:p>
            <a:pPr algn="l"/>
            <a:r>
              <a:rPr lang="en-US" altLang="zh-CN" sz="1600">
                <a:latin typeface="楷体" panose="02010609060101010101" charset="-122"/>
                <a:ea typeface="楷体" panose="02010609060101010101" charset="-122"/>
                <a:cs typeface="楷体" panose="02010609060101010101" charset="-122"/>
              </a:rPr>
              <a:t>1.</a:t>
            </a:r>
            <a:r>
              <a:rPr lang="zh-CN" altLang="en-US" sz="1600">
                <a:latin typeface="楷体" panose="02010609060101010101" charset="-122"/>
                <a:ea typeface="楷体" panose="02010609060101010101" charset="-122"/>
                <a:cs typeface="楷体" panose="02010609060101010101" charset="-122"/>
              </a:rPr>
              <a:t>认准官方渠道</a:t>
            </a:r>
            <a:r>
              <a:rPr lang="en-US" altLang="zh-CN" sz="1600">
                <a:latin typeface="楷体" panose="02010609060101010101" charset="-122"/>
                <a:ea typeface="楷体" panose="02010609060101010101" charset="-122"/>
                <a:cs typeface="楷体" panose="02010609060101010101" charset="-122"/>
              </a:rPr>
              <a:t> </a:t>
            </a:r>
            <a:endParaRPr lang="en-US" altLang="zh-CN" sz="1600">
              <a:latin typeface="楷体" panose="02010609060101010101" charset="-122"/>
              <a:ea typeface="楷体" panose="02010609060101010101" charset="-122"/>
              <a:cs typeface="楷体" panose="02010609060101010101" charset="-122"/>
            </a:endParaRPr>
          </a:p>
          <a:p>
            <a:pPr algn="l"/>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购物时优先选择信誉良好的电商平台（如京东、淘宝等），避免通过非官方链接、社交媒体私聊或第三方平台交易，官方平台通常有交易保障机制。</a:t>
            </a:r>
            <a:endParaRPr lang="en-US" altLang="zh-CN" sz="1600">
              <a:latin typeface="楷体" panose="02010609060101010101" charset="-122"/>
              <a:ea typeface="楷体" panose="02010609060101010101" charset="-122"/>
              <a:cs typeface="楷体" panose="02010609060101010101" charset="-122"/>
            </a:endParaRPr>
          </a:p>
          <a:p>
            <a:pPr algn="l"/>
            <a:r>
              <a:rPr lang="en-US" altLang="zh-CN" sz="1600">
                <a:latin typeface="楷体" panose="02010609060101010101" charset="-122"/>
                <a:ea typeface="楷体" panose="02010609060101010101" charset="-122"/>
                <a:cs typeface="楷体" panose="02010609060101010101" charset="-122"/>
              </a:rPr>
              <a:t>2.</a:t>
            </a:r>
            <a:r>
              <a:rPr lang="zh-CN" altLang="en-US" sz="1600">
                <a:latin typeface="楷体" panose="02010609060101010101" charset="-122"/>
                <a:ea typeface="楷体" panose="02010609060101010101" charset="-122"/>
                <a:cs typeface="楷体" panose="02010609060101010101" charset="-122"/>
              </a:rPr>
              <a:t>警惕异常支付要求</a:t>
            </a:r>
            <a:endParaRPr lang="en-US" altLang="zh-CN" sz="1600">
              <a:latin typeface="楷体" panose="02010609060101010101" charset="-122"/>
              <a:ea typeface="楷体" panose="02010609060101010101" charset="-122"/>
              <a:cs typeface="楷体" panose="02010609060101010101" charset="-122"/>
            </a:endParaRPr>
          </a:p>
          <a:p>
            <a:pPr algn="l"/>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不扫描来源不明的二维码或点击陌生链接付款，此类链接可能是伪造的</a:t>
            </a:r>
            <a:r>
              <a:rPr lang="en-US" altLang="zh-CN" sz="1600">
                <a:latin typeface="楷体" panose="02010609060101010101" charset="-122"/>
                <a:ea typeface="楷体" panose="02010609060101010101" charset="-122"/>
                <a:cs typeface="楷体" panose="02010609060101010101" charset="-122"/>
              </a:rPr>
              <a:t>“</a:t>
            </a:r>
            <a:r>
              <a:rPr lang="zh-CN" altLang="en-US" sz="1600">
                <a:latin typeface="楷体" panose="02010609060101010101" charset="-122"/>
                <a:ea typeface="楷体" panose="02010609060101010101" charset="-122"/>
                <a:cs typeface="楷体" panose="02010609060101010101" charset="-122"/>
              </a:rPr>
              <a:t>钓鱼网站</a:t>
            </a:r>
            <a:r>
              <a:rPr lang="en-US" altLang="zh-CN" sz="1600">
                <a:latin typeface="楷体" panose="02010609060101010101" charset="-122"/>
                <a:ea typeface="楷体" panose="02010609060101010101" charset="-122"/>
                <a:cs typeface="楷体" panose="02010609060101010101" charset="-122"/>
              </a:rPr>
              <a:t>”</a:t>
            </a:r>
            <a:r>
              <a:rPr lang="zh-CN" altLang="en-US" sz="1600">
                <a:latin typeface="楷体" panose="02010609060101010101" charset="-122"/>
                <a:ea typeface="楷体" panose="02010609060101010101" charset="-122"/>
                <a:cs typeface="楷体" panose="02010609060101010101" charset="-122"/>
              </a:rPr>
              <a:t>，钓鱼网站会窃取银行卡信息。应直接通过平台内置支付功能完成交易。</a:t>
            </a:r>
            <a:endParaRPr lang="zh-CN" altLang="en-US" sz="1600">
              <a:latin typeface="楷体" panose="02010609060101010101" charset="-122"/>
              <a:ea typeface="楷体" panose="02010609060101010101" charset="-122"/>
              <a:cs typeface="楷体" panose="02010609060101010101" charset="-122"/>
            </a:endParaRPr>
          </a:p>
        </p:txBody>
      </p:sp>
      <p:sp>
        <p:nvSpPr>
          <p:cNvPr id="17" name="对角圆角矩形 16"/>
          <p:cNvSpPr/>
          <p:nvPr/>
        </p:nvSpPr>
        <p:spPr>
          <a:xfrm>
            <a:off x="3213100" y="1931035"/>
            <a:ext cx="2827020" cy="4928235"/>
          </a:xfrm>
          <a:prstGeom prst="round2DiagRect">
            <a:avLst>
              <a:gd name="adj1" fmla="val 21925"/>
              <a:gd name="adj2" fmla="val 0"/>
            </a:avLst>
          </a:prstGeom>
          <a:gradFill>
            <a:gsLst>
              <a:gs pos="100000">
                <a:srgbClr val="FF1744"/>
              </a:gs>
              <a:gs pos="0">
                <a:srgbClr val="FF8A80"/>
              </a:gs>
            </a:gsLst>
            <a:path path="circle">
              <a:fillToRect l="100000" t="100000"/>
            </a:path>
            <a:tileRect r="-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buNone/>
            </a:pPr>
            <a:r>
              <a:rPr lang="zh-CN" altLang="en-US" sz="1600">
                <a:latin typeface="楷体" panose="02010609060101010101" charset="-122"/>
                <a:ea typeface="楷体" panose="02010609060101010101" charset="-122"/>
                <a:cs typeface="楷体" panose="02010609060101010101" charset="-122"/>
              </a:rPr>
              <a:t>二、保护个人信息与资金安全</a:t>
            </a:r>
            <a:endParaRPr lang="zh-CN" altLang="en-US" sz="1600">
              <a:latin typeface="楷体" panose="02010609060101010101" charset="-122"/>
              <a:ea typeface="楷体" panose="02010609060101010101" charset="-122"/>
              <a:cs typeface="楷体" panose="02010609060101010101" charset="-122"/>
            </a:endParaRPr>
          </a:p>
          <a:p>
            <a:pPr algn="l">
              <a:buClrTx/>
              <a:buSzTx/>
              <a:buNone/>
            </a:pPr>
            <a:r>
              <a:rPr lang="zh-CN" altLang="en-US" sz="1600">
                <a:latin typeface="楷体" panose="02010609060101010101" charset="-122"/>
                <a:ea typeface="楷体" panose="02010609060101010101" charset="-122"/>
                <a:cs typeface="楷体" panose="02010609060101010101" charset="-122"/>
              </a:rPr>
              <a:t>1.设置专用账户</a:t>
            </a:r>
            <a:endParaRPr lang="zh-CN" altLang="en-US" sz="1600">
              <a:latin typeface="楷体" panose="02010609060101010101" charset="-122"/>
              <a:ea typeface="楷体" panose="02010609060101010101" charset="-122"/>
              <a:cs typeface="楷体" panose="02010609060101010101" charset="-122"/>
            </a:endParaRPr>
          </a:p>
          <a:p>
            <a:pPr algn="l">
              <a:buClrTx/>
              <a:buSzTx/>
              <a:buNone/>
            </a:pPr>
            <a:r>
              <a:rPr lang="zh-CN" altLang="en-US" sz="1600">
                <a:latin typeface="楷体" panose="02010609060101010101" charset="-122"/>
                <a:ea typeface="楷体" panose="02010609060101010101" charset="-122"/>
                <a:cs typeface="楷体" panose="02010609060101010101" charset="-122"/>
              </a:rPr>
              <a:t>   为网购单独开通一张银行卡，仅存入购物所需金额，避免绑定储蓄卡或工资卡，即使被骗也能减少损失。同时，支付密码需设置为高强度组合，定期更换。</a:t>
            </a:r>
            <a:endParaRPr lang="zh-CN" altLang="en-US" sz="1600">
              <a:latin typeface="楷体" panose="02010609060101010101" charset="-122"/>
              <a:ea typeface="楷体" panose="02010609060101010101" charset="-122"/>
              <a:cs typeface="楷体" panose="02010609060101010101" charset="-122"/>
            </a:endParaRPr>
          </a:p>
          <a:p>
            <a:pPr algn="l">
              <a:buClrTx/>
              <a:buSzTx/>
              <a:buNone/>
            </a:pPr>
            <a:r>
              <a:rPr lang="zh-CN" altLang="en-US" sz="1600">
                <a:latin typeface="楷体" panose="02010609060101010101" charset="-122"/>
                <a:ea typeface="楷体" panose="02010609060101010101" charset="-122"/>
                <a:cs typeface="楷体" panose="02010609060101010101" charset="-122"/>
              </a:rPr>
              <a:t>2.拒绝私密转账</a:t>
            </a:r>
            <a:endParaRPr lang="zh-CN" altLang="en-US" sz="1600">
              <a:latin typeface="楷体" panose="02010609060101010101" charset="-122"/>
              <a:ea typeface="楷体" panose="02010609060101010101" charset="-122"/>
              <a:cs typeface="楷体" panose="02010609060101010101" charset="-122"/>
            </a:endParaRPr>
          </a:p>
          <a:p>
            <a:pPr algn="l">
              <a:buClrTx/>
              <a:buSzTx/>
              <a:buNone/>
            </a:pPr>
            <a:r>
              <a:rPr lang="zh-CN" altLang="en-US" sz="1600">
                <a:latin typeface="楷体" panose="02010609060101010101" charset="-122"/>
                <a:ea typeface="楷体" panose="02010609060101010101" charset="-122"/>
                <a:cs typeface="楷体" panose="02010609060101010101" charset="-122"/>
              </a:rPr>
              <a:t>   任何要求微信、支付宝私聊转账，或索要短信验证码、身份证号的行为均为诈骗。骗子以“订单卡单”为由诱导用户缴纳保证金，实为直接骗取资金。</a:t>
            </a:r>
            <a:endParaRPr lang="zh-CN" altLang="en-US" sz="1600">
              <a:latin typeface="楷体" panose="02010609060101010101" charset="-122"/>
              <a:ea typeface="楷体" panose="02010609060101010101" charset="-122"/>
              <a:cs typeface="楷体" panose="02010609060101010101" charset="-122"/>
            </a:endParaRPr>
          </a:p>
        </p:txBody>
      </p:sp>
      <p:sp>
        <p:nvSpPr>
          <p:cNvPr id="26" name="对角圆角矩形 25"/>
          <p:cNvSpPr/>
          <p:nvPr/>
        </p:nvSpPr>
        <p:spPr>
          <a:xfrm>
            <a:off x="6207125" y="1929130"/>
            <a:ext cx="2745740" cy="4930140"/>
          </a:xfrm>
          <a:prstGeom prst="round2DiagRect">
            <a:avLst>
              <a:gd name="adj1" fmla="val 18785"/>
              <a:gd name="adj2" fmla="val 0"/>
            </a:avLst>
          </a:prstGeom>
          <a:gradFill>
            <a:gsLst>
              <a:gs pos="100000">
                <a:srgbClr val="FF1744"/>
              </a:gs>
              <a:gs pos="0">
                <a:srgbClr val="FF8A80"/>
              </a:gs>
            </a:gsLst>
            <a:path path="circle">
              <a:fillToRect l="100000" t="100000"/>
            </a:path>
            <a:tileRect r="-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buNone/>
            </a:pPr>
            <a:r>
              <a:rPr lang="zh-CN" altLang="en-US" sz="1600">
                <a:latin typeface="楷体" panose="02010609060101010101" charset="-122"/>
                <a:ea typeface="楷体" panose="02010609060101010101" charset="-122"/>
                <a:cs typeface="楷体" panose="02010609060101010101" charset="-122"/>
              </a:rPr>
              <a:t>三、核实信息与交易异常</a:t>
            </a:r>
            <a:endParaRPr lang="zh-CN" altLang="en-US" sz="1600">
              <a:latin typeface="楷体" panose="02010609060101010101" charset="-122"/>
              <a:ea typeface="楷体" panose="02010609060101010101" charset="-122"/>
              <a:cs typeface="楷体" panose="02010609060101010101" charset="-122"/>
            </a:endParaRPr>
          </a:p>
          <a:p>
            <a:pPr algn="l">
              <a:buClrTx/>
              <a:buSzTx/>
              <a:buNone/>
            </a:pPr>
            <a:r>
              <a:rPr lang="zh-CN" altLang="en-US" sz="1600">
                <a:latin typeface="楷体" panose="02010609060101010101" charset="-122"/>
                <a:ea typeface="楷体" panose="02010609060101010101" charset="-122"/>
                <a:cs typeface="楷体" panose="02010609060101010101" charset="-122"/>
              </a:rPr>
              <a:t>1.确认物流与客服身份</a:t>
            </a:r>
            <a:endParaRPr lang="zh-CN" altLang="en-US" sz="1600">
              <a:latin typeface="楷体" panose="02010609060101010101" charset="-122"/>
              <a:ea typeface="楷体" panose="02010609060101010101" charset="-122"/>
              <a:cs typeface="楷体" panose="02010609060101010101" charset="-122"/>
            </a:endParaRPr>
          </a:p>
          <a:p>
            <a:pPr algn="just">
              <a:buClrTx/>
              <a:buSzTx/>
              <a:buNone/>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收到“快递丢失赔”“海关扣留补税”等信息时，第一时间联系快递公司或平台官方客服核实。建议通过订单跟踪编号自行查询物流状态，而非轻信短信链接。</a:t>
            </a:r>
            <a:endParaRPr lang="zh-CN" altLang="en-US" sz="1600">
              <a:latin typeface="楷体" panose="02010609060101010101" charset="-122"/>
              <a:ea typeface="楷体" panose="02010609060101010101" charset="-122"/>
              <a:cs typeface="楷体" panose="02010609060101010101" charset="-122"/>
            </a:endParaRPr>
          </a:p>
          <a:p>
            <a:pPr algn="l">
              <a:buClrTx/>
              <a:buSzTx/>
              <a:buNone/>
            </a:pPr>
            <a:r>
              <a:rPr lang="zh-CN" altLang="en-US" sz="1600">
                <a:latin typeface="楷体" panose="02010609060101010101" charset="-122"/>
                <a:ea typeface="楷体" panose="02010609060101010101" charset="-122"/>
                <a:cs typeface="楷体" panose="02010609060101010101" charset="-122"/>
              </a:rPr>
              <a:t>2.警惕低价陷阱与异常优惠</a:t>
            </a:r>
            <a:endParaRPr lang="zh-CN" altLang="en-US" sz="1600">
              <a:latin typeface="楷体" panose="02010609060101010101" charset="-122"/>
              <a:ea typeface="楷体" panose="02010609060101010101" charset="-122"/>
              <a:cs typeface="楷体" panose="02010609060101010101" charset="-122"/>
            </a:endParaRPr>
          </a:p>
          <a:p>
            <a:pPr algn="l">
              <a:buClrTx/>
              <a:buSzTx/>
              <a:buNone/>
            </a:pPr>
            <a:r>
              <a:rPr lang="zh-CN" altLang="en-US" sz="1600">
                <a:latin typeface="楷体" panose="02010609060101010101" charset="-122"/>
                <a:ea typeface="楷体" panose="02010609060101010101" charset="-122"/>
                <a:cs typeface="楷体" panose="02010609060101010101" charset="-122"/>
              </a:rPr>
              <a:t>   对远低于市场价的商品（如“1折抢购”）、免费领购需付邮费、垫付采购资金等保持怀疑。因代购垫付后被拉黑，此类“高利润代购”多为骗局。</a:t>
            </a:r>
            <a:endParaRPr lang="zh-CN" altLang="en-US"/>
          </a:p>
        </p:txBody>
      </p:sp>
      <p:sp>
        <p:nvSpPr>
          <p:cNvPr id="27" name="对角圆角矩形 26"/>
          <p:cNvSpPr/>
          <p:nvPr/>
        </p:nvSpPr>
        <p:spPr>
          <a:xfrm>
            <a:off x="9146540" y="1928495"/>
            <a:ext cx="2762885" cy="4930775"/>
          </a:xfrm>
          <a:prstGeom prst="round2DiagRect">
            <a:avLst>
              <a:gd name="adj1" fmla="val 20179"/>
              <a:gd name="adj2" fmla="val 0"/>
            </a:avLst>
          </a:prstGeom>
          <a:gradFill>
            <a:gsLst>
              <a:gs pos="100000">
                <a:srgbClr val="FF1744"/>
              </a:gs>
              <a:gs pos="0">
                <a:srgbClr val="FF8A80"/>
              </a:gs>
            </a:gsLst>
            <a:path path="circle">
              <a:fillToRect l="100000" t="100000"/>
            </a:path>
            <a:tileRect r="-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buClrTx/>
              <a:buSzTx/>
              <a:buNone/>
            </a:pPr>
            <a:r>
              <a:rPr lang="zh-CN" altLang="en-US" sz="1600">
                <a:latin typeface="楷体" panose="02010609060101010101" charset="-122"/>
                <a:ea typeface="楷体" panose="02010609060101010101" charset="-122"/>
                <a:cs typeface="楷体" panose="02010609060101010101" charset="-122"/>
              </a:rPr>
              <a:t>四、及时应对与举报</a:t>
            </a:r>
            <a:endParaRPr lang="zh-CN" altLang="en-US" sz="1600">
              <a:latin typeface="楷体" panose="02010609060101010101" charset="-122"/>
              <a:ea typeface="楷体" panose="02010609060101010101" charset="-122"/>
              <a:cs typeface="楷体" panose="02010609060101010101" charset="-122"/>
            </a:endParaRPr>
          </a:p>
          <a:p>
            <a:pPr algn="just">
              <a:buClrTx/>
              <a:buSzTx/>
              <a:buNone/>
            </a:pPr>
            <a:r>
              <a:rPr lang="zh-CN" altLang="en-US" sz="1600">
                <a:latin typeface="楷体" panose="02010609060101010101" charset="-122"/>
                <a:ea typeface="楷体" panose="02010609060101010101" charset="-122"/>
                <a:cs typeface="楷体" panose="02010609060101010101" charset="-122"/>
              </a:rPr>
              <a:t>1.保留证据并报警</a:t>
            </a:r>
            <a:endParaRPr lang="zh-CN" altLang="en-US" sz="1600">
              <a:latin typeface="楷体" panose="02010609060101010101" charset="-122"/>
              <a:ea typeface="楷体" panose="02010609060101010101" charset="-122"/>
              <a:cs typeface="楷体" panose="02010609060101010101" charset="-122"/>
            </a:endParaRPr>
          </a:p>
          <a:p>
            <a:pPr algn="just">
              <a:buClrTx/>
              <a:buSzTx/>
              <a:buNone/>
            </a:pP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一旦发现被骗，立即保存聊天记录、转账凭证等证据，拨打110报警，并联系银行冻结账户。及时报警有助于追查资金流向。</a:t>
            </a:r>
            <a:endParaRPr lang="zh-CN" altLang="en-US" sz="1600">
              <a:latin typeface="楷体" panose="02010609060101010101" charset="-122"/>
              <a:ea typeface="楷体" panose="02010609060101010101" charset="-122"/>
              <a:cs typeface="楷体" panose="02010609060101010101" charset="-122"/>
            </a:endParaRPr>
          </a:p>
          <a:p>
            <a:pPr algn="just">
              <a:buClrTx/>
              <a:buSzTx/>
              <a:buNone/>
            </a:pPr>
            <a:r>
              <a:rPr lang="zh-CN" altLang="en-US" sz="1600">
                <a:latin typeface="楷体" panose="02010609060101010101" charset="-122"/>
                <a:ea typeface="楷体" panose="02010609060101010101" charset="-122"/>
                <a:cs typeface="楷体" panose="02010609060101010101" charset="-122"/>
              </a:rPr>
              <a:t>2.增强防诈意识</a:t>
            </a:r>
            <a:endParaRPr lang="zh-CN" altLang="en-US" sz="1600">
              <a:latin typeface="楷体" panose="02010609060101010101" charset="-122"/>
              <a:ea typeface="楷体" panose="02010609060101010101" charset="-122"/>
              <a:cs typeface="楷体" panose="02010609060101010101" charset="-122"/>
            </a:endParaRPr>
          </a:p>
          <a:p>
            <a:pPr algn="just">
              <a:buClrTx/>
              <a:buSzTx/>
              <a:buNone/>
            </a:pPr>
            <a:r>
              <a:rPr lang="zh-CN" altLang="en-US" sz="1600">
                <a:latin typeface="楷体" panose="02010609060101010101" charset="-122"/>
                <a:ea typeface="楷体" panose="02010609060101010101" charset="-122"/>
                <a:cs typeface="楷体" panose="02010609060101010101" charset="-122"/>
              </a:rPr>
              <a:t>   定期学习反诈知识（如关注“国家反诈中心APP”），向家人普及常见骗局。对“中奖”“高薪兼职”等信息需保持“三不”原则：不轻信、不慌张、不贪利。</a:t>
            </a: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293338" y="2060997"/>
            <a:ext cx="10071100" cy="3830955"/>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dirty="0">
                <a:solidFill>
                  <a:srgbClr val="FF0000"/>
                </a:solidFill>
                <a:latin typeface="思源黑体 CN Light" panose="020B0300000000000000" pitchFamily="34" charset="-122"/>
                <a:ea typeface="思源黑体 CN Light" panose="020B0300000000000000" pitchFamily="34" charset="-122"/>
              </a:rPr>
              <a:t>          </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2023</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年</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9</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月</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29</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日</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23</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时</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9</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分许，某高校学生小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在</a:t>
            </a:r>
            <a:r>
              <a:rPr 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寝室里躺在床上刷抖音</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，通过评论区认识了一位</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有趣的女孩</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，通过抖音私信聊天后，发现特别有共同语言，而后双方添加了微信好友，通过微信联系，这位</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有趣的女孩</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以各种理由</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“30</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元</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“100</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元</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等多次向小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借钱，而后很快就归还了，取得了小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信任后。</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2023</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年</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10</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月</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8</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日，这位</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有趣的女孩</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再次向小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借钱，但不在是几十、几百，而是</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20000</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元，声称自己的母亲遭遇了车祸，现在急需两万元的手术费，</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她</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自己卡里的钱限额了，只能找小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帮忙，热心肠的小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不疑有他，本着救人一命胜造七级浮屠的美好祝愿</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通过微信、支付宝扫码转账的方式共计转账人民币</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15449</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元，小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在安慰了对方几句后，这位</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有趣的女孩</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就投身到</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拯救母亲</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的行动中。几日后，小</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B</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再次打开微信给</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她</a:t>
            </a:r>
            <a:r>
              <a:rPr lang="en-US" altLang="zh-CN"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a:t>
            </a:r>
            <a:r>
              <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rPr>
              <a:t>发消息时，清冷的屏幕上迸现出了一个个红色的感叹号、、、、、、</a:t>
            </a:r>
            <a:endParaRPr lang="zh-CN" altLang="en-US" dirty="0">
              <a:solidFill>
                <a:srgbClr val="FF0000"/>
              </a:solidFill>
              <a:latin typeface="标准粗黑" panose="02000503000000000000" charset="-122"/>
              <a:ea typeface="标准粗黑" panose="02000503000000000000" charset="-122"/>
              <a:cs typeface="标准粗黑" panose="02000503000000000000" charset="-122"/>
              <a:sym typeface="标准粗黑" panose="02000503000000000000" charset="-122"/>
            </a:endParaRPr>
          </a:p>
        </p:txBody>
      </p:sp>
      <p:grpSp>
        <p:nvGrpSpPr>
          <p:cNvPr id="6" name="组合 5"/>
          <p:cNvGrpSpPr/>
          <p:nvPr/>
        </p:nvGrpSpPr>
        <p:grpSpPr>
          <a:xfrm>
            <a:off x="921657" y="1580942"/>
            <a:ext cx="4426857" cy="45719"/>
            <a:chOff x="921657" y="1580942"/>
            <a:chExt cx="4426857" cy="45719"/>
          </a:xfrm>
        </p:grpSpPr>
        <p:cxnSp>
          <p:nvCxnSpPr>
            <p:cNvPr id="7" name="直接连接符 6"/>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836203" y="948112"/>
            <a:ext cx="5470253"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二、网络交友类诈骗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10" name="组合 9"/>
          <p:cNvGrpSpPr/>
          <p:nvPr/>
        </p:nvGrpSpPr>
        <p:grpSpPr>
          <a:xfrm>
            <a:off x="300355" y="2061363"/>
            <a:ext cx="776514" cy="727840"/>
            <a:chOff x="300355" y="4491264"/>
            <a:chExt cx="776514" cy="727840"/>
          </a:xfrm>
        </p:grpSpPr>
        <p:sp>
          <p:nvSpPr>
            <p:cNvPr id="11" name="矩形 10"/>
            <p:cNvSpPr/>
            <p:nvPr/>
          </p:nvSpPr>
          <p:spPr>
            <a:xfrm>
              <a:off x="300355" y="4491264"/>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91094" y="4562796"/>
              <a:ext cx="595035" cy="58477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案例</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描述</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2" name="文本框 1" descr="7b0a2020202022776f7264617274223a2022220a7d0a"/>
          <p:cNvSpPr txBox="1"/>
          <p:nvPr/>
        </p:nvSpPr>
        <p:spPr>
          <a:xfrm>
            <a:off x="836295" y="1139190"/>
            <a:ext cx="4615815" cy="503555"/>
          </a:xfrm>
          <a:prstGeom prst="rect">
            <a:avLst/>
          </a:prstGeom>
          <a:noFill/>
        </p:spPr>
        <p:txBody>
          <a:bodyPr wrap="square" rtlCol="0">
            <a:noAutofit/>
            <a:scene3d>
              <a:camera prst="perspectiveFront">
                <a:rot lat="20700000" lon="0" rev="0"/>
              </a:camera>
              <a:lightRig rig="flat" dir="t">
                <a:rot lat="0" lon="0" rev="0"/>
              </a:lightRig>
            </a:scene3d>
            <a:sp3d extrusionH="49967" contourW="1249" prstMaterial="plastic">
              <a:extrusionClr>
                <a:srgbClr val="FEEFCB"/>
              </a:extrusionClr>
              <a:contourClr>
                <a:srgbClr val="CD211F"/>
              </a:contourClr>
            </a:sp3d>
          </a:bodyPr>
          <a:p>
            <a:r>
              <a:rPr lang="zh-CN" altLang="en-US" sz="2800">
                <a:ln w="7495" cmpd="sng">
                  <a:solidFill>
                    <a:srgbClr val="FFF2D0"/>
                  </a:solidFill>
                </a:ln>
                <a:blipFill>
                  <a:blip r:embed="rId1"/>
                  <a:stretch>
                    <a:fillRect/>
                  </a:stretch>
                </a:blipFill>
                <a:effectLst>
                  <a:outerShdw blurRad="2498" dist="38100" algn="l" rotWithShape="0">
                    <a:srgbClr val="F67463">
                      <a:alpha val="68000"/>
                    </a:srgbClr>
                  </a:outerShdw>
                </a:effectLst>
                <a:latin typeface="汉仪力量黑简" panose="00020600040101010101" charset="-122"/>
                <a:ea typeface="汉仪力量黑简" panose="00020600040101010101" charset="-122"/>
                <a:sym typeface="汉仪力量黑简" panose="00020600040101010101" charset="-122"/>
              </a:rPr>
              <a:t>防范网络交友类诈骗措施</a:t>
            </a:r>
            <a:endParaRPr lang="zh-CN" altLang="en-US" sz="2800">
              <a:ln w="7495" cmpd="sng">
                <a:solidFill>
                  <a:srgbClr val="FFF2D0"/>
                </a:solidFill>
              </a:ln>
              <a:blipFill>
                <a:blip r:embed="rId1"/>
                <a:stretch>
                  <a:fillRect/>
                </a:stretch>
              </a:blipFill>
              <a:effectLst>
                <a:outerShdw blurRad="2498" dist="38100" algn="l" rotWithShape="0">
                  <a:srgbClr val="F67463">
                    <a:alpha val="68000"/>
                  </a:srgbClr>
                </a:outerShdw>
              </a:effectLst>
              <a:latin typeface="汉仪力量黑简" panose="00020600040101010101" charset="-122"/>
              <a:ea typeface="汉仪力量黑简" panose="00020600040101010101" charset="-122"/>
              <a:sym typeface="汉仪力量黑简" panose="00020600040101010101" charset="-122"/>
            </a:endParaRPr>
          </a:p>
        </p:txBody>
      </p:sp>
      <p:sp>
        <p:nvSpPr>
          <p:cNvPr id="3" name="流程图: 终止 2"/>
          <p:cNvSpPr/>
          <p:nvPr/>
        </p:nvSpPr>
        <p:spPr>
          <a:xfrm>
            <a:off x="173355" y="1982470"/>
            <a:ext cx="2693670" cy="4642485"/>
          </a:xfrm>
          <a:prstGeom prst="flowChartTerminator">
            <a:avLst/>
          </a:prstGeom>
          <a:gradFill>
            <a:gsLst>
              <a:gs pos="0">
                <a:schemeClr val="bg1">
                  <a:lumMod val="95000"/>
                </a:schemeClr>
              </a:gs>
              <a:gs pos="53000">
                <a:schemeClr val="bg1">
                  <a:lumMod val="85000"/>
                </a:schemeClr>
              </a:gs>
              <a:gs pos="100000">
                <a:schemeClr val="bg1">
                  <a:lumMod val="7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一、严格核实身份，拒绝</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完美人设</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陷阱</a:t>
            </a:r>
            <a:endPar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1.</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视频验证与线下核实</a:t>
            </a:r>
            <a:endPar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对自称</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军人</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高管</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等特殊身份者，要求视频通话验证真实样貌，或通过官方渠道（如联系当地武装部、企业官网）核实身份。若对方以</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保密要求</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拒绝视频，需高度警惕。</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2.</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警惕</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高富帅</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白富美</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人设</a:t>
            </a:r>
            <a:endPar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诈骗分子常伪造朋友圈展示豪车、旅行等高端生活，但这些图片多来自网络盗用。可通过反向图片搜索验证真实性。</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p:txBody>
      </p:sp>
      <p:sp>
        <p:nvSpPr>
          <p:cNvPr id="27" name="流程图: 终止 26"/>
          <p:cNvSpPr/>
          <p:nvPr/>
        </p:nvSpPr>
        <p:spPr>
          <a:xfrm>
            <a:off x="3111500" y="1982470"/>
            <a:ext cx="2693670" cy="4642485"/>
          </a:xfrm>
          <a:prstGeom prst="flowChartTerminator">
            <a:avLst/>
          </a:prstGeom>
          <a:gradFill>
            <a:gsLst>
              <a:gs pos="0">
                <a:schemeClr val="bg1">
                  <a:lumMod val="95000"/>
                </a:schemeClr>
              </a:gs>
              <a:gs pos="53000">
                <a:schemeClr val="bg1">
                  <a:lumMod val="85000"/>
                </a:schemeClr>
              </a:gs>
              <a:gs pos="100000">
                <a:schemeClr val="bg1">
                  <a:lumMod val="7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二、拒绝金钱往来，守住财产底线</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1.不参与任何投资、借贷</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无论对方以“内部消息”“紧急事故”为由，均不转账、充值或代付。</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防骗公式</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：网恋+高回报投资=诈骗。</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2.平台内完成交易，不交“保证金</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二手交易、游戏账号买卖需通过官方平台，不扫描外部链接或支付“解冻金”“手续费”。若对方要求脱离平台交易，立即终止联系。</a:t>
            </a:r>
            <a:endParaRPr lang="zh-CN" altLang="en-US"/>
          </a:p>
        </p:txBody>
      </p:sp>
      <p:sp>
        <p:nvSpPr>
          <p:cNvPr id="29" name="流程图: 终止 28"/>
          <p:cNvSpPr/>
          <p:nvPr/>
        </p:nvSpPr>
        <p:spPr>
          <a:xfrm>
            <a:off x="6049645" y="1982470"/>
            <a:ext cx="2693670" cy="4642485"/>
          </a:xfrm>
          <a:prstGeom prst="flowChartTerminator">
            <a:avLst/>
          </a:prstGeom>
          <a:gradFill>
            <a:gsLst>
              <a:gs pos="0">
                <a:schemeClr val="bg1">
                  <a:lumMod val="95000"/>
                </a:schemeClr>
              </a:gs>
              <a:gs pos="53000">
                <a:schemeClr val="bg1">
                  <a:lumMod val="85000"/>
                </a:schemeClr>
              </a:gs>
              <a:gs pos="100000">
                <a:schemeClr val="bg1">
                  <a:lumMod val="7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三、善用工具与官方渠道1.安装反诈APP并关注预警</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“国家反诈中心APP”可拦截诈骗电话、识别钓鱼链接。同学们至少要每周登录一次，防止进入退出登录状态。</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2.选择正规交友平台</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   优先使用实名认证严格的平台，避免下载来源不明的APP。注意平台是否标注“需付费解锁功能”，此类多为诈骗陷阱。</a:t>
            </a:r>
            <a:endParaRPr lang="zh-CN" altLang="en-US"/>
          </a:p>
        </p:txBody>
      </p:sp>
      <p:sp>
        <p:nvSpPr>
          <p:cNvPr id="33" name="流程图: 终止 32"/>
          <p:cNvSpPr/>
          <p:nvPr/>
        </p:nvSpPr>
        <p:spPr>
          <a:xfrm>
            <a:off x="8987790" y="1982470"/>
            <a:ext cx="2693670" cy="4642485"/>
          </a:xfrm>
          <a:prstGeom prst="flowChartTerminator">
            <a:avLst/>
          </a:prstGeom>
          <a:gradFill>
            <a:gsLst>
              <a:gs pos="0">
                <a:schemeClr val="bg1">
                  <a:lumMod val="95000"/>
                </a:schemeClr>
              </a:gs>
              <a:gs pos="53000">
                <a:schemeClr val="bg1">
                  <a:lumMod val="85000"/>
                </a:schemeClr>
              </a:gs>
              <a:gs pos="100000">
                <a:schemeClr val="bg1">
                  <a:lumMod val="7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四、紧急应对措施</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1.保留证据并报警</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发现被骗后，立即保存聊天记录、转账截图，拨打110报警并联系银行冻结账户。</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2.多与亲友沟通</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a:p>
            <a:pPr algn="just">
              <a:buClrTx/>
              <a:buSzTx/>
              <a:buNone/>
            </a:pP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en-US" altLang="zh-CN" sz="1600">
                <a:solidFill>
                  <a:srgbClr val="FF0000"/>
                </a:solidFill>
                <a:latin typeface="华康行楷体 W5" panose="03000509000000000000" charset="-122"/>
                <a:ea typeface="华康行楷体 W5" panose="03000509000000000000" charset="-122"/>
                <a:cs typeface="华康行楷体 W5" panose="03000509000000000000" charset="-122"/>
              </a:rPr>
              <a:t> </a:t>
            </a:r>
            <a:r>
              <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rPr>
              <a:t>遇到“恋人”借钱、投资邀请时，先与家人或朋友核实，避免“恋爱脑”冲动决策。</a:t>
            </a:r>
            <a:endParaRPr lang="zh-CN" altLang="en-US" sz="1600">
              <a:solidFill>
                <a:srgbClr val="FF0000"/>
              </a:solidFill>
              <a:latin typeface="华康行楷体 W5" panose="03000509000000000000" charset="-122"/>
              <a:ea typeface="华康行楷体 W5" panose="03000509000000000000" charset="-122"/>
              <a:cs typeface="华康行楷体 W5" panose="03000509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867252" y="3944850"/>
            <a:ext cx="10214405" cy="23968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67318" y="2175813"/>
            <a:ext cx="9751967" cy="1198880"/>
          </a:xfrm>
          <a:prstGeom prst="rect">
            <a:avLst/>
          </a:prstGeom>
          <a:noFill/>
        </p:spPr>
        <p:txBody>
          <a:bodyPr wrap="square">
            <a:spAutoFit/>
          </a:bodyPr>
          <a:lstStyle/>
          <a:p>
            <a:pPr>
              <a:lnSpc>
                <a:spcPct val="150000"/>
              </a:lnSpc>
            </a:pPr>
            <a:r>
              <a:rPr lang="en-US" altLang="zh-CN" sz="1600" dirty="0">
                <a:latin typeface="思源黑体 CN Light" panose="020B0300000000000000" pitchFamily="34" charset="-122"/>
                <a:ea typeface="思源黑体 CN Light" panose="020B0300000000000000" pitchFamily="34" charset="-122"/>
              </a:rPr>
              <a:t>         </a:t>
            </a:r>
            <a:r>
              <a:rPr lang="en-US" altLang="zh-CN" sz="1600" dirty="0">
                <a:latin typeface="方正公文小标宋" panose="02000500000000000000" charset="-122"/>
                <a:ea typeface="方正公文小标宋" panose="02000500000000000000" charset="-122"/>
                <a:cs typeface="方正公文小标宋" panose="02000500000000000000" charset="-122"/>
              </a:rPr>
              <a:t> 2025</a:t>
            </a:r>
            <a:r>
              <a:rPr lang="zh-CN" altLang="en-US" sz="1600" dirty="0">
                <a:latin typeface="方正公文小标宋" panose="02000500000000000000" charset="-122"/>
                <a:ea typeface="方正公文小标宋" panose="02000500000000000000" charset="-122"/>
                <a:cs typeface="方正公文小标宋" panose="02000500000000000000" charset="-122"/>
              </a:rPr>
              <a:t>年</a:t>
            </a:r>
            <a:r>
              <a:rPr lang="en-US" altLang="zh-CN" sz="1600" dirty="0">
                <a:latin typeface="方正公文小标宋" panose="02000500000000000000" charset="-122"/>
                <a:ea typeface="方正公文小标宋" panose="02000500000000000000" charset="-122"/>
                <a:cs typeface="方正公文小标宋" panose="02000500000000000000" charset="-122"/>
              </a:rPr>
              <a:t>2</a:t>
            </a:r>
            <a:r>
              <a:rPr lang="zh-CN" altLang="en-US" sz="1600" dirty="0">
                <a:latin typeface="方正公文小标宋" panose="02000500000000000000" charset="-122"/>
                <a:ea typeface="方正公文小标宋" panose="02000500000000000000" charset="-122"/>
                <a:cs typeface="方正公文小标宋" panose="02000500000000000000" charset="-122"/>
              </a:rPr>
              <a:t>月</a:t>
            </a:r>
            <a:r>
              <a:rPr lang="en-US" altLang="zh-CN" sz="1600" dirty="0">
                <a:latin typeface="方正公文小标宋" panose="02000500000000000000" charset="-122"/>
                <a:ea typeface="方正公文小标宋" panose="02000500000000000000" charset="-122"/>
                <a:cs typeface="方正公文小标宋" panose="02000500000000000000" charset="-122"/>
              </a:rPr>
              <a:t>23</a:t>
            </a:r>
            <a:r>
              <a:rPr lang="zh-CN" altLang="en-US" sz="1600" dirty="0">
                <a:latin typeface="方正公文小标宋" panose="02000500000000000000" charset="-122"/>
                <a:ea typeface="方正公文小标宋" panose="02000500000000000000" charset="-122"/>
                <a:cs typeface="方正公文小标宋" panose="02000500000000000000" charset="-122"/>
              </a:rPr>
              <a:t>日，某高校学生小</a:t>
            </a:r>
            <a:r>
              <a:rPr lang="en-US" altLang="zh-CN" sz="1600" dirty="0">
                <a:latin typeface="方正公文小标宋" panose="02000500000000000000" charset="-122"/>
                <a:ea typeface="方正公文小标宋" panose="02000500000000000000" charset="-122"/>
                <a:cs typeface="方正公文小标宋" panose="02000500000000000000" charset="-122"/>
              </a:rPr>
              <a:t>C</a:t>
            </a:r>
            <a:r>
              <a:rPr lang="zh-CN" altLang="en-US" sz="1600" dirty="0">
                <a:latin typeface="方正公文小标宋" panose="02000500000000000000" charset="-122"/>
                <a:ea typeface="方正公文小标宋" panose="02000500000000000000" charset="-122"/>
                <a:cs typeface="方正公文小标宋" panose="02000500000000000000" charset="-122"/>
              </a:rPr>
              <a:t>在上课时，突然感应到了裤兜里的震动，发现在</a:t>
            </a:r>
            <a:r>
              <a:rPr lang="en-US" altLang="zh-CN" sz="1600" dirty="0">
                <a:latin typeface="方正公文小标宋" panose="02000500000000000000" charset="-122"/>
                <a:ea typeface="方正公文小标宋" panose="02000500000000000000" charset="-122"/>
                <a:cs typeface="方正公文小标宋" panose="02000500000000000000" charset="-122"/>
              </a:rPr>
              <a:t>QQ</a:t>
            </a:r>
            <a:r>
              <a:rPr lang="zh-CN" altLang="en-US" sz="1600" dirty="0">
                <a:latin typeface="方正公文小标宋" panose="02000500000000000000" charset="-122"/>
                <a:ea typeface="方正公文小标宋" panose="02000500000000000000" charset="-122"/>
                <a:cs typeface="方正公文小标宋" panose="02000500000000000000" charset="-122"/>
              </a:rPr>
              <a:t>上收到高中时期的好朋友的消息，称女友住院需要用钱，小</a:t>
            </a:r>
            <a:r>
              <a:rPr lang="en-US" altLang="zh-CN" sz="1600" dirty="0">
                <a:latin typeface="方正公文小标宋" panose="02000500000000000000" charset="-122"/>
                <a:ea typeface="方正公文小标宋" panose="02000500000000000000" charset="-122"/>
                <a:cs typeface="方正公文小标宋" panose="02000500000000000000" charset="-122"/>
              </a:rPr>
              <a:t>C</a:t>
            </a:r>
            <a:r>
              <a:rPr lang="zh-CN" altLang="en-US" sz="1600" dirty="0">
                <a:latin typeface="方正公文小标宋" panose="02000500000000000000" charset="-122"/>
                <a:ea typeface="方正公文小标宋" panose="02000500000000000000" charset="-122"/>
                <a:cs typeface="方正公文小标宋" panose="02000500000000000000" charset="-122"/>
              </a:rPr>
              <a:t>在未经确认的情况下，分两次扫码借给了好朋友</a:t>
            </a:r>
            <a:r>
              <a:rPr lang="en-US" altLang="zh-CN" sz="1600" dirty="0">
                <a:latin typeface="方正公文小标宋" panose="02000500000000000000" charset="-122"/>
                <a:ea typeface="方正公文小标宋" panose="02000500000000000000" charset="-122"/>
                <a:cs typeface="方正公文小标宋" panose="02000500000000000000" charset="-122"/>
              </a:rPr>
              <a:t>4800</a:t>
            </a:r>
            <a:r>
              <a:rPr lang="zh-CN" altLang="en-US" sz="1600" dirty="0">
                <a:latin typeface="方正公文小标宋" panose="02000500000000000000" charset="-122"/>
                <a:ea typeface="方正公文小标宋" panose="02000500000000000000" charset="-122"/>
                <a:cs typeface="方正公文小标宋" panose="02000500000000000000" charset="-122"/>
              </a:rPr>
              <a:t>元。下课后，小</a:t>
            </a:r>
            <a:r>
              <a:rPr lang="en-US" altLang="zh-CN" sz="1600" dirty="0">
                <a:latin typeface="方正公文小标宋" panose="02000500000000000000" charset="-122"/>
                <a:ea typeface="方正公文小标宋" panose="02000500000000000000" charset="-122"/>
                <a:cs typeface="方正公文小标宋" panose="02000500000000000000" charset="-122"/>
              </a:rPr>
              <a:t>C</a:t>
            </a:r>
            <a:r>
              <a:rPr lang="zh-CN" altLang="en-US" sz="1600" dirty="0">
                <a:latin typeface="方正公文小标宋" panose="02000500000000000000" charset="-122"/>
                <a:ea typeface="方正公文小标宋" panose="02000500000000000000" charset="-122"/>
                <a:cs typeface="方正公文小标宋" panose="02000500000000000000" charset="-122"/>
              </a:rPr>
              <a:t>本着关心好朋友的想法，拨通了好友的电话，然后</a:t>
            </a:r>
            <a:r>
              <a:rPr lang="en-US" altLang="zh-CN" sz="1600" dirty="0">
                <a:latin typeface="方正公文小标宋" panose="02000500000000000000" charset="-122"/>
                <a:ea typeface="方正公文小标宋" panose="02000500000000000000" charset="-122"/>
                <a:cs typeface="方正公文小标宋" panose="02000500000000000000" charset="-122"/>
              </a:rPr>
              <a:t>......</a:t>
            </a:r>
            <a:r>
              <a:rPr lang="zh-CN" altLang="en-US" sz="1600" dirty="0">
                <a:latin typeface="方正公文小标宋" panose="02000500000000000000" charset="-122"/>
                <a:ea typeface="方正公文小标宋" panose="02000500000000000000" charset="-122"/>
                <a:cs typeface="方正公文小标宋" panose="02000500000000000000" charset="-122"/>
              </a:rPr>
              <a:t>就感觉</a:t>
            </a:r>
            <a:r>
              <a:rPr lang="en-US" altLang="zh-CN" sz="1600" dirty="0">
                <a:latin typeface="方正公文小标宋" panose="02000500000000000000" charset="-122"/>
                <a:ea typeface="方正公文小标宋" panose="02000500000000000000" charset="-122"/>
                <a:cs typeface="方正公文小标宋" panose="02000500000000000000" charset="-122"/>
              </a:rPr>
              <a:t>......</a:t>
            </a:r>
            <a:r>
              <a:rPr lang="zh-CN" altLang="en-US" sz="1600" dirty="0">
                <a:latin typeface="方正公文小标宋" panose="02000500000000000000" charset="-122"/>
                <a:ea typeface="方正公文小标宋" panose="02000500000000000000" charset="-122"/>
                <a:cs typeface="方正公文小标宋" panose="02000500000000000000" charset="-122"/>
              </a:rPr>
              <a:t>天塌了！</a:t>
            </a:r>
            <a:endParaRPr lang="en-US" altLang="zh-CN" sz="1600" dirty="0">
              <a:latin typeface="方正公文小标宋" panose="02000500000000000000" charset="-122"/>
              <a:ea typeface="方正公文小标宋" panose="02000500000000000000" charset="-122"/>
              <a:cs typeface="方正公文小标宋" panose="02000500000000000000" charset="-122"/>
            </a:endParaRPr>
          </a:p>
        </p:txBody>
      </p:sp>
      <p:grpSp>
        <p:nvGrpSpPr>
          <p:cNvPr id="6" name="组合 5"/>
          <p:cNvGrpSpPr/>
          <p:nvPr/>
        </p:nvGrpSpPr>
        <p:grpSpPr>
          <a:xfrm>
            <a:off x="836204" y="1656138"/>
            <a:ext cx="4426857" cy="45719"/>
            <a:chOff x="921657" y="1580942"/>
            <a:chExt cx="4426857" cy="45719"/>
          </a:xfrm>
        </p:grpSpPr>
        <p:cxnSp>
          <p:nvCxnSpPr>
            <p:cNvPr id="7" name="直接连接符 6"/>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750750" y="1023308"/>
            <a:ext cx="5470253"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三、“猜猜我是谁”诈骗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937803" y="3967681"/>
            <a:ext cx="9933397" cy="2269980"/>
          </a:xfrm>
          <a:prstGeom prst="rect">
            <a:avLst/>
          </a:prstGeom>
          <a:noFill/>
        </p:spPr>
        <p:txBody>
          <a:bodyPr wrap="square">
            <a:spAutoFit/>
          </a:bodyPr>
          <a:lstStyle/>
          <a:p>
            <a:pPr>
              <a:lnSpc>
                <a:spcPct val="150000"/>
              </a:lnSpc>
            </a:pPr>
            <a:r>
              <a:rPr lang="zh-CN" altLang="en-US" sz="1600" b="1" dirty="0">
                <a:solidFill>
                  <a:schemeClr val="bg1"/>
                </a:solidFill>
                <a:latin typeface="思源黑体 CN Light" panose="020B0300000000000000" pitchFamily="34" charset="-122"/>
                <a:ea typeface="思源黑体 CN Light" panose="020B0300000000000000" pitchFamily="34" charset="-122"/>
              </a:rPr>
              <a:t>（</a:t>
            </a:r>
            <a:r>
              <a:rPr lang="en-US" altLang="zh-CN" sz="1600" b="1" dirty="0">
                <a:solidFill>
                  <a:schemeClr val="bg1"/>
                </a:solidFill>
                <a:latin typeface="思源黑体 CN Light" panose="020B0300000000000000" pitchFamily="34" charset="-122"/>
                <a:ea typeface="思源黑体 CN Light" panose="020B0300000000000000" pitchFamily="34" charset="-122"/>
              </a:rPr>
              <a:t>1</a:t>
            </a:r>
            <a:r>
              <a:rPr lang="zh-CN" altLang="en-US" sz="1600" b="1" dirty="0">
                <a:solidFill>
                  <a:schemeClr val="bg1"/>
                </a:solidFill>
                <a:latin typeface="思源黑体 CN Light" panose="020B0300000000000000" pitchFamily="34" charset="-122"/>
                <a:ea typeface="思源黑体 CN Light" panose="020B0300000000000000" pitchFamily="34" charset="-122"/>
              </a:rPr>
              <a:t>）一定要注意保存好个人信息，为防止个人信息泄漏，要慎重在公共场所电脑及网络上的</a:t>
            </a:r>
            <a:r>
              <a:rPr lang="en-US" altLang="zh-CN" sz="1600" b="1" dirty="0">
                <a:solidFill>
                  <a:schemeClr val="bg1"/>
                </a:solidFill>
                <a:latin typeface="思源黑体 CN Light" panose="020B0300000000000000" pitchFamily="34" charset="-122"/>
                <a:ea typeface="思源黑体 CN Light" panose="020B0300000000000000" pitchFamily="34" charset="-122"/>
              </a:rPr>
              <a:t>QQ</a:t>
            </a:r>
            <a:r>
              <a:rPr lang="zh-CN" altLang="en-US" sz="1600" b="1" dirty="0">
                <a:solidFill>
                  <a:schemeClr val="bg1"/>
                </a:solidFill>
                <a:latin typeface="思源黑体 CN Light" panose="020B0300000000000000" pitchFamily="34" charset="-122"/>
                <a:ea typeface="思源黑体 CN Light" panose="020B0300000000000000" pitchFamily="34" charset="-122"/>
              </a:rPr>
              <a:t>、微博、微信等留下自己以及朋友的真实信息，也不要在手机上有过多名片标注，以防丢失时信息被骗子盗用。如果接到陌生来电，自称是你好友，且能准确叫出名字时，应多方面核实真假。</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a:p>
            <a:pPr>
              <a:lnSpc>
                <a:spcPct val="150000"/>
              </a:lnSpc>
            </a:pPr>
            <a:r>
              <a:rPr lang="zh-CN" altLang="en-US" sz="1600" b="1" dirty="0">
                <a:solidFill>
                  <a:schemeClr val="bg1"/>
                </a:solidFill>
                <a:latin typeface="思源黑体 CN Light" panose="020B0300000000000000" pitchFamily="34" charset="-122"/>
                <a:ea typeface="思源黑体 CN Light" panose="020B0300000000000000" pitchFamily="34" charset="-122"/>
              </a:rPr>
              <a:t>（</a:t>
            </a:r>
            <a:r>
              <a:rPr lang="en-US" altLang="zh-CN" sz="1600" b="1" dirty="0">
                <a:solidFill>
                  <a:schemeClr val="bg1"/>
                </a:solidFill>
                <a:latin typeface="思源黑体 CN Light" panose="020B0300000000000000" pitchFamily="34" charset="-122"/>
                <a:ea typeface="思源黑体 CN Light" panose="020B0300000000000000" pitchFamily="34" charset="-122"/>
              </a:rPr>
              <a:t>2</a:t>
            </a:r>
            <a:r>
              <a:rPr lang="zh-CN" altLang="en-US" sz="1600" b="1" dirty="0">
                <a:solidFill>
                  <a:schemeClr val="bg1"/>
                </a:solidFill>
                <a:latin typeface="思源黑体 CN Light" panose="020B0300000000000000" pitchFamily="34" charset="-122"/>
                <a:ea typeface="思源黑体 CN Light" panose="020B0300000000000000" pitchFamily="34" charset="-122"/>
              </a:rPr>
              <a:t>）可拨打手机中存储的好友电话，确认是否好友真的换号码。在无法拨通朋友“之前”电话的时候，可联系好友的亲友进行确认。</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a:p>
            <a:pPr>
              <a:lnSpc>
                <a:spcPct val="150000"/>
              </a:lnSpc>
            </a:pPr>
            <a:r>
              <a:rPr lang="zh-CN" altLang="en-US" sz="1600" b="1" dirty="0">
                <a:solidFill>
                  <a:schemeClr val="bg1"/>
                </a:solidFill>
                <a:latin typeface="思源黑体 CN Light" panose="020B0300000000000000" pitchFamily="34" charset="-122"/>
                <a:ea typeface="思源黑体 CN Light" panose="020B0300000000000000" pitchFamily="34" charset="-122"/>
              </a:rPr>
              <a:t>（</a:t>
            </a:r>
            <a:r>
              <a:rPr lang="en-US" altLang="zh-CN" sz="1600" b="1" dirty="0">
                <a:solidFill>
                  <a:schemeClr val="bg1"/>
                </a:solidFill>
                <a:latin typeface="思源黑体 CN Light" panose="020B0300000000000000" pitchFamily="34" charset="-122"/>
                <a:ea typeface="思源黑体 CN Light" panose="020B0300000000000000" pitchFamily="34" charset="-122"/>
              </a:rPr>
              <a:t>3</a:t>
            </a:r>
            <a:r>
              <a:rPr lang="zh-CN" altLang="en-US" sz="1600" b="1" dirty="0">
                <a:solidFill>
                  <a:schemeClr val="bg1"/>
                </a:solidFill>
                <a:latin typeface="思源黑体 CN Light" panose="020B0300000000000000" pitchFamily="34" charset="-122"/>
                <a:ea typeface="思源黑体 CN Light" panose="020B0300000000000000" pitchFamily="34" charset="-122"/>
              </a:rPr>
              <a:t>）当对方向你借钱时，应引起高度警惕。必要时请立即与警方联系。</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p:txBody>
      </p:sp>
      <p:grpSp>
        <p:nvGrpSpPr>
          <p:cNvPr id="11" name="组合 10"/>
          <p:cNvGrpSpPr/>
          <p:nvPr/>
        </p:nvGrpSpPr>
        <p:grpSpPr>
          <a:xfrm>
            <a:off x="0" y="2287551"/>
            <a:ext cx="776514" cy="727840"/>
            <a:chOff x="0" y="4484914"/>
            <a:chExt cx="776514" cy="727840"/>
          </a:xfrm>
        </p:grpSpPr>
        <p:sp>
          <p:nvSpPr>
            <p:cNvPr id="12" name="矩形 11"/>
            <p:cNvSpPr/>
            <p:nvPr/>
          </p:nvSpPr>
          <p:spPr>
            <a:xfrm>
              <a:off x="0" y="4484914"/>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0739" y="4556446"/>
              <a:ext cx="595035" cy="58477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案例</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描述</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14" name="组合 13"/>
          <p:cNvGrpSpPr/>
          <p:nvPr/>
        </p:nvGrpSpPr>
        <p:grpSpPr>
          <a:xfrm>
            <a:off x="-1" y="3944850"/>
            <a:ext cx="776514" cy="727840"/>
            <a:chOff x="0" y="5426210"/>
            <a:chExt cx="776514" cy="727840"/>
          </a:xfrm>
        </p:grpSpPr>
        <p:sp>
          <p:nvSpPr>
            <p:cNvPr id="15" name="矩形 14"/>
            <p:cNvSpPr/>
            <p:nvPr/>
          </p:nvSpPr>
          <p:spPr>
            <a:xfrm>
              <a:off x="0" y="5426210"/>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0739" y="5497742"/>
              <a:ext cx="595035" cy="58477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防范</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措施</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50570" y="1511935"/>
            <a:ext cx="10685145" cy="25463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a:latin typeface="华康行楷体 W5" panose="03000509000000000000" charset="-122"/>
                <a:ea typeface="华康行楷体 W5" panose="03000509000000000000" charset="-122"/>
                <a:cs typeface="华康行楷体 W5" panose="03000509000000000000" charset="-122"/>
              </a:rPr>
              <a:t>一、严格核实身份，破除</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身份伪装</a:t>
            </a:r>
            <a:r>
              <a:rPr lang="en-US" altLang="zh-CN" sz="1600">
                <a:latin typeface="华康行楷体 W5" panose="03000509000000000000" charset="-122"/>
                <a:ea typeface="华康行楷体 W5" panose="03000509000000000000" charset="-122"/>
                <a:cs typeface="华康行楷体 W5" panose="03000509000000000000" charset="-122"/>
              </a:rPr>
              <a:t>”</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1.</a:t>
            </a:r>
            <a:r>
              <a:rPr lang="zh-CN" altLang="en-US" sz="1600">
                <a:latin typeface="华康行楷体 W5" panose="03000509000000000000" charset="-122"/>
                <a:ea typeface="华康行楷体 W5" panose="03000509000000000000" charset="-122"/>
                <a:cs typeface="华康行楷体 W5" panose="03000509000000000000" charset="-122"/>
              </a:rPr>
              <a:t>多途径验证身份</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收到自称领导、老师、亲属的转账请求时，</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必须通过原留存电话或当面核实</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，不可仅凭社交账号头像、昵称轻信。例如，骗子可能盗用好友账号或伪造工作群聊（如冒充领导要求下属转账），需通过独立渠道（如公司通讯录、学校官方电话）确认身份真实性。</a:t>
            </a:r>
            <a:r>
              <a:rPr lang="en-US" altLang="zh-CN" sz="1600">
                <a:latin typeface="华康行楷体 W5" panose="03000509000000000000" charset="-122"/>
                <a:ea typeface="华康行楷体 W5" panose="03000509000000000000" charset="-122"/>
                <a:cs typeface="华康行楷体 W5" panose="03000509000000000000" charset="-122"/>
              </a:rPr>
              <a:t>  </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验证技巧</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：若对方声称更换手机号或账号，要求其发送语音或视频通话验证，并观察画面是否存在</a:t>
            </a:r>
            <a:r>
              <a:rPr lang="en-US" altLang="zh-CN" sz="1600">
                <a:latin typeface="华康行楷体 W5" panose="03000509000000000000" charset="-122"/>
                <a:ea typeface="华康行楷体 W5" panose="03000509000000000000" charset="-122"/>
                <a:cs typeface="华康行楷体 W5" panose="03000509000000000000" charset="-122"/>
              </a:rPr>
              <a:t>AI</a:t>
            </a:r>
            <a:r>
              <a:rPr lang="zh-CN" altLang="en-US" sz="1600">
                <a:latin typeface="华康行楷体 W5" panose="03000509000000000000" charset="-122"/>
                <a:ea typeface="华康行楷体 W5" panose="03000509000000000000" charset="-122"/>
                <a:cs typeface="华康行楷体 W5" panose="03000509000000000000" charset="-122"/>
              </a:rPr>
              <a:t>换脸痕迹（如动作僵硬、背景模糊）。可要求对方转头、挥手等动作以识别合成破绽。</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2.</a:t>
            </a:r>
            <a:r>
              <a:rPr lang="zh-CN" altLang="en-US" sz="1600">
                <a:latin typeface="华康行楷体 W5" panose="03000509000000000000" charset="-122"/>
                <a:ea typeface="华康行楷体 W5" panose="03000509000000000000" charset="-122"/>
                <a:cs typeface="华康行楷体 W5" panose="03000509000000000000" charset="-122"/>
              </a:rPr>
              <a:t>警惕</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紧急求助</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话术</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对声称</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住院缴费</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打伤同学需赔偿</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海关扣货</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等紧急情况，需冷静处理。应第一时间联系其他亲属或涉事单位（如学校、医院）核实事件真实性。</a:t>
            </a:r>
            <a:endParaRPr lang="zh-CN" altLang="en-US" sz="1600">
              <a:latin typeface="华康行楷体 W5" panose="03000509000000000000" charset="-122"/>
              <a:ea typeface="华康行楷体 W5" panose="03000509000000000000" charset="-122"/>
              <a:cs typeface="华康行楷体 W5" panose="03000509000000000000" charset="-122"/>
            </a:endParaRPr>
          </a:p>
        </p:txBody>
      </p:sp>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859699" y="1340931"/>
            <a:ext cx="4426857" cy="45719"/>
            <a:chOff x="921657" y="1580942"/>
            <a:chExt cx="4426857" cy="45719"/>
          </a:xfrm>
        </p:grpSpPr>
        <p:cxnSp>
          <p:nvCxnSpPr>
            <p:cNvPr id="8" name="直接连接符 7"/>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50750" y="718896"/>
            <a:ext cx="5470253"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冒充熟人类诈骗防范技巧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sp>
        <p:nvSpPr>
          <p:cNvPr id="2" name="矩形 1"/>
          <p:cNvSpPr/>
          <p:nvPr/>
        </p:nvSpPr>
        <p:spPr>
          <a:xfrm>
            <a:off x="750570" y="4183380"/>
            <a:ext cx="10685145" cy="25463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latin typeface="华康行楷体 W5" panose="03000509000000000000" charset="-122"/>
                <a:ea typeface="华康行楷体 W5" panose="03000509000000000000" charset="-122"/>
                <a:cs typeface="华康行楷体 W5" panose="03000509000000000000" charset="-122"/>
              </a:rPr>
              <a:t>二、保护个人信息，阻断精准诈骗</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1.</a:t>
            </a:r>
            <a:r>
              <a:rPr lang="zh-CN" altLang="en-US" sz="1600">
                <a:latin typeface="华康行楷体 W5" panose="03000509000000000000" charset="-122"/>
                <a:ea typeface="华康行楷体 W5" panose="03000509000000000000" charset="-122"/>
                <a:cs typeface="华康行楷体 W5" panose="03000509000000000000" charset="-122"/>
              </a:rPr>
              <a:t>避免社交账号暴露敏感关系</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不在微信昵称、朋友圈标注</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爸爸</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经理</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等亲属或职务关系，防止骗子利用信息精准伪装身份。骗子会通过分析朋友圈机票、快递单信息伪造</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熟人</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背景。</a:t>
            </a:r>
            <a:r>
              <a:rPr lang="en-US" altLang="zh-CN" sz="1600">
                <a:latin typeface="华康行楷体 W5" panose="03000509000000000000" charset="-122"/>
                <a:ea typeface="华康行楷体 W5" panose="03000509000000000000" charset="-122"/>
                <a:cs typeface="华康行楷体 W5" panose="03000509000000000000" charset="-122"/>
              </a:rPr>
              <a:t>  </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隐私设置：在社交平台开启</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仅聊天</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权限，限制陌生人查看个人动态。</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2.</a:t>
            </a:r>
            <a:r>
              <a:rPr lang="zh-CN" altLang="en-US" sz="1600">
                <a:latin typeface="华康行楷体 W5" panose="03000509000000000000" charset="-122"/>
                <a:ea typeface="华康行楷体 W5" panose="03000509000000000000" charset="-122"/>
                <a:cs typeface="华康行楷体 W5" panose="03000509000000000000" charset="-122"/>
              </a:rPr>
              <a:t>拒绝非必要信息收集</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不随意点击陌生链接填写身份证号、银行卡信息，不向他人透露短信验证码。骗子可以通过非法获取的通讯录信息实施定向诈骗。</a:t>
            </a:r>
            <a:endParaRPr lang="zh-CN" altLang="en-US" sz="1600">
              <a:latin typeface="华康行楷体 W5" panose="03000509000000000000" charset="-122"/>
              <a:ea typeface="华康行楷体 W5" panose="03000509000000000000" charset="-122"/>
              <a:cs typeface="华康行楷体 W5" panose="03000509000000000000"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50570" y="1511935"/>
            <a:ext cx="10685145" cy="24593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a:latin typeface="华康行楷体 W5" panose="03000509000000000000" charset="-122"/>
                <a:ea typeface="华康行楷体 W5" panose="03000509000000000000" charset="-122"/>
                <a:cs typeface="华康行楷体 W5" panose="03000509000000000000" charset="-122"/>
              </a:rPr>
              <a:t>三、谨慎处理转账要求，守住资金安全</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1.</a:t>
            </a:r>
            <a:r>
              <a:rPr lang="zh-CN" altLang="en-US" sz="1600">
                <a:latin typeface="华康行楷体 W5" panose="03000509000000000000" charset="-122"/>
                <a:ea typeface="华康行楷体 W5" panose="03000509000000000000" charset="-122"/>
                <a:cs typeface="华康行楷体 W5" panose="03000509000000000000" charset="-122"/>
              </a:rPr>
              <a:t>坚持</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延迟到账</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与线下核实</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转账前设置</a:t>
            </a:r>
            <a:r>
              <a:rPr lang="en-US" altLang="zh-CN" sz="1600">
                <a:latin typeface="华康行楷体 W5" panose="03000509000000000000" charset="-122"/>
                <a:ea typeface="华康行楷体 W5" panose="03000509000000000000" charset="-122"/>
                <a:cs typeface="华康行楷体 W5" panose="03000509000000000000" charset="-122"/>
              </a:rPr>
              <a:t>“24</a:t>
            </a:r>
            <a:r>
              <a:rPr lang="zh-CN" altLang="en-US" sz="1600">
                <a:latin typeface="华康行楷体 W5" panose="03000509000000000000" charset="-122"/>
                <a:ea typeface="华康行楷体 W5" panose="03000509000000000000" charset="-122"/>
                <a:cs typeface="华康行楷体 W5" panose="03000509000000000000" charset="-122"/>
              </a:rPr>
              <a:t>小时到账</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功能，为追回资金争取时间。优先通过银行账户转账（而非微信</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支付宝），便于追溯资金流向。使用银行转账可通过账户信息快速锁定骗子。</a:t>
            </a:r>
            <a:endParaRPr lang="zh-CN" altLang="en-US" sz="1600">
              <a:latin typeface="华康行楷体 W5" panose="03000509000000000000" charset="-122"/>
              <a:ea typeface="华康行楷体 W5" panose="03000509000000000000" charset="-122"/>
              <a:cs typeface="华康行楷体 W5" panose="03000509000000000000" charset="-122"/>
            </a:endParaRPr>
          </a:p>
          <a:p>
            <a:pPr algn="l"/>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2. </a:t>
            </a:r>
            <a:r>
              <a:rPr lang="zh-CN" altLang="en-US" sz="1600">
                <a:latin typeface="华康行楷体 W5" panose="03000509000000000000" charset="-122"/>
                <a:ea typeface="华康行楷体 W5" panose="03000509000000000000" charset="-122"/>
                <a:cs typeface="华康行楷体 W5" panose="03000509000000000000" charset="-122"/>
              </a:rPr>
              <a:t>拒绝异常操作要求</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凡涉及</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屏幕共享</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保密操作</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代购礼品</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等要求，均为诈骗常见套路。例如，骗子伪造转账截图谎称</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延迟到账</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，诱导受害人垫付资金，需通过银行官方渠道查询到账情况，不可轻信截图。</a:t>
            </a:r>
            <a:endParaRPr lang="zh-CN" altLang="en-US" sz="1600">
              <a:latin typeface="华康行楷体 W5" panose="03000509000000000000" charset="-122"/>
              <a:ea typeface="华康行楷体 W5" panose="03000509000000000000" charset="-122"/>
              <a:cs typeface="华康行楷体 W5" panose="03000509000000000000" charset="-122"/>
            </a:endParaRPr>
          </a:p>
        </p:txBody>
      </p:sp>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859699" y="1340931"/>
            <a:ext cx="4426857" cy="45719"/>
            <a:chOff x="921657" y="1580942"/>
            <a:chExt cx="4426857" cy="45719"/>
          </a:xfrm>
        </p:grpSpPr>
        <p:cxnSp>
          <p:nvCxnSpPr>
            <p:cNvPr id="8" name="直接连接符 7"/>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50750" y="718896"/>
            <a:ext cx="5470253"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冒充熟人类诈骗防范技巧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sp>
        <p:nvSpPr>
          <p:cNvPr id="2" name="矩形 1"/>
          <p:cNvSpPr/>
          <p:nvPr/>
        </p:nvSpPr>
        <p:spPr>
          <a:xfrm>
            <a:off x="750570" y="4183380"/>
            <a:ext cx="10685145" cy="25463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latin typeface="华康行楷体 W5" panose="03000509000000000000" charset="-122"/>
                <a:ea typeface="华康行楷体 W5" panose="03000509000000000000" charset="-122"/>
                <a:cs typeface="华康行楷体 W5" panose="03000509000000000000" charset="-122"/>
              </a:rPr>
              <a:t>四、善用技术工具，强化主动防御</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1.</a:t>
            </a:r>
            <a:r>
              <a:rPr lang="zh-CN" altLang="en-US" sz="1600">
                <a:latin typeface="华康行楷体 W5" panose="03000509000000000000" charset="-122"/>
                <a:ea typeface="华康行楷体 W5" panose="03000509000000000000" charset="-122"/>
                <a:cs typeface="华康行楷体 W5" panose="03000509000000000000" charset="-122"/>
              </a:rPr>
              <a:t>安装反诈</a:t>
            </a:r>
            <a:r>
              <a:rPr lang="en-US" altLang="zh-CN" sz="1600">
                <a:latin typeface="华康行楷体 W5" panose="03000509000000000000" charset="-122"/>
                <a:ea typeface="华康行楷体 W5" panose="03000509000000000000" charset="-122"/>
                <a:cs typeface="华康行楷体 W5" panose="03000509000000000000" charset="-122"/>
              </a:rPr>
              <a:t>APP</a:t>
            </a:r>
            <a:r>
              <a:rPr lang="zh-CN" altLang="en-US" sz="1600">
                <a:latin typeface="华康行楷体 W5" panose="03000509000000000000" charset="-122"/>
                <a:ea typeface="华康行楷体 W5" panose="03000509000000000000" charset="-122"/>
                <a:cs typeface="华康行楷体 W5" panose="03000509000000000000" charset="-122"/>
              </a:rPr>
              <a:t>拦截风险</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下载</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国家反诈中心</a:t>
            </a:r>
            <a:r>
              <a:rPr lang="en-US" altLang="zh-CN" sz="1600">
                <a:latin typeface="华康行楷体 W5" panose="03000509000000000000" charset="-122"/>
                <a:ea typeface="华康行楷体 W5" panose="03000509000000000000" charset="-122"/>
                <a:cs typeface="华康行楷体 W5" panose="03000509000000000000" charset="-122"/>
              </a:rPr>
              <a:t>APP”</a:t>
            </a:r>
            <a:r>
              <a:rPr lang="zh-CN" altLang="en-US" sz="1600">
                <a:latin typeface="华康行楷体 W5" panose="03000509000000000000" charset="-122"/>
                <a:ea typeface="华康行楷体 W5" panose="03000509000000000000" charset="-122"/>
                <a:cs typeface="华康行楷体 W5" panose="03000509000000000000" charset="-122"/>
              </a:rPr>
              <a:t>，开启诈骗电话预警功能，对可疑账号进行涉诈风险查询（如验证对方微信、银行卡是否被标记为诈骗账户）。</a:t>
            </a:r>
            <a:r>
              <a:rPr lang="en-US" altLang="zh-CN" sz="1600">
                <a:latin typeface="华康行楷体 W5" panose="03000509000000000000" charset="-122"/>
                <a:ea typeface="华康行楷体 W5" panose="03000509000000000000" charset="-122"/>
                <a:cs typeface="华康行楷体 W5" panose="03000509000000000000" charset="-122"/>
              </a:rPr>
              <a:t>  </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工具辅助：使用</a:t>
            </a:r>
            <a:r>
              <a:rPr lang="en-US" altLang="zh-CN" sz="1600">
                <a:latin typeface="华康行楷体 W5" panose="03000509000000000000" charset="-122"/>
                <a:ea typeface="华康行楷体 W5" panose="03000509000000000000" charset="-122"/>
                <a:cs typeface="华康行楷体 W5" panose="03000509000000000000" charset="-122"/>
              </a:rPr>
              <a:t>APP“</a:t>
            </a:r>
            <a:r>
              <a:rPr lang="zh-CN" altLang="en-US" sz="1600">
                <a:latin typeface="华康行楷体 W5" panose="03000509000000000000" charset="-122"/>
                <a:ea typeface="华康行楷体 W5" panose="03000509000000000000" charset="-122"/>
                <a:cs typeface="华康行楷体 W5" panose="03000509000000000000" charset="-122"/>
              </a:rPr>
              <a:t>风险自查</a:t>
            </a:r>
            <a:r>
              <a:rPr lang="en-US" altLang="zh-CN" sz="1600">
                <a:latin typeface="华康行楷体 W5" panose="03000509000000000000" charset="-122"/>
                <a:ea typeface="华康行楷体 W5" panose="03000509000000000000" charset="-122"/>
                <a:cs typeface="华康行楷体 W5" panose="03000509000000000000" charset="-122"/>
              </a:rPr>
              <a:t>”</a:t>
            </a:r>
            <a:r>
              <a:rPr lang="zh-CN" altLang="en-US" sz="1600">
                <a:latin typeface="华康行楷体 W5" panose="03000509000000000000" charset="-122"/>
                <a:ea typeface="华康行楷体 W5" panose="03000509000000000000" charset="-122"/>
                <a:cs typeface="华康行楷体 W5" panose="03000509000000000000" charset="-122"/>
              </a:rPr>
              <a:t>功能，定期检测手机内可疑程序或钓鱼链接。</a:t>
            </a:r>
            <a:endParaRPr lang="zh-CN" altLang="en-US" sz="1600">
              <a:latin typeface="华康行楷体 W5" panose="03000509000000000000" charset="-122"/>
              <a:ea typeface="华康行楷体 W5" panose="03000509000000000000" charset="-122"/>
              <a:cs typeface="华康行楷体 W5" panose="03000509000000000000" charset="-122"/>
            </a:endParaRPr>
          </a:p>
          <a:p>
            <a:pPr algn="l"/>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2.</a:t>
            </a:r>
            <a:r>
              <a:rPr lang="zh-CN" altLang="en-US" sz="1600">
                <a:latin typeface="华康行楷体 W5" panose="03000509000000000000" charset="-122"/>
                <a:ea typeface="华康行楷体 W5" panose="03000509000000000000" charset="-122"/>
                <a:cs typeface="华康行楷体 W5" panose="03000509000000000000" charset="-122"/>
              </a:rPr>
              <a:t>关注反诈预警信息</a:t>
            </a:r>
            <a:endParaRPr lang="en-US" altLang="zh-CN" sz="1600">
              <a:latin typeface="华康行楷体 W5" panose="03000509000000000000" charset="-122"/>
              <a:ea typeface="华康行楷体 W5" panose="03000509000000000000" charset="-122"/>
              <a:cs typeface="华康行楷体 W5" panose="03000509000000000000" charset="-122"/>
            </a:endParaRPr>
          </a:p>
          <a:p>
            <a:pPr algn="l"/>
            <a:r>
              <a:rPr lang="en-US" altLang="zh-CN" sz="1600">
                <a:latin typeface="华康行楷体 W5" panose="03000509000000000000" charset="-122"/>
                <a:ea typeface="华康行楷体 W5" panose="03000509000000000000" charset="-122"/>
                <a:cs typeface="华康行楷体 W5" panose="03000509000000000000" charset="-122"/>
              </a:rPr>
              <a:t>    </a:t>
            </a:r>
            <a:r>
              <a:rPr lang="zh-CN" altLang="en-US" sz="1600">
                <a:latin typeface="华康行楷体 W5" panose="03000509000000000000" charset="-122"/>
                <a:ea typeface="华康行楷体 W5" panose="03000509000000000000" charset="-122"/>
                <a:cs typeface="华康行楷体 W5" panose="03000509000000000000" charset="-122"/>
              </a:rPr>
              <a:t>定期查看公安部门发布的诈骗案例与新型手法（如</a:t>
            </a:r>
            <a:r>
              <a:rPr lang="en-US" altLang="zh-CN" sz="1600">
                <a:latin typeface="华康行楷体 W5" panose="03000509000000000000" charset="-122"/>
                <a:ea typeface="华康行楷体 W5" panose="03000509000000000000" charset="-122"/>
                <a:cs typeface="华康行楷体 W5" panose="03000509000000000000" charset="-122"/>
              </a:rPr>
              <a:t>AI</a:t>
            </a:r>
            <a:r>
              <a:rPr lang="zh-CN" altLang="en-US" sz="1600">
                <a:latin typeface="华康行楷体 W5" panose="03000509000000000000" charset="-122"/>
                <a:ea typeface="华康行楷体 W5" panose="03000509000000000000" charset="-122"/>
                <a:cs typeface="华康行楷体 W5" panose="03000509000000000000" charset="-122"/>
              </a:rPr>
              <a:t>拟声、伪造工作群等），提升对</a:t>
            </a:r>
            <a:r>
              <a:rPr lang="zh-CN" sz="1600">
                <a:latin typeface="华康行楷体 W5" panose="03000509000000000000" charset="-122"/>
                <a:ea typeface="华康行楷体 W5" panose="03000509000000000000" charset="-122"/>
                <a:cs typeface="华康行楷体 W5" panose="03000509000000000000" charset="-122"/>
              </a:rPr>
              <a:t>此类型诈骗</a:t>
            </a:r>
            <a:r>
              <a:rPr lang="zh-CN" altLang="en-US" sz="1600">
                <a:latin typeface="华康行楷体 W5" panose="03000509000000000000" charset="-122"/>
                <a:ea typeface="华康行楷体 W5" panose="03000509000000000000" charset="-122"/>
                <a:cs typeface="华康行楷体 W5" panose="03000509000000000000" charset="-122"/>
              </a:rPr>
              <a:t>套路的敏感度。</a:t>
            </a:r>
            <a:endParaRPr lang="zh-CN" altLang="en-US" sz="1600">
              <a:latin typeface="华康行楷体 W5" panose="03000509000000000000" charset="-122"/>
              <a:ea typeface="华康行楷体 W5" panose="03000509000000000000" charset="-122"/>
              <a:cs typeface="华康行楷体 W5" panose="03000509000000000000"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50570" y="2030730"/>
            <a:ext cx="3456305" cy="391604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a:latin typeface="华康行楷体 W5" panose="03000509000000000000" charset="-122"/>
                <a:ea typeface="华康行楷体 W5" panose="03000509000000000000" charset="-122"/>
                <a:cs typeface="华康行楷体 W5" panose="03000509000000000000" charset="-122"/>
              </a:rPr>
              <a:t>关键口诀：</a:t>
            </a:r>
            <a:r>
              <a:rPr lang="en-US" altLang="zh-CN">
                <a:latin typeface="华康行楷体 W5" panose="03000509000000000000" charset="-122"/>
                <a:ea typeface="华康行楷体 W5" panose="03000509000000000000" charset="-122"/>
                <a:cs typeface="华康行楷体 W5" panose="03000509000000000000" charset="-122"/>
              </a:rPr>
              <a:t>  </a:t>
            </a:r>
            <a:endParaRPr lang="en-US" altLang="zh-CN">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a:t>
            </a:r>
            <a:r>
              <a:rPr lang="zh-CN" altLang="en-US">
                <a:latin typeface="华康行楷体 W5" panose="03000509000000000000" charset="-122"/>
                <a:ea typeface="华康行楷体 W5" panose="03000509000000000000" charset="-122"/>
                <a:cs typeface="华康行楷体 W5" panose="03000509000000000000" charset="-122"/>
              </a:rPr>
              <a:t>三不</a:t>
            </a:r>
            <a:r>
              <a:rPr lang="en-US" altLang="zh-CN">
                <a:latin typeface="华康行楷体 W5" panose="03000509000000000000" charset="-122"/>
                <a:ea typeface="华康行楷体 W5" panose="03000509000000000000" charset="-122"/>
                <a:cs typeface="华康行楷体 W5" panose="03000509000000000000" charset="-122"/>
              </a:rPr>
              <a:t>”</a:t>
            </a:r>
            <a:r>
              <a:rPr lang="zh-CN" altLang="en-US">
                <a:latin typeface="华康行楷体 W5" panose="03000509000000000000" charset="-122"/>
                <a:ea typeface="华康行楷体 W5" panose="03000509000000000000" charset="-122"/>
                <a:cs typeface="华康行楷体 W5" panose="03000509000000000000" charset="-122"/>
              </a:rPr>
              <a:t>：</a:t>
            </a:r>
            <a:endParaRPr lang="zh-CN" altLang="en-US">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  </a:t>
            </a:r>
            <a:r>
              <a:rPr lang="zh-CN" altLang="en-US">
                <a:latin typeface="华康行楷体 W5" panose="03000509000000000000" charset="-122"/>
                <a:ea typeface="华康行楷体 W5" panose="03000509000000000000" charset="-122"/>
                <a:cs typeface="华康行楷体 W5" panose="03000509000000000000" charset="-122"/>
              </a:rPr>
              <a:t>不轻信头像昵称；</a:t>
            </a:r>
            <a:endParaRPr lang="zh-CN" altLang="en-US">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    </a:t>
            </a:r>
            <a:r>
              <a:rPr lang="zh-CN" altLang="en-US">
                <a:latin typeface="华康行楷体 W5" panose="03000509000000000000" charset="-122"/>
                <a:ea typeface="华康行楷体 W5" panose="03000509000000000000" charset="-122"/>
                <a:cs typeface="华康行楷体 W5" panose="03000509000000000000" charset="-122"/>
              </a:rPr>
              <a:t>不点击陌生链接；</a:t>
            </a:r>
            <a:endParaRPr lang="zh-CN" altLang="en-US">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      </a:t>
            </a:r>
            <a:r>
              <a:rPr lang="zh-CN" altLang="en-US">
                <a:latin typeface="华康行楷体 W5" panose="03000509000000000000" charset="-122"/>
                <a:ea typeface="华康行楷体 W5" panose="03000509000000000000" charset="-122"/>
                <a:cs typeface="华康行楷体 W5" panose="03000509000000000000" charset="-122"/>
              </a:rPr>
              <a:t>不向陌生人转账。</a:t>
            </a:r>
            <a:endParaRPr lang="zh-CN" altLang="en-US">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  </a:t>
            </a:r>
            <a:endParaRPr lang="en-US" altLang="zh-CN">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a:t>
            </a:r>
            <a:r>
              <a:rPr lang="zh-CN" altLang="en-US">
                <a:latin typeface="华康行楷体 W5" panose="03000509000000000000" charset="-122"/>
                <a:ea typeface="华康行楷体 W5" panose="03000509000000000000" charset="-122"/>
                <a:cs typeface="华康行楷体 W5" panose="03000509000000000000" charset="-122"/>
              </a:rPr>
              <a:t>两核</a:t>
            </a:r>
            <a:r>
              <a:rPr lang="en-US" altLang="zh-CN">
                <a:latin typeface="华康行楷体 W5" panose="03000509000000000000" charset="-122"/>
                <a:ea typeface="华康行楷体 W5" panose="03000509000000000000" charset="-122"/>
                <a:cs typeface="华康行楷体 W5" panose="03000509000000000000" charset="-122"/>
              </a:rPr>
              <a:t>”</a:t>
            </a:r>
            <a:r>
              <a:rPr lang="zh-CN" altLang="en-US">
                <a:latin typeface="华康行楷体 W5" panose="03000509000000000000" charset="-122"/>
                <a:ea typeface="华康行楷体 W5" panose="03000509000000000000" charset="-122"/>
                <a:cs typeface="华康行楷体 W5" panose="03000509000000000000" charset="-122"/>
              </a:rPr>
              <a:t>：</a:t>
            </a:r>
            <a:endParaRPr lang="zh-CN" altLang="en-US">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  </a:t>
            </a:r>
            <a:r>
              <a:rPr lang="zh-CN" altLang="en-US">
                <a:latin typeface="华康行楷体 W5" panose="03000509000000000000" charset="-122"/>
                <a:ea typeface="华康行楷体 W5" panose="03000509000000000000" charset="-122"/>
                <a:cs typeface="华康行楷体 W5" panose="03000509000000000000" charset="-122"/>
              </a:rPr>
              <a:t>身份必核；</a:t>
            </a:r>
            <a:endParaRPr lang="zh-CN" altLang="en-US">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      </a:t>
            </a:r>
            <a:r>
              <a:rPr lang="zh-CN" altLang="en-US">
                <a:latin typeface="华康行楷体 W5" panose="03000509000000000000" charset="-122"/>
                <a:ea typeface="华康行楷体 W5" panose="03000509000000000000" charset="-122"/>
                <a:cs typeface="华康行楷体 W5" panose="03000509000000000000" charset="-122"/>
              </a:rPr>
              <a:t>转账必验。</a:t>
            </a:r>
            <a:r>
              <a:rPr lang="en-US" altLang="zh-CN">
                <a:latin typeface="华康行楷体 W5" panose="03000509000000000000" charset="-122"/>
                <a:ea typeface="华康行楷体 W5" panose="03000509000000000000" charset="-122"/>
                <a:cs typeface="华康行楷体 W5" panose="03000509000000000000" charset="-122"/>
              </a:rPr>
              <a:t> </a:t>
            </a:r>
            <a:endParaRPr lang="en-US" altLang="zh-CN">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 </a:t>
            </a:r>
            <a:endParaRPr lang="en-US" altLang="zh-CN">
              <a:latin typeface="华康行楷体 W5" panose="03000509000000000000" charset="-122"/>
              <a:ea typeface="华康行楷体 W5" panose="03000509000000000000" charset="-122"/>
              <a:cs typeface="华康行楷体 W5" panose="03000509000000000000" charset="-122"/>
            </a:endParaRPr>
          </a:p>
          <a:p>
            <a:pPr algn="l"/>
            <a:r>
              <a:rPr lang="en-US" altLang="zh-CN">
                <a:latin typeface="华康行楷体 W5" panose="03000509000000000000" charset="-122"/>
                <a:ea typeface="华康行楷体 W5" panose="03000509000000000000" charset="-122"/>
                <a:cs typeface="华康行楷体 W5" panose="03000509000000000000" charset="-122"/>
              </a:rPr>
              <a:t>“</a:t>
            </a:r>
            <a:r>
              <a:rPr lang="zh-CN" altLang="en-US">
                <a:latin typeface="华康行楷体 W5" panose="03000509000000000000" charset="-122"/>
                <a:ea typeface="华康行楷体 W5" panose="03000509000000000000" charset="-122"/>
                <a:cs typeface="华康行楷体 W5" panose="03000509000000000000" charset="-122"/>
              </a:rPr>
              <a:t>一工具</a:t>
            </a:r>
            <a:r>
              <a:rPr lang="en-US" altLang="zh-CN">
                <a:latin typeface="华康行楷体 W5" panose="03000509000000000000" charset="-122"/>
                <a:ea typeface="华康行楷体 W5" panose="03000509000000000000" charset="-122"/>
                <a:cs typeface="华康行楷体 W5" panose="03000509000000000000" charset="-122"/>
              </a:rPr>
              <a:t>”</a:t>
            </a:r>
            <a:r>
              <a:rPr lang="zh-CN" altLang="en-US">
                <a:latin typeface="华康行楷体 W5" panose="03000509000000000000" charset="-122"/>
                <a:ea typeface="华康行楷体 W5" panose="03000509000000000000" charset="-122"/>
                <a:cs typeface="华康行楷体 W5" panose="03000509000000000000" charset="-122"/>
              </a:rPr>
              <a:t>：</a:t>
            </a:r>
            <a:endParaRPr lang="zh-CN" altLang="en-US">
              <a:latin typeface="华康行楷体 W5" panose="03000509000000000000" charset="-122"/>
              <a:ea typeface="华康行楷体 W5" panose="03000509000000000000" charset="-122"/>
              <a:cs typeface="华康行楷体 W5" panose="03000509000000000000" charset="-122"/>
            </a:endParaRPr>
          </a:p>
          <a:p>
            <a:pPr algn="l"/>
            <a:r>
              <a:rPr lang="zh-CN" altLang="en-US">
                <a:latin typeface="华康行楷体 W5" panose="03000509000000000000" charset="-122"/>
                <a:ea typeface="华康行楷体 W5" panose="03000509000000000000" charset="-122"/>
                <a:cs typeface="华康行楷体 W5" panose="03000509000000000000" charset="-122"/>
              </a:rPr>
              <a:t> </a:t>
            </a:r>
            <a:r>
              <a:rPr lang="en-US" altLang="zh-CN">
                <a:latin typeface="华康行楷体 W5" panose="03000509000000000000" charset="-122"/>
                <a:ea typeface="华康行楷体 W5" panose="03000509000000000000" charset="-122"/>
                <a:cs typeface="华康行楷体 W5" panose="03000509000000000000" charset="-122"/>
              </a:rPr>
              <a:t> </a:t>
            </a:r>
            <a:r>
              <a:rPr lang="zh-CN" altLang="en-US">
                <a:latin typeface="华康行楷体 W5" panose="03000509000000000000" charset="-122"/>
                <a:ea typeface="华康行楷体 W5" panose="03000509000000000000" charset="-122"/>
                <a:cs typeface="华康行楷体 W5" panose="03000509000000000000" charset="-122"/>
              </a:rPr>
              <a:t>国家反诈中心</a:t>
            </a:r>
            <a:r>
              <a:rPr lang="en-US" altLang="zh-CN">
                <a:latin typeface="华康行楷体 W5" panose="03000509000000000000" charset="-122"/>
                <a:ea typeface="华康行楷体 W5" panose="03000509000000000000" charset="-122"/>
                <a:cs typeface="华康行楷体 W5" panose="03000509000000000000" charset="-122"/>
              </a:rPr>
              <a:t>APP</a:t>
            </a:r>
            <a:r>
              <a:rPr lang="zh-CN" altLang="en-US">
                <a:latin typeface="华康行楷体 W5" panose="03000509000000000000" charset="-122"/>
                <a:ea typeface="华康行楷体 W5" panose="03000509000000000000" charset="-122"/>
                <a:cs typeface="华康行楷体 W5" panose="03000509000000000000" charset="-122"/>
              </a:rPr>
              <a:t>是核心防线</a:t>
            </a:r>
            <a:r>
              <a:rPr lang="zh-CN" altLang="en-US" sz="1600">
                <a:latin typeface="华康行楷体 W5" panose="03000509000000000000" charset="-122"/>
                <a:ea typeface="华康行楷体 W5" panose="03000509000000000000" charset="-122"/>
                <a:cs typeface="华康行楷体 W5" panose="03000509000000000000" charset="-122"/>
              </a:rPr>
              <a:t>。</a:t>
            </a:r>
            <a:endParaRPr lang="zh-CN" altLang="en-US" sz="1600">
              <a:latin typeface="华康行楷体 W5" panose="03000509000000000000" charset="-122"/>
              <a:ea typeface="华康行楷体 W5" panose="03000509000000000000" charset="-122"/>
              <a:cs typeface="华康行楷体 W5" panose="03000509000000000000" charset="-122"/>
            </a:endParaRPr>
          </a:p>
        </p:txBody>
      </p:sp>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859699" y="1340931"/>
            <a:ext cx="4426857" cy="45719"/>
            <a:chOff x="921657" y="1580942"/>
            <a:chExt cx="4426857" cy="45719"/>
          </a:xfrm>
        </p:grpSpPr>
        <p:cxnSp>
          <p:nvCxnSpPr>
            <p:cNvPr id="8" name="直接连接符 7"/>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50750" y="718896"/>
            <a:ext cx="5470253"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冒充熟人类诈骗防范技巧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pic>
        <p:nvPicPr>
          <p:cNvPr id="6" name="图片 5" descr="屏幕截图 2025-04-17 104337"/>
          <p:cNvPicPr>
            <a:picLocks noChangeAspect="1"/>
          </p:cNvPicPr>
          <p:nvPr/>
        </p:nvPicPr>
        <p:blipFill>
          <a:blip r:embed="rId1"/>
          <a:stretch>
            <a:fillRect/>
          </a:stretch>
        </p:blipFill>
        <p:spPr>
          <a:xfrm>
            <a:off x="5461000" y="1464310"/>
            <a:ext cx="5450205" cy="504888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4395" y="1924685"/>
            <a:ext cx="5211445" cy="3124835"/>
          </a:xfrm>
          <a:prstGeom prst="rect">
            <a:avLst/>
          </a:prstGeom>
          <a:noFill/>
        </p:spPr>
        <p:txBody>
          <a:bodyPr wrap="square" rtlCol="0">
            <a:noAutofit/>
          </a:bodyPr>
          <a:lstStyle/>
          <a:p>
            <a:pPr>
              <a:lnSpc>
                <a:spcPct val="150000"/>
              </a:lnSpc>
            </a:pPr>
            <a:r>
              <a:rPr lang="zh-CN" altLang="en-US" sz="3200" dirty="0">
                <a:latin typeface="思源宋体 CN Heavy" panose="02020900000000000000" pitchFamily="18" charset="-122"/>
                <a:ea typeface="思源宋体 CN Heavy" panose="02020900000000000000" pitchFamily="18" charset="-122"/>
              </a:rPr>
              <a:t>什么是电信诈骗</a:t>
            </a:r>
            <a:r>
              <a:rPr lang="en-US" altLang="zh-CN" sz="3200" dirty="0">
                <a:latin typeface="思源宋体 CN Heavy" panose="02020900000000000000" pitchFamily="18" charset="-122"/>
                <a:ea typeface="思源宋体 CN Heavy" panose="02020900000000000000" pitchFamily="18" charset="-122"/>
              </a:rPr>
              <a:t>?</a:t>
            </a:r>
            <a:endParaRPr lang="en-US" altLang="zh-CN" sz="3200" dirty="0">
              <a:latin typeface="思源宋体 CN Heavy" panose="02020900000000000000" pitchFamily="18" charset="-122"/>
              <a:ea typeface="思源宋体 CN Heavy" panose="02020900000000000000" pitchFamily="18" charset="-122"/>
            </a:endParaRPr>
          </a:p>
          <a:p>
            <a:pPr>
              <a:lnSpc>
                <a:spcPct val="150000"/>
              </a:lnSpc>
            </a:pPr>
            <a:r>
              <a:rPr lang="zh-CN" altLang="en-US" sz="3200" dirty="0">
                <a:latin typeface="思源宋体 CN Heavy" panose="02020900000000000000" pitchFamily="18" charset="-122"/>
                <a:ea typeface="思源宋体 CN Heavy" panose="02020900000000000000" pitchFamily="18" charset="-122"/>
              </a:rPr>
              <a:t>新形势下电信诈骗的演变</a:t>
            </a:r>
            <a:endParaRPr lang="en-US" altLang="zh-CN" sz="3200" dirty="0">
              <a:latin typeface="思源宋体 CN Heavy" panose="02020900000000000000" pitchFamily="18" charset="-122"/>
              <a:ea typeface="思源宋体 CN Heavy" panose="02020900000000000000" pitchFamily="18" charset="-122"/>
            </a:endParaRPr>
          </a:p>
          <a:p>
            <a:pPr>
              <a:lnSpc>
                <a:spcPct val="150000"/>
              </a:lnSpc>
            </a:pPr>
            <a:r>
              <a:rPr lang="zh-CN" altLang="en-US" sz="3200" dirty="0">
                <a:latin typeface="思源宋体 CN Heavy" panose="02020900000000000000" pitchFamily="18" charset="-122"/>
                <a:ea typeface="思源宋体 CN Heavy" panose="02020900000000000000" pitchFamily="18" charset="-122"/>
              </a:rPr>
              <a:t>常见的诈骗手法及防范措施</a:t>
            </a:r>
            <a:endParaRPr lang="zh-CN" altLang="en-US" sz="3200" dirty="0">
              <a:latin typeface="思源宋体 CN Heavy" panose="02020900000000000000" pitchFamily="18" charset="-122"/>
              <a:ea typeface="思源宋体 CN Heavy" panose="02020900000000000000" pitchFamily="18" charset="-122"/>
            </a:endParaRPr>
          </a:p>
          <a:p>
            <a:pPr>
              <a:lnSpc>
                <a:spcPct val="150000"/>
              </a:lnSpc>
            </a:pPr>
            <a:r>
              <a:rPr lang="zh-CN" altLang="en-US" sz="3200" dirty="0">
                <a:solidFill>
                  <a:srgbClr val="C00000"/>
                </a:solidFill>
                <a:latin typeface="思源宋体 CN Heavy" panose="02020900000000000000" pitchFamily="18" charset="-122"/>
                <a:ea typeface="思源宋体 CN Heavy" panose="02020900000000000000" pitchFamily="18" charset="-122"/>
                <a:sym typeface="+mn-ea"/>
              </a:rPr>
              <a:t>电信网络诈骗相关罪名</a:t>
            </a:r>
            <a:endParaRPr lang="zh-CN" altLang="en-US" sz="3200" dirty="0">
              <a:latin typeface="思源宋体 CN Heavy" panose="02020900000000000000" pitchFamily="18" charset="-122"/>
              <a:ea typeface="思源宋体 CN Heavy" panose="02020900000000000000" pitchFamily="18" charset="-122"/>
            </a:endParaRPr>
          </a:p>
          <a:p>
            <a:pPr>
              <a:lnSpc>
                <a:spcPct val="150000"/>
              </a:lnSpc>
            </a:pPr>
            <a:endParaRPr lang="en-US" altLang="zh-CN" sz="3200" dirty="0">
              <a:latin typeface="思源宋体 CN Heavy" panose="02020900000000000000" pitchFamily="18" charset="-122"/>
              <a:ea typeface="思源宋体 CN Heavy" panose="02020900000000000000" pitchFamily="18" charset="-122"/>
            </a:endParaRPr>
          </a:p>
        </p:txBody>
      </p:sp>
      <p:grpSp>
        <p:nvGrpSpPr>
          <p:cNvPr id="8" name="组合 7"/>
          <p:cNvGrpSpPr/>
          <p:nvPr/>
        </p:nvGrpSpPr>
        <p:grpSpPr>
          <a:xfrm rot="16200000">
            <a:off x="9500556" y="3870205"/>
            <a:ext cx="1499241" cy="3857746"/>
            <a:chOff x="1400797" y="3000254"/>
            <a:chExt cx="1499241" cy="3857746"/>
          </a:xfrm>
        </p:grpSpPr>
        <p:pic>
          <p:nvPicPr>
            <p:cNvPr id="5" name="图片 4"/>
            <p:cNvPicPr>
              <a:picLocks noChangeAspect="1"/>
            </p:cNvPicPr>
            <p:nvPr/>
          </p:nvPicPr>
          <p:blipFill>
            <a:blip r:embed="rId1" cstate="email"/>
            <a:stretch>
              <a:fillRect/>
            </a:stretch>
          </p:blipFill>
          <p:spPr>
            <a:xfrm>
              <a:off x="1400797" y="3000254"/>
              <a:ext cx="1499241" cy="2082672"/>
            </a:xfrm>
            <a:prstGeom prst="rect">
              <a:avLst/>
            </a:prstGeom>
          </p:spPr>
        </p:pic>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backgroundRemoval t="0" b="100000" l="10811" r="100000"/>
                      </a14:imgEffect>
                    </a14:imgLayer>
                  </a14:imgProps>
                </a:ext>
              </a:extLst>
            </a:blip>
            <a:stretch>
              <a:fillRect/>
            </a:stretch>
          </p:blipFill>
          <p:spPr>
            <a:xfrm>
              <a:off x="2068502" y="4813049"/>
              <a:ext cx="163829" cy="2044951"/>
            </a:xfrm>
            <a:prstGeom prst="rect">
              <a:avLst/>
            </a:prstGeom>
          </p:spPr>
        </p:pic>
      </p:grpSp>
      <p:sp>
        <p:nvSpPr>
          <p:cNvPr id="14" name="文本框 13"/>
          <p:cNvSpPr txBox="1"/>
          <p:nvPr/>
        </p:nvSpPr>
        <p:spPr>
          <a:xfrm>
            <a:off x="2395375" y="1818515"/>
            <a:ext cx="789982" cy="2004523"/>
          </a:xfrm>
          <a:prstGeom prst="rect">
            <a:avLst/>
          </a:prstGeom>
          <a:noFill/>
        </p:spPr>
        <p:txBody>
          <a:bodyPr wrap="square">
            <a:spAutoFit/>
          </a:bodyPr>
          <a:lstStyle/>
          <a:p>
            <a:pPr>
              <a:lnSpc>
                <a:spcPct val="150000"/>
              </a:lnSpc>
            </a:pPr>
            <a:r>
              <a:rPr lang="zh-CN" altLang="en-US" sz="4400" dirty="0">
                <a:solidFill>
                  <a:srgbClr val="C00000"/>
                </a:solidFill>
                <a:latin typeface="思源宋体 CN Heavy" panose="02020900000000000000" pitchFamily="18" charset="-122"/>
                <a:ea typeface="思源宋体 CN Heavy" panose="02020900000000000000" pitchFamily="18" charset="-122"/>
              </a:rPr>
              <a:t>目录</a:t>
            </a:r>
            <a:endParaRPr lang="en-US" altLang="zh-CN" sz="4400" dirty="0">
              <a:solidFill>
                <a:srgbClr val="C00000"/>
              </a:solidFill>
              <a:latin typeface="思源宋体 CN Heavy" panose="02020900000000000000" pitchFamily="18" charset="-122"/>
              <a:ea typeface="思源宋体 CN Heavy" panose="02020900000000000000" pitchFamily="18" charset="-122"/>
            </a:endParaRPr>
          </a:p>
        </p:txBody>
      </p:sp>
      <p:pic>
        <p:nvPicPr>
          <p:cNvPr id="16" name="图片 15"/>
          <p:cNvPicPr>
            <a:picLocks noChangeAspect="1"/>
          </p:cNvPicPr>
          <p:nvPr/>
        </p:nvPicPr>
        <p:blipFill>
          <a:blip r:embed="rId4" cstate="email"/>
          <a:stretch>
            <a:fillRect/>
          </a:stretch>
        </p:blipFill>
        <p:spPr>
          <a:xfrm rot="16200000" flipV="1">
            <a:off x="75634" y="2888"/>
            <a:ext cx="1127401" cy="1566130"/>
          </a:xfrm>
          <a:prstGeom prst="rect">
            <a:avLst/>
          </a:prstGeom>
        </p:spPr>
      </p:pic>
      <p:cxnSp>
        <p:nvCxnSpPr>
          <p:cNvPr id="19" name="直接连接符 18"/>
          <p:cNvCxnSpPr/>
          <p:nvPr/>
        </p:nvCxnSpPr>
        <p:spPr>
          <a:xfrm>
            <a:off x="3140906" y="2230690"/>
            <a:ext cx="0" cy="1430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229806" y="2539228"/>
            <a:ext cx="0" cy="143009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095538" y="2210004"/>
            <a:ext cx="370361" cy="277019"/>
            <a:chOff x="4106069" y="2113756"/>
            <a:chExt cx="370361" cy="277019"/>
          </a:xfrm>
          <a:solidFill>
            <a:srgbClr val="C00000"/>
          </a:solidFill>
        </p:grpSpPr>
        <p:sp>
          <p:nvSpPr>
            <p:cNvPr id="23" name="矩形: 圆角 22"/>
            <p:cNvSpPr/>
            <p:nvPr/>
          </p:nvSpPr>
          <p:spPr>
            <a:xfrm>
              <a:off x="4263231" y="2113756"/>
              <a:ext cx="51594" cy="2770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a:off x="4175125"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a:off x="4351337"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角 25"/>
            <p:cNvSpPr/>
            <p:nvPr/>
          </p:nvSpPr>
          <p:spPr>
            <a:xfrm>
              <a:off x="4430711"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a:off x="4106069"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4095538" y="2967268"/>
            <a:ext cx="370361" cy="277019"/>
            <a:chOff x="4106069" y="2113756"/>
            <a:chExt cx="370361" cy="277019"/>
          </a:xfrm>
          <a:solidFill>
            <a:srgbClr val="C00000"/>
          </a:solidFill>
        </p:grpSpPr>
        <p:sp>
          <p:nvSpPr>
            <p:cNvPr id="30" name="矩形: 圆角 29"/>
            <p:cNvSpPr/>
            <p:nvPr/>
          </p:nvSpPr>
          <p:spPr>
            <a:xfrm>
              <a:off x="4263231" y="2113756"/>
              <a:ext cx="51594" cy="2770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4175125"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a:off x="4351337"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圆角 32"/>
            <p:cNvSpPr/>
            <p:nvPr/>
          </p:nvSpPr>
          <p:spPr>
            <a:xfrm>
              <a:off x="4430711"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p:cNvSpPr/>
            <p:nvPr/>
          </p:nvSpPr>
          <p:spPr>
            <a:xfrm>
              <a:off x="4106069"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095538" y="3724531"/>
            <a:ext cx="370361" cy="277019"/>
            <a:chOff x="4106069" y="2113756"/>
            <a:chExt cx="370361" cy="277019"/>
          </a:xfrm>
          <a:solidFill>
            <a:srgbClr val="C00000"/>
          </a:solidFill>
        </p:grpSpPr>
        <p:sp>
          <p:nvSpPr>
            <p:cNvPr id="36" name="矩形: 圆角 35"/>
            <p:cNvSpPr/>
            <p:nvPr/>
          </p:nvSpPr>
          <p:spPr>
            <a:xfrm>
              <a:off x="4263231" y="2113756"/>
              <a:ext cx="51594" cy="2770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p:cNvSpPr/>
            <p:nvPr/>
          </p:nvSpPr>
          <p:spPr>
            <a:xfrm>
              <a:off x="4175125"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p:nvSpPr>
          <p:spPr>
            <a:xfrm>
              <a:off x="4351337"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圆角 38"/>
            <p:cNvSpPr/>
            <p:nvPr/>
          </p:nvSpPr>
          <p:spPr>
            <a:xfrm>
              <a:off x="4430711"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4106069"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090458" y="4496691"/>
            <a:ext cx="370361" cy="277019"/>
            <a:chOff x="4106069" y="2113756"/>
            <a:chExt cx="370361" cy="277019"/>
          </a:xfrm>
          <a:solidFill>
            <a:srgbClr val="C00000"/>
          </a:solidFill>
        </p:grpSpPr>
        <p:sp>
          <p:nvSpPr>
            <p:cNvPr id="3" name="矩形: 圆角 35"/>
            <p:cNvSpPr/>
            <p:nvPr/>
          </p:nvSpPr>
          <p:spPr>
            <a:xfrm>
              <a:off x="4263231" y="2113756"/>
              <a:ext cx="51594" cy="2770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圆角 36"/>
            <p:cNvSpPr/>
            <p:nvPr/>
          </p:nvSpPr>
          <p:spPr>
            <a:xfrm>
              <a:off x="4175125"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圆角 37"/>
            <p:cNvSpPr/>
            <p:nvPr/>
          </p:nvSpPr>
          <p:spPr>
            <a:xfrm>
              <a:off x="4351337" y="2155432"/>
              <a:ext cx="51594" cy="1936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矩形: 圆角 38"/>
            <p:cNvSpPr/>
            <p:nvPr/>
          </p:nvSpPr>
          <p:spPr>
            <a:xfrm>
              <a:off x="4430711"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圆角 39"/>
            <p:cNvSpPr/>
            <p:nvPr/>
          </p:nvSpPr>
          <p:spPr>
            <a:xfrm>
              <a:off x="4106069" y="2206031"/>
              <a:ext cx="45719" cy="924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8" name="https://photo-static-api.fotomore.com/creative/vcg/400/new/VCG41N2157717236.jpg?uid=386&amp;timestamp=1744859116&amp;sign=1dffa3d047d13f4b4e0281e3a1d5bf4b" descr="金钱骗子，戴面具打电话的人，涉及盗取银行信息的网络犯罪。"/>
          <p:cNvPicPr>
            <a:picLocks noChangeAspect="1"/>
          </p:cNvPicPr>
          <p:nvPr/>
        </p:nvPicPr>
        <p:blipFill>
          <a:blip r:embed="rId2"/>
          <a:srcRect t="4429" b="4429"/>
          <a:stretch>
            <a:fillRect/>
          </a:stretch>
        </p:blipFill>
        <p:spPr>
          <a:xfrm>
            <a:off x="7207885" y="2542540"/>
            <a:ext cx="4910455" cy="3995420"/>
          </a:xfrm>
          <a:prstGeom prst="rect">
            <a:avLst/>
          </a:prstGeom>
        </p:spPr>
      </p:pic>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64235" y="1887855"/>
            <a:ext cx="6343650" cy="4883150"/>
          </a:xfrm>
          <a:prstGeom prst="rect">
            <a:avLst/>
          </a:prstGeom>
          <a:noFill/>
        </p:spPr>
        <p:txBody>
          <a:bodyPr wrap="square">
            <a:noAutofit/>
          </a:bodyPr>
          <a:lstStyle/>
          <a:p>
            <a:pPr>
              <a:lnSpc>
                <a:spcPct val="150000"/>
              </a:lnSpc>
            </a:pPr>
            <a:r>
              <a:rPr lang="en-US" sz="1600" dirty="0">
                <a:latin typeface="思源黑体 CN Light" panose="020B0300000000000000" pitchFamily="34" charset="-122"/>
                <a:ea typeface="思源黑体 CN Light" panose="020B0300000000000000" pitchFamily="34" charset="-122"/>
              </a:rPr>
              <a:t>         2025</a:t>
            </a:r>
            <a:r>
              <a:rPr lang="zh-CN" altLang="en-US" sz="1600" dirty="0">
                <a:latin typeface="思源黑体 CN Light" panose="020B0300000000000000" pitchFamily="34" charset="-122"/>
                <a:ea typeface="思源黑体 CN Light" panose="020B0300000000000000" pitchFamily="34" charset="-122"/>
              </a:rPr>
              <a:t>年</a:t>
            </a:r>
            <a:r>
              <a:rPr lang="en-US" altLang="zh-CN" sz="1600" dirty="0">
                <a:latin typeface="思源黑体 CN Light" panose="020B0300000000000000" pitchFamily="34" charset="-122"/>
                <a:ea typeface="思源黑体 CN Light" panose="020B0300000000000000" pitchFamily="34" charset="-122"/>
              </a:rPr>
              <a:t>3</a:t>
            </a:r>
            <a:r>
              <a:rPr lang="zh-CN" altLang="en-US" sz="1600" dirty="0">
                <a:latin typeface="思源黑体 CN Light" panose="020B0300000000000000" pitchFamily="34" charset="-122"/>
                <a:ea typeface="思源黑体 CN Light" panose="020B0300000000000000" pitchFamily="34" charset="-122"/>
              </a:rPr>
              <a:t>月</a:t>
            </a:r>
            <a:r>
              <a:rPr lang="en-US" altLang="zh-CN" sz="1600" dirty="0">
                <a:latin typeface="思源黑体 CN Light" panose="020B0300000000000000" pitchFamily="34" charset="-122"/>
                <a:ea typeface="思源黑体 CN Light" panose="020B0300000000000000" pitchFamily="34" charset="-122"/>
              </a:rPr>
              <a:t>17</a:t>
            </a:r>
            <a:r>
              <a:rPr lang="zh-CN" altLang="en-US" sz="1600" dirty="0">
                <a:latin typeface="思源黑体 CN Light" panose="020B0300000000000000" pitchFamily="34" charset="-122"/>
                <a:ea typeface="思源黑体 CN Light" panose="020B0300000000000000" pitchFamily="34" charset="-122"/>
              </a:rPr>
              <a:t>日，某高校学生小</a:t>
            </a:r>
            <a:r>
              <a:rPr lang="en-US" altLang="zh-CN" sz="1600" dirty="0">
                <a:latin typeface="思源黑体 CN Light" panose="020B0300000000000000" pitchFamily="34" charset="-122"/>
                <a:ea typeface="思源黑体 CN Light" panose="020B0300000000000000" pitchFamily="34" charset="-122"/>
              </a:rPr>
              <a:t>D</a:t>
            </a:r>
            <a:r>
              <a:rPr lang="zh-CN" altLang="en-US" sz="1600" dirty="0">
                <a:latin typeface="思源黑体 CN Light" panose="020B0300000000000000" pitchFamily="34" charset="-122"/>
                <a:ea typeface="思源黑体 CN Light" panose="020B0300000000000000" pitchFamily="34" charset="-122"/>
              </a:rPr>
              <a:t>，在出发去昆明游玩的前一天下午接到</a:t>
            </a:r>
            <a:r>
              <a:rPr lang="zh-CN" altLang="en-US" sz="1600" dirty="0">
                <a:solidFill>
                  <a:srgbClr val="FF0000"/>
                </a:solidFill>
                <a:latin typeface="思源黑体 CN Light" panose="020B0300000000000000" pitchFamily="34" charset="-122"/>
                <a:ea typeface="思源黑体 CN Light" panose="020B0300000000000000" pitchFamily="34" charset="-122"/>
              </a:rPr>
              <a:t>境外来电</a:t>
            </a:r>
            <a:r>
              <a:rPr lang="zh-CN" altLang="en-US" sz="1600" dirty="0">
                <a:latin typeface="思源黑体 CN Light" panose="020B0300000000000000" pitchFamily="34" charset="-122"/>
                <a:ea typeface="思源黑体 CN Light" panose="020B0300000000000000" pitchFamily="34" charset="-122"/>
              </a:rPr>
              <a:t>（</a:t>
            </a:r>
            <a:r>
              <a:rPr lang="en-US" altLang="zh-CN" sz="1600" dirty="0">
                <a:latin typeface="思源黑体 CN Light" panose="020B0300000000000000" pitchFamily="34" charset="-122"/>
                <a:ea typeface="思源黑体 CN Light" panose="020B0300000000000000" pitchFamily="34" charset="-122"/>
              </a:rPr>
              <a:t>+852XXXXXXX</a:t>
            </a:r>
            <a:r>
              <a:rPr lang="zh-CN" altLang="en-US" sz="1600" dirty="0">
                <a:latin typeface="思源黑体 CN Light" panose="020B0300000000000000" pitchFamily="34" charset="-122"/>
                <a:ea typeface="思源黑体 CN Light" panose="020B0300000000000000" pitchFamily="34" charset="-122"/>
              </a:rPr>
              <a:t>），对方自称</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某航空公司客服</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，准确报出她的姓名、航班号、座位号及购票时间，称其预订的航班因</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机械故障延误</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，可免费改签或退票，并额外赔付</a:t>
            </a:r>
            <a:r>
              <a:rPr lang="en-US" altLang="zh-CN" sz="1600" dirty="0">
                <a:latin typeface="思源黑体 CN Light" panose="020B0300000000000000" pitchFamily="34" charset="-122"/>
                <a:ea typeface="思源黑体 CN Light" panose="020B0300000000000000" pitchFamily="34" charset="-122"/>
              </a:rPr>
              <a:t>300</a:t>
            </a:r>
            <a:r>
              <a:rPr lang="zh-CN" altLang="en-US" sz="1600" dirty="0">
                <a:latin typeface="思源黑体 CN Light" panose="020B0300000000000000" pitchFamily="34" charset="-122"/>
                <a:ea typeface="思源黑体 CN Light" panose="020B0300000000000000" pitchFamily="34" charset="-122"/>
              </a:rPr>
              <a:t>元延误险。客服以</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快速办理理赔</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为由，要求小</a:t>
            </a:r>
            <a:r>
              <a:rPr lang="en-US" altLang="zh-CN" sz="1600" dirty="0">
                <a:latin typeface="思源黑体 CN Light" panose="020B0300000000000000" pitchFamily="34" charset="-122"/>
                <a:ea typeface="思源黑体 CN Light" panose="020B0300000000000000" pitchFamily="34" charset="-122"/>
              </a:rPr>
              <a:t>D</a:t>
            </a:r>
            <a:r>
              <a:rPr lang="zh-CN" altLang="en-US" sz="1600" dirty="0">
                <a:latin typeface="思源黑体 CN Light" panose="020B0300000000000000" pitchFamily="34" charset="-122"/>
                <a:ea typeface="思源黑体 CN Light" panose="020B0300000000000000" pitchFamily="34" charset="-122"/>
              </a:rPr>
              <a:t>点击短信中的</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民航局认证链接</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（实为钓鱼网站），下载名为</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航信通</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的远程会议</a:t>
            </a:r>
            <a:r>
              <a:rPr lang="en-US" altLang="zh-CN" sz="1600" dirty="0">
                <a:latin typeface="思源黑体 CN Light" panose="020B0300000000000000" pitchFamily="34" charset="-122"/>
                <a:ea typeface="思源黑体 CN Light" panose="020B0300000000000000" pitchFamily="34" charset="-122"/>
              </a:rPr>
              <a:t>APP</a:t>
            </a:r>
            <a:r>
              <a:rPr lang="zh-CN" altLang="en-US" sz="1600" dirty="0">
                <a:latin typeface="思源黑体 CN Light" panose="020B0300000000000000" pitchFamily="34" charset="-122"/>
                <a:ea typeface="思源黑体 CN Light" panose="020B0300000000000000" pitchFamily="34" charset="-122"/>
              </a:rPr>
              <a:t>，并开启</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屏幕共享</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功能。谎称需验证银行卡流水</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确保理赔通道畅通</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，引导她登录手机银行，在转账页面输入</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激活代码</a:t>
            </a:r>
            <a:r>
              <a:rPr lang="en-US" altLang="zh-CN" sz="1600" dirty="0">
                <a:latin typeface="思源黑体 CN Light" panose="020B0300000000000000" pitchFamily="34" charset="-122"/>
                <a:ea typeface="思源黑体 CN Light" panose="020B0300000000000000" pitchFamily="34" charset="-122"/>
              </a:rPr>
              <a:t>9999”</a:t>
            </a:r>
            <a:r>
              <a:rPr lang="zh-CN" altLang="en-US" sz="1600" dirty="0">
                <a:latin typeface="思源黑体 CN Light" panose="020B0300000000000000" pitchFamily="34" charset="-122"/>
                <a:ea typeface="思源黑体 CN Light" panose="020B0300000000000000" pitchFamily="34" charset="-122"/>
              </a:rPr>
              <a:t>（实为转账金额）。为打消疑虑，对方先让她向虚拟账户转账</a:t>
            </a:r>
            <a:r>
              <a:rPr lang="en-US" altLang="zh-CN" sz="1600" dirty="0">
                <a:latin typeface="思源黑体 CN Light" panose="020B0300000000000000" pitchFamily="34" charset="-122"/>
                <a:ea typeface="思源黑体 CN Light" panose="020B0300000000000000" pitchFamily="34" charset="-122"/>
              </a:rPr>
              <a:t>1</a:t>
            </a:r>
            <a:r>
              <a:rPr lang="zh-CN" altLang="en-US" sz="1600" dirty="0">
                <a:latin typeface="思源黑体 CN Light" panose="020B0300000000000000" pitchFamily="34" charset="-122"/>
                <a:ea typeface="思源黑体 CN Light" panose="020B0300000000000000" pitchFamily="34" charset="-122"/>
              </a:rPr>
              <a:t>元</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测试</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，显示</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失败</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后要求正式操作。屏幕共享期间，诈骗分子通过后台窃取小</a:t>
            </a:r>
            <a:r>
              <a:rPr lang="en-US" altLang="zh-CN" sz="1600" dirty="0">
                <a:latin typeface="思源黑体 CN Light" panose="020B0300000000000000" pitchFamily="34" charset="-122"/>
                <a:ea typeface="思源黑体 CN Light" panose="020B0300000000000000" pitchFamily="34" charset="-122"/>
              </a:rPr>
              <a:t>D</a:t>
            </a:r>
            <a:r>
              <a:rPr lang="zh-CN" altLang="en-US" sz="1600" dirty="0">
                <a:latin typeface="思源黑体 CN Light" panose="020B0300000000000000" pitchFamily="34" charset="-122"/>
                <a:ea typeface="思源黑体 CN Light" panose="020B0300000000000000" pitchFamily="34" charset="-122"/>
              </a:rPr>
              <a:t>的银行密码和短信验证码。随后，她收到银行提示：账户分两笔转出</a:t>
            </a:r>
            <a:r>
              <a:rPr lang="en-US" altLang="zh-CN" sz="1600" dirty="0">
                <a:latin typeface="思源黑体 CN Light" panose="020B0300000000000000" pitchFamily="34" charset="-122"/>
                <a:ea typeface="思源黑体 CN Light" panose="020B0300000000000000" pitchFamily="34" charset="-122"/>
              </a:rPr>
              <a:t>9.8</a:t>
            </a:r>
            <a:r>
              <a:rPr lang="zh-CN" altLang="en-US" sz="1600" dirty="0">
                <a:latin typeface="思源黑体 CN Light" panose="020B0300000000000000" pitchFamily="34" charset="-122"/>
                <a:ea typeface="思源黑体 CN Light" panose="020B0300000000000000" pitchFamily="34" charset="-122"/>
              </a:rPr>
              <a:t>万元至境外账户。此时客服仍以</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系统卡单需二次验证</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为由催促继续转账，小</a:t>
            </a:r>
            <a:r>
              <a:rPr lang="en-US" altLang="zh-CN" sz="1600" dirty="0">
                <a:latin typeface="思源黑体 CN Light" panose="020B0300000000000000" pitchFamily="34" charset="-122"/>
                <a:ea typeface="思源黑体 CN Light" panose="020B0300000000000000" pitchFamily="34" charset="-122"/>
              </a:rPr>
              <a:t>D</a:t>
            </a:r>
            <a:r>
              <a:rPr lang="zh-CN" altLang="en-US" sz="1600" dirty="0">
                <a:latin typeface="思源黑体 CN Light" panose="020B0300000000000000" pitchFamily="34" charset="-122"/>
                <a:ea typeface="思源黑体 CN Light" panose="020B0300000000000000" pitchFamily="34" charset="-122"/>
              </a:rPr>
              <a:t>察觉异常报警。</a:t>
            </a:r>
            <a:endParaRPr lang="zh-CN" altLang="en-US" sz="1600" dirty="0">
              <a:latin typeface="思源黑体 CN Light" panose="020B0300000000000000" pitchFamily="34" charset="-122"/>
              <a:ea typeface="思源黑体 CN Light" panose="020B0300000000000000" pitchFamily="34" charset="-122"/>
            </a:endParaRPr>
          </a:p>
        </p:txBody>
      </p:sp>
      <p:grpSp>
        <p:nvGrpSpPr>
          <p:cNvPr id="6" name="组合 5"/>
          <p:cNvGrpSpPr/>
          <p:nvPr/>
        </p:nvGrpSpPr>
        <p:grpSpPr>
          <a:xfrm>
            <a:off x="836204" y="1582289"/>
            <a:ext cx="4426857" cy="45719"/>
            <a:chOff x="921657" y="1580942"/>
            <a:chExt cx="4426857" cy="45719"/>
          </a:xfrm>
        </p:grpSpPr>
        <p:cxnSp>
          <p:nvCxnSpPr>
            <p:cNvPr id="7" name="直接连接符 6"/>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750750" y="949459"/>
            <a:ext cx="6237879"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四、冒充客服类诈骗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11" name="组合 10"/>
          <p:cNvGrpSpPr/>
          <p:nvPr/>
        </p:nvGrpSpPr>
        <p:grpSpPr>
          <a:xfrm>
            <a:off x="0" y="1997460"/>
            <a:ext cx="776514" cy="727840"/>
            <a:chOff x="0" y="4484914"/>
            <a:chExt cx="776514" cy="727840"/>
          </a:xfrm>
        </p:grpSpPr>
        <p:sp>
          <p:nvSpPr>
            <p:cNvPr id="12" name="矩形 11"/>
            <p:cNvSpPr/>
            <p:nvPr/>
          </p:nvSpPr>
          <p:spPr>
            <a:xfrm>
              <a:off x="0" y="4484914"/>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0739" y="4556446"/>
              <a:ext cx="595035" cy="58477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案例</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描述</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836204" y="1550481"/>
            <a:ext cx="4426857" cy="45719"/>
            <a:chOff x="921657" y="1580942"/>
            <a:chExt cx="4426857" cy="45719"/>
          </a:xfrm>
        </p:grpSpPr>
        <p:cxnSp>
          <p:nvCxnSpPr>
            <p:cNvPr id="8" name="直接连接符 7"/>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50750" y="917651"/>
            <a:ext cx="6237879"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防范冒充客服类诈骗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pic>
        <p:nvPicPr>
          <p:cNvPr id="21" name="图片 20"/>
          <p:cNvPicPr>
            <a:picLocks noChangeAspect="1"/>
          </p:cNvPicPr>
          <p:nvPr/>
        </p:nvPicPr>
        <p:blipFill>
          <a:blip r:embed="rId1" cstate="email"/>
          <a:stretch>
            <a:fillRect/>
          </a:stretch>
        </p:blipFill>
        <p:spPr>
          <a:xfrm>
            <a:off x="5355772" y="2954812"/>
            <a:ext cx="6836228" cy="3990273"/>
          </a:xfrm>
          <a:prstGeom prst="rect">
            <a:avLst/>
          </a:prstGeom>
        </p:spPr>
      </p:pic>
      <p:grpSp>
        <p:nvGrpSpPr>
          <p:cNvPr id="3" name="组合 2" descr="7b0a202020202274657874626f78223a2022220a7d0a"/>
          <p:cNvGrpSpPr/>
          <p:nvPr/>
        </p:nvGrpSpPr>
        <p:grpSpPr>
          <a:xfrm>
            <a:off x="2012315" y="1627505"/>
            <a:ext cx="7660640" cy="5230495"/>
            <a:chOff x="5910" y="3275"/>
            <a:chExt cx="7372" cy="4212"/>
          </a:xfrm>
        </p:grpSpPr>
        <p:sp>
          <p:nvSpPr>
            <p:cNvPr id="2126" name="图形 2114"/>
            <p:cNvSpPr/>
            <p:nvPr/>
          </p:nvSpPr>
          <p:spPr>
            <a:xfrm>
              <a:off x="12806" y="7044"/>
              <a:ext cx="462" cy="443"/>
            </a:xfrm>
            <a:custGeom>
              <a:avLst/>
              <a:gdLst>
                <a:gd name="connsiteX0" fmla="*/ 153621 w 293354"/>
                <a:gd name="connsiteY0" fmla="*/ 242148 h 281203"/>
                <a:gd name="connsiteX1" fmla="*/ 6943 w 293354"/>
                <a:gd name="connsiteY1" fmla="*/ 242148 h 281203"/>
                <a:gd name="connsiteX2" fmla="*/ 6943 w 293354"/>
                <a:gd name="connsiteY2" fmla="*/ 51207 h 281203"/>
                <a:gd name="connsiteX3" fmla="*/ 6943 w 293354"/>
                <a:gd name="connsiteY3" fmla="*/ 0 h 281203"/>
                <a:gd name="connsiteX4" fmla="*/ 0 w 293354"/>
                <a:gd name="connsiteY4" fmla="*/ 0 h 281203"/>
                <a:gd name="connsiteX5" fmla="*/ 0 w 293354"/>
                <a:gd name="connsiteY5" fmla="*/ 90263 h 281203"/>
                <a:gd name="connsiteX6" fmla="*/ 0 w 293354"/>
                <a:gd name="connsiteY6" fmla="*/ 281204 h 281203"/>
                <a:gd name="connsiteX7" fmla="*/ 146677 w 293354"/>
                <a:gd name="connsiteY7" fmla="*/ 281204 h 281203"/>
                <a:gd name="connsiteX8" fmla="*/ 293355 w 293354"/>
                <a:gd name="connsiteY8" fmla="*/ 144941 h 281203"/>
                <a:gd name="connsiteX9" fmla="*/ 153621 w 293354"/>
                <a:gd name="connsiteY9" fmla="*/ 242148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354" h="281203">
                  <a:moveTo>
                    <a:pt x="153621" y="242148"/>
                  </a:moveTo>
                  <a:lnTo>
                    <a:pt x="6943" y="242148"/>
                  </a:lnTo>
                  <a:lnTo>
                    <a:pt x="6943" y="51207"/>
                  </a:lnTo>
                  <a:lnTo>
                    <a:pt x="6943" y="0"/>
                  </a:lnTo>
                  <a:lnTo>
                    <a:pt x="0" y="0"/>
                  </a:lnTo>
                  <a:lnTo>
                    <a:pt x="0" y="90263"/>
                  </a:lnTo>
                  <a:lnTo>
                    <a:pt x="0" y="281204"/>
                  </a:lnTo>
                  <a:lnTo>
                    <a:pt x="146677" y="281204"/>
                  </a:lnTo>
                  <a:cubicBezTo>
                    <a:pt x="226526" y="281204"/>
                    <a:pt x="290751" y="220450"/>
                    <a:pt x="293355" y="144941"/>
                  </a:cubicBezTo>
                  <a:cubicBezTo>
                    <a:pt x="274261" y="201356"/>
                    <a:pt x="218714" y="242148"/>
                    <a:pt x="153621" y="242148"/>
                  </a:cubicBezTo>
                  <a:close/>
                </a:path>
              </a:pathLst>
            </a:custGeom>
            <a:solidFill>
              <a:srgbClr val="FFBB00"/>
            </a:solidFill>
            <a:ln w="8678" cap="flat">
              <a:noFill/>
              <a:prstDash val="solid"/>
              <a:miter/>
            </a:ln>
          </p:spPr>
          <p:txBody>
            <a:bodyPr rtlCol="0" anchor="ctr"/>
            <a:lstStyle/>
            <a:p>
              <a:endParaRPr lang="zh-CN" altLang="en-US"/>
            </a:p>
          </p:txBody>
        </p:sp>
        <p:sp>
          <p:nvSpPr>
            <p:cNvPr id="2127" name="图形 2114"/>
            <p:cNvSpPr/>
            <p:nvPr/>
          </p:nvSpPr>
          <p:spPr>
            <a:xfrm>
              <a:off x="12837" y="6967"/>
              <a:ext cx="443" cy="288"/>
            </a:xfrm>
            <a:custGeom>
              <a:avLst/>
              <a:gdLst>
                <a:gd name="connsiteX0" fmla="*/ 274261 w 281204"/>
                <a:gd name="connsiteY0" fmla="*/ 178790 h 183129"/>
                <a:gd name="connsiteX1" fmla="*/ 274261 w 281204"/>
                <a:gd name="connsiteY1" fmla="*/ 183130 h 183129"/>
                <a:gd name="connsiteX2" fmla="*/ 281204 w 281204"/>
                <a:gd name="connsiteY2" fmla="*/ 140602 h 183129"/>
                <a:gd name="connsiteX3" fmla="*/ 140602 w 281204"/>
                <a:gd name="connsiteY3" fmla="*/ 0 h 183129"/>
                <a:gd name="connsiteX4" fmla="*/ 0 w 281204"/>
                <a:gd name="connsiteY4" fmla="*/ 0 h 183129"/>
                <a:gd name="connsiteX5" fmla="*/ 0 w 281204"/>
                <a:gd name="connsiteY5" fmla="*/ 39056 h 183129"/>
                <a:gd name="connsiteX6" fmla="*/ 133659 w 281204"/>
                <a:gd name="connsiteY6" fmla="*/ 39056 h 183129"/>
                <a:gd name="connsiteX7" fmla="*/ 274261 w 281204"/>
                <a:gd name="connsiteY7" fmla="*/ 178790 h 18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04" h="183129">
                  <a:moveTo>
                    <a:pt x="274261" y="178790"/>
                  </a:moveTo>
                  <a:cubicBezTo>
                    <a:pt x="274261" y="180526"/>
                    <a:pt x="274261" y="181394"/>
                    <a:pt x="274261" y="183130"/>
                  </a:cubicBezTo>
                  <a:cubicBezTo>
                    <a:pt x="278601" y="169243"/>
                    <a:pt x="281204" y="155356"/>
                    <a:pt x="281204" y="140602"/>
                  </a:cubicBezTo>
                  <a:cubicBezTo>
                    <a:pt x="281204" y="63358"/>
                    <a:pt x="218714" y="0"/>
                    <a:pt x="140602" y="0"/>
                  </a:cubicBezTo>
                  <a:lnTo>
                    <a:pt x="0" y="0"/>
                  </a:lnTo>
                  <a:lnTo>
                    <a:pt x="0" y="39056"/>
                  </a:lnTo>
                  <a:lnTo>
                    <a:pt x="133659" y="39056"/>
                  </a:lnTo>
                  <a:cubicBezTo>
                    <a:pt x="211771" y="38188"/>
                    <a:pt x="274261" y="101546"/>
                    <a:pt x="274261" y="178790"/>
                  </a:cubicBezTo>
                  <a:close/>
                </a:path>
              </a:pathLst>
            </a:custGeom>
            <a:solidFill>
              <a:srgbClr val="FFBB00"/>
            </a:solidFill>
            <a:ln w="8678" cap="flat">
              <a:noFill/>
              <a:prstDash val="solid"/>
              <a:miter/>
            </a:ln>
          </p:spPr>
          <p:txBody>
            <a:bodyPr rtlCol="0" anchor="ctr"/>
            <a:lstStyle/>
            <a:p>
              <a:endParaRPr lang="zh-CN" altLang="en-US"/>
            </a:p>
          </p:txBody>
        </p:sp>
        <p:sp>
          <p:nvSpPr>
            <p:cNvPr id="2128" name="图形 2114"/>
            <p:cNvSpPr/>
            <p:nvPr/>
          </p:nvSpPr>
          <p:spPr>
            <a:xfrm>
              <a:off x="5930" y="3658"/>
              <a:ext cx="7338" cy="3589"/>
            </a:xfrm>
            <a:custGeom>
              <a:avLst/>
              <a:gdLst>
                <a:gd name="connsiteX0" fmla="*/ 1626503 w 4659861"/>
                <a:gd name="connsiteY0" fmla="*/ 2190614 h 2279141"/>
                <a:gd name="connsiteX1" fmla="*/ 144107 w 4659861"/>
                <a:gd name="connsiteY1" fmla="*/ 2190614 h 2279141"/>
                <a:gd name="connsiteX2" fmla="*/ 33 w 4659861"/>
                <a:gd name="connsiteY2" fmla="*/ 2048276 h 2279141"/>
                <a:gd name="connsiteX3" fmla="*/ 140635 w 4659861"/>
                <a:gd name="connsiteY3" fmla="*/ 1910278 h 2279141"/>
                <a:gd name="connsiteX4" fmla="*/ 281237 w 4659861"/>
                <a:gd name="connsiteY4" fmla="*/ 1910278 h 2279141"/>
                <a:gd name="connsiteX5" fmla="*/ 281237 w 4659861"/>
                <a:gd name="connsiteY5" fmla="*/ 0 h 2279141"/>
                <a:gd name="connsiteX6" fmla="*/ 1626503 w 4659861"/>
                <a:gd name="connsiteY6" fmla="*/ 0 h 2279141"/>
                <a:gd name="connsiteX7" fmla="*/ 3033392 w 4659861"/>
                <a:gd name="connsiteY7" fmla="*/ 0 h 2279141"/>
                <a:gd name="connsiteX8" fmla="*/ 4468921 w 4659861"/>
                <a:gd name="connsiteY8" fmla="*/ 0 h 2279141"/>
                <a:gd name="connsiteX9" fmla="*/ 4659862 w 4659861"/>
                <a:gd name="connsiteY9" fmla="*/ 190941 h 2279141"/>
                <a:gd name="connsiteX10" fmla="*/ 4659862 w 4659861"/>
                <a:gd name="connsiteY10" fmla="*/ 2279141 h 2279141"/>
                <a:gd name="connsiteX11" fmla="*/ 4519260 w 4659861"/>
                <a:gd name="connsiteY11" fmla="*/ 2189746 h 2279141"/>
                <a:gd name="connsiteX12" fmla="*/ 3033392 w 4659861"/>
                <a:gd name="connsiteY12" fmla="*/ 2189746 h 2279141"/>
                <a:gd name="connsiteX13" fmla="*/ 1626503 w 4659861"/>
                <a:gd name="connsiteY13" fmla="*/ 2189746 h 227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279141">
                  <a:moveTo>
                    <a:pt x="1626503" y="2190614"/>
                  </a:moveTo>
                  <a:lnTo>
                    <a:pt x="144107" y="2190614"/>
                  </a:lnTo>
                  <a:cubicBezTo>
                    <a:pt x="65127" y="2190614"/>
                    <a:pt x="-1703" y="2126389"/>
                    <a:pt x="33" y="2048276"/>
                  </a:cubicBezTo>
                  <a:cubicBezTo>
                    <a:pt x="1769" y="1971900"/>
                    <a:pt x="63391" y="1910278"/>
                    <a:pt x="140635" y="1910278"/>
                  </a:cubicBezTo>
                  <a:lnTo>
                    <a:pt x="281237" y="1910278"/>
                  </a:lnTo>
                  <a:lnTo>
                    <a:pt x="281237" y="0"/>
                  </a:lnTo>
                  <a:lnTo>
                    <a:pt x="1626503" y="0"/>
                  </a:lnTo>
                  <a:lnTo>
                    <a:pt x="3033392" y="0"/>
                  </a:lnTo>
                  <a:lnTo>
                    <a:pt x="4468921" y="0"/>
                  </a:lnTo>
                  <a:cubicBezTo>
                    <a:pt x="4574806" y="0"/>
                    <a:pt x="4659862" y="85923"/>
                    <a:pt x="4659862" y="190941"/>
                  </a:cubicBezTo>
                  <a:lnTo>
                    <a:pt x="4659862" y="2279141"/>
                  </a:lnTo>
                  <a:cubicBezTo>
                    <a:pt x="4659862" y="2201897"/>
                    <a:pt x="4597372" y="2189746"/>
                    <a:pt x="4519260" y="2189746"/>
                  </a:cubicBezTo>
                  <a:lnTo>
                    <a:pt x="3033392" y="2189746"/>
                  </a:lnTo>
                  <a:lnTo>
                    <a:pt x="1626503" y="2189746"/>
                  </a:lnTo>
                  <a:close/>
                </a:path>
              </a:pathLst>
            </a:custGeom>
            <a:solidFill>
              <a:srgbClr val="FFBB00"/>
            </a:solidFill>
            <a:ln w="8678" cap="flat">
              <a:noFill/>
              <a:prstDash val="solid"/>
              <a:miter/>
            </a:ln>
          </p:spPr>
          <p:txBody>
            <a:bodyPr rtlCol="0" anchor="ctr"/>
            <a:lstStyle/>
            <a:p>
              <a:endParaRPr lang="zh-CN" altLang="en-US"/>
            </a:p>
          </p:txBody>
        </p:sp>
        <p:sp>
          <p:nvSpPr>
            <p:cNvPr id="2129" name="图形 2114"/>
            <p:cNvSpPr/>
            <p:nvPr/>
          </p:nvSpPr>
          <p:spPr>
            <a:xfrm>
              <a:off x="13268" y="7131"/>
              <a:ext cx="14" cy="56"/>
            </a:xfrm>
            <a:custGeom>
              <a:avLst/>
              <a:gdLst>
                <a:gd name="connsiteX0" fmla="*/ 0 w 8679"/>
                <a:gd name="connsiteY0" fmla="*/ 0 h 35584"/>
                <a:gd name="connsiteX1" fmla="*/ 0 w 8679"/>
                <a:gd name="connsiteY1" fmla="*/ 35585 h 35584"/>
              </a:gdLst>
              <a:ahLst/>
              <a:cxnLst>
                <a:cxn ang="0">
                  <a:pos x="connsiteX0" y="connsiteY0"/>
                </a:cxn>
                <a:cxn ang="0">
                  <a:pos x="connsiteX1" y="connsiteY1"/>
                </a:cxn>
              </a:cxnLst>
              <a:rect l="l" t="t" r="r" b="b"/>
              <a:pathLst>
                <a:path w="8679" h="35584">
                  <a:moveTo>
                    <a:pt x="0" y="0"/>
                  </a:moveTo>
                  <a:lnTo>
                    <a:pt x="0" y="35585"/>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0" name="图形 2114"/>
            <p:cNvSpPr/>
            <p:nvPr/>
          </p:nvSpPr>
          <p:spPr>
            <a:xfrm>
              <a:off x="5930" y="3516"/>
              <a:ext cx="7338" cy="3671"/>
            </a:xfrm>
            <a:custGeom>
              <a:avLst/>
              <a:gdLst>
                <a:gd name="connsiteX0" fmla="*/ 4659862 w 4659861"/>
                <a:gd name="connsiteY0" fmla="*/ 2331216 h 2331216"/>
                <a:gd name="connsiteX1" fmla="*/ 4519260 w 4659861"/>
                <a:gd name="connsiteY1" fmla="*/ 2190614 h 2331216"/>
                <a:gd name="connsiteX2" fmla="*/ 3033392 w 4659861"/>
                <a:gd name="connsiteY2" fmla="*/ 2190614 h 2331216"/>
                <a:gd name="connsiteX3" fmla="*/ 1626503 w 4659861"/>
                <a:gd name="connsiteY3" fmla="*/ 2190614 h 2331216"/>
                <a:gd name="connsiteX4" fmla="*/ 144107 w 4659861"/>
                <a:gd name="connsiteY4" fmla="*/ 2190614 h 2331216"/>
                <a:gd name="connsiteX5" fmla="*/ 33 w 4659861"/>
                <a:gd name="connsiteY5" fmla="*/ 2047408 h 2331216"/>
                <a:gd name="connsiteX6" fmla="*/ 140635 w 4659861"/>
                <a:gd name="connsiteY6" fmla="*/ 1909410 h 2331216"/>
                <a:gd name="connsiteX7" fmla="*/ 281237 w 4659861"/>
                <a:gd name="connsiteY7" fmla="*/ 1909410 h 2331216"/>
                <a:gd name="connsiteX8" fmla="*/ 281237 w 4659861"/>
                <a:gd name="connsiteY8" fmla="*/ 0 h 2331216"/>
                <a:gd name="connsiteX9" fmla="*/ 1626503 w 4659861"/>
                <a:gd name="connsiteY9" fmla="*/ 0 h 2331216"/>
                <a:gd name="connsiteX10" fmla="*/ 3033392 w 4659861"/>
                <a:gd name="connsiteY10" fmla="*/ 0 h 2331216"/>
                <a:gd name="connsiteX11" fmla="*/ 4468921 w 4659861"/>
                <a:gd name="connsiteY11" fmla="*/ 0 h 2331216"/>
                <a:gd name="connsiteX12" fmla="*/ 4659862 w 4659861"/>
                <a:gd name="connsiteY12" fmla="*/ 190941 h 2331216"/>
                <a:gd name="connsiteX13" fmla="*/ 4659862 w 4659861"/>
                <a:gd name="connsiteY13" fmla="*/ 2295632 h 2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331216">
                  <a:moveTo>
                    <a:pt x="4659862" y="2331216"/>
                  </a:moveTo>
                  <a:cubicBezTo>
                    <a:pt x="4659862" y="2253972"/>
                    <a:pt x="4597372" y="2190614"/>
                    <a:pt x="4519260" y="2190614"/>
                  </a:cubicBezTo>
                  <a:lnTo>
                    <a:pt x="3033392" y="2190614"/>
                  </a:lnTo>
                  <a:lnTo>
                    <a:pt x="1626503" y="2190614"/>
                  </a:lnTo>
                  <a:lnTo>
                    <a:pt x="144107" y="2190614"/>
                  </a:lnTo>
                  <a:cubicBezTo>
                    <a:pt x="65127" y="2190614"/>
                    <a:pt x="-1703" y="2126389"/>
                    <a:pt x="33" y="2047408"/>
                  </a:cubicBezTo>
                  <a:cubicBezTo>
                    <a:pt x="1769" y="1971032"/>
                    <a:pt x="63391" y="1909410"/>
                    <a:pt x="140635" y="1909410"/>
                  </a:cubicBezTo>
                  <a:lnTo>
                    <a:pt x="281237" y="1909410"/>
                  </a:lnTo>
                  <a:lnTo>
                    <a:pt x="281237" y="0"/>
                  </a:lnTo>
                  <a:lnTo>
                    <a:pt x="1626503" y="0"/>
                  </a:lnTo>
                  <a:lnTo>
                    <a:pt x="3033392" y="0"/>
                  </a:lnTo>
                  <a:lnTo>
                    <a:pt x="4468921" y="0"/>
                  </a:lnTo>
                  <a:cubicBezTo>
                    <a:pt x="4574806" y="0"/>
                    <a:pt x="4659862" y="85923"/>
                    <a:pt x="4659862" y="190941"/>
                  </a:cubicBezTo>
                  <a:lnTo>
                    <a:pt x="4659862" y="2295632"/>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1" name="图形 2114"/>
            <p:cNvSpPr/>
            <p:nvPr/>
          </p:nvSpPr>
          <p:spPr>
            <a:xfrm>
              <a:off x="5933" y="3356"/>
              <a:ext cx="509" cy="3442"/>
            </a:xfrm>
            <a:custGeom>
              <a:avLst/>
              <a:gdLst>
                <a:gd name="connsiteX0" fmla="*/ 322899 w 322899"/>
                <a:gd name="connsiteY0" fmla="*/ 0 h 2185406"/>
                <a:gd name="connsiteX1" fmla="*/ 322899 w 322899"/>
                <a:gd name="connsiteY1" fmla="*/ 2061295 h 2185406"/>
                <a:gd name="connsiteX2" fmla="*/ 166675 w 322899"/>
                <a:gd name="connsiteY2" fmla="*/ 2061295 h 2185406"/>
                <a:gd name="connsiteX3" fmla="*/ 15658 w 322899"/>
                <a:gd name="connsiteY3" fmla="*/ 2185407 h 2185406"/>
                <a:gd name="connsiteX4" fmla="*/ 9582 w 322899"/>
                <a:gd name="connsiteY4" fmla="*/ 141470 h 2185406"/>
                <a:gd name="connsiteX5" fmla="*/ 165807 w 322899"/>
                <a:gd name="connsiteY5" fmla="*/ 0 h 2185406"/>
                <a:gd name="connsiteX6" fmla="*/ 322899 w 322899"/>
                <a:gd name="connsiteY6" fmla="*/ 0 h 218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899" h="2185406">
                  <a:moveTo>
                    <a:pt x="322899" y="0"/>
                  </a:moveTo>
                  <a:lnTo>
                    <a:pt x="322899" y="2061295"/>
                  </a:lnTo>
                  <a:lnTo>
                    <a:pt x="166675" y="2061295"/>
                  </a:lnTo>
                  <a:cubicBezTo>
                    <a:pt x="79883" y="2061295"/>
                    <a:pt x="36488" y="2114238"/>
                    <a:pt x="15658" y="2185407"/>
                  </a:cubicBezTo>
                  <a:cubicBezTo>
                    <a:pt x="-15587" y="2179331"/>
                    <a:pt x="9582" y="141470"/>
                    <a:pt x="9582" y="141470"/>
                  </a:cubicBezTo>
                  <a:cubicBezTo>
                    <a:pt x="9582" y="63358"/>
                    <a:pt x="79883" y="0"/>
                    <a:pt x="165807" y="0"/>
                  </a:cubicBezTo>
                  <a:lnTo>
                    <a:pt x="322899" y="0"/>
                  </a:lnTo>
                  <a:close/>
                </a:path>
              </a:pathLst>
            </a:custGeom>
            <a:solidFill>
              <a:srgbClr val="FFBB00"/>
            </a:solidFill>
            <a:ln w="8678" cap="flat">
              <a:noFill/>
              <a:prstDash val="solid"/>
              <a:miter/>
            </a:ln>
          </p:spPr>
          <p:txBody>
            <a:bodyPr rtlCol="0" anchor="ctr"/>
            <a:lstStyle/>
            <a:p>
              <a:endParaRPr lang="zh-CN" altLang="en-US"/>
            </a:p>
          </p:txBody>
        </p:sp>
        <p:sp>
          <p:nvSpPr>
            <p:cNvPr id="2132" name="图形 2114"/>
            <p:cNvSpPr/>
            <p:nvPr/>
          </p:nvSpPr>
          <p:spPr>
            <a:xfrm>
              <a:off x="5930" y="3296"/>
              <a:ext cx="443" cy="3450"/>
            </a:xfrm>
            <a:custGeom>
              <a:avLst/>
              <a:gdLst>
                <a:gd name="connsiteX0" fmla="*/ 0 w 281204"/>
                <a:gd name="connsiteY0" fmla="*/ 2178463 h 2190613"/>
                <a:gd name="connsiteX1" fmla="*/ 0 w 281204"/>
                <a:gd name="connsiteY1" fmla="*/ 140602 h 2190613"/>
                <a:gd name="connsiteX2" fmla="*/ 140602 w 281204"/>
                <a:gd name="connsiteY2" fmla="*/ 0 h 2190613"/>
                <a:gd name="connsiteX3" fmla="*/ 281204 w 281204"/>
                <a:gd name="connsiteY3" fmla="*/ 0 h 2190613"/>
                <a:gd name="connsiteX4" fmla="*/ 281204 w 281204"/>
                <a:gd name="connsiteY4" fmla="*/ 2050012 h 2190613"/>
                <a:gd name="connsiteX5" fmla="*/ 140602 w 281204"/>
                <a:gd name="connsiteY5" fmla="*/ 2050012 h 2190613"/>
                <a:gd name="connsiteX6" fmla="*/ 0 w 281204"/>
                <a:gd name="connsiteY6" fmla="*/ 2190614 h 219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204" h="2190613">
                  <a:moveTo>
                    <a:pt x="0" y="2178463"/>
                  </a:moveTo>
                  <a:lnTo>
                    <a:pt x="0" y="140602"/>
                  </a:lnTo>
                  <a:cubicBezTo>
                    <a:pt x="0" y="63358"/>
                    <a:pt x="62490" y="0"/>
                    <a:pt x="140602" y="0"/>
                  </a:cubicBezTo>
                  <a:lnTo>
                    <a:pt x="281204" y="0"/>
                  </a:lnTo>
                  <a:lnTo>
                    <a:pt x="281204" y="2050012"/>
                  </a:lnTo>
                  <a:lnTo>
                    <a:pt x="140602" y="2050012"/>
                  </a:lnTo>
                  <a:cubicBezTo>
                    <a:pt x="63358" y="2050012"/>
                    <a:pt x="0" y="2112502"/>
                    <a:pt x="0" y="2190614"/>
                  </a:cubicBez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3" name="图形 2114"/>
            <p:cNvSpPr/>
            <p:nvPr/>
          </p:nvSpPr>
          <p:spPr>
            <a:xfrm>
              <a:off x="5930" y="6726"/>
              <a:ext cx="14" cy="19"/>
            </a:xfrm>
            <a:custGeom>
              <a:avLst/>
              <a:gdLst>
                <a:gd name="connsiteX0" fmla="*/ 0 w 8679"/>
                <a:gd name="connsiteY0" fmla="*/ 12151 h 12150"/>
                <a:gd name="connsiteX1" fmla="*/ 0 w 8679"/>
                <a:gd name="connsiteY1" fmla="*/ 0 h 12150"/>
              </a:gdLst>
              <a:ahLst/>
              <a:cxnLst>
                <a:cxn ang="0">
                  <a:pos x="connsiteX0" y="connsiteY0"/>
                </a:cxn>
                <a:cxn ang="0">
                  <a:pos x="connsiteX1" y="connsiteY1"/>
                </a:cxn>
              </a:cxnLst>
              <a:rect l="l" t="t" r="r" b="b"/>
              <a:pathLst>
                <a:path w="8679" h="12150">
                  <a:moveTo>
                    <a:pt x="0" y="12151"/>
                  </a:moveTo>
                  <a:lnTo>
                    <a:pt x="0" y="0"/>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4" name="图形 2114"/>
            <p:cNvSpPr/>
            <p:nvPr/>
          </p:nvSpPr>
          <p:spPr>
            <a:xfrm>
              <a:off x="5910" y="3275"/>
              <a:ext cx="14" cy="14"/>
            </a:xfrm>
            <a:custGeom>
              <a:avLst/>
              <a:gdLst/>
              <a:ahLst/>
              <a:cxnLst/>
              <a:rect l="l" t="t" r="r" b="b"/>
              <a:pathLst>
                <a:path w="8679" h="8679"/>
              </a:pathLst>
            </a:custGeom>
            <a:noFill/>
            <a:ln w="26035" cap="flat">
              <a:solidFill>
                <a:srgbClr val="5477EC"/>
              </a:solidFill>
              <a:prstDash val="solid"/>
              <a:miter/>
            </a:ln>
          </p:spPr>
          <p:txBody>
            <a:bodyPr rtlCol="0" anchor="ctr"/>
            <a:lstStyle/>
            <a:p>
              <a:endParaRPr lang="zh-CN" altLang="en-US"/>
            </a:p>
          </p:txBody>
        </p:sp>
        <p:sp>
          <p:nvSpPr>
            <p:cNvPr id="2135" name="图形 2114"/>
            <p:cNvSpPr/>
            <p:nvPr/>
          </p:nvSpPr>
          <p:spPr>
            <a:xfrm>
              <a:off x="12826" y="6967"/>
              <a:ext cx="443" cy="443"/>
            </a:xfrm>
            <a:custGeom>
              <a:avLst/>
              <a:gdLst>
                <a:gd name="connsiteX0" fmla="*/ 0 w 281204"/>
                <a:gd name="connsiteY0" fmla="*/ 0 h 281203"/>
                <a:gd name="connsiteX1" fmla="*/ 140602 w 281204"/>
                <a:gd name="connsiteY1" fmla="*/ 0 h 281203"/>
                <a:gd name="connsiteX2" fmla="*/ 281204 w 281204"/>
                <a:gd name="connsiteY2" fmla="*/ 140602 h 281203"/>
                <a:gd name="connsiteX3" fmla="*/ 140602 w 281204"/>
                <a:gd name="connsiteY3" fmla="*/ 281204 h 281203"/>
                <a:gd name="connsiteX4" fmla="*/ 0 w 281204"/>
                <a:gd name="connsiteY4" fmla="*/ 281204 h 281203"/>
                <a:gd name="connsiteX5" fmla="*/ 0 w 281204"/>
                <a:gd name="connsiteY5" fmla="*/ 90263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204" h="281203">
                  <a:moveTo>
                    <a:pt x="0" y="0"/>
                  </a:moveTo>
                  <a:lnTo>
                    <a:pt x="140602" y="0"/>
                  </a:lnTo>
                  <a:cubicBezTo>
                    <a:pt x="217846" y="0"/>
                    <a:pt x="281204" y="62490"/>
                    <a:pt x="281204" y="140602"/>
                  </a:cubicBezTo>
                  <a:cubicBezTo>
                    <a:pt x="281204" y="217846"/>
                    <a:pt x="218714" y="281204"/>
                    <a:pt x="140602" y="281204"/>
                  </a:cubicBezTo>
                  <a:lnTo>
                    <a:pt x="0" y="281204"/>
                  </a:lnTo>
                  <a:lnTo>
                    <a:pt x="0" y="90263"/>
                  </a:lnTo>
                </a:path>
              </a:pathLst>
            </a:custGeom>
            <a:noFill/>
            <a:ln w="26035" cap="flat">
              <a:solidFill>
                <a:srgbClr val="5477EC"/>
              </a:solidFill>
              <a:prstDash val="solid"/>
              <a:miter/>
            </a:ln>
          </p:spPr>
          <p:txBody>
            <a:bodyPr rtlCol="0" anchor="ctr"/>
            <a:lstStyle/>
            <a:p>
              <a:endParaRPr lang="zh-CN" altLang="en-US"/>
            </a:p>
          </p:txBody>
        </p:sp>
        <p:sp>
          <p:nvSpPr>
            <p:cNvPr id="2" name="文本框 1"/>
            <p:cNvSpPr txBox="1"/>
            <p:nvPr/>
          </p:nvSpPr>
          <p:spPr>
            <a:xfrm>
              <a:off x="6443" y="3516"/>
              <a:ext cx="6825" cy="3451"/>
            </a:xfrm>
            <a:prstGeom prst="rect">
              <a:avLst/>
            </a:prstGeom>
            <a:noFill/>
          </p:spPr>
          <p:txBody>
            <a:bodyPr wrap="square" rtlCol="0">
              <a:noAutofit/>
            </a:bodyPr>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一、严格核实身份，破除</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官方伪装</a:t>
              </a:r>
              <a:r>
                <a:rPr lang="en-US" altLang="zh-CN" sz="1600" spc="200">
                  <a:solidFill>
                    <a:schemeClr val="tx1"/>
                  </a:solidFill>
                  <a:uFillTx/>
                  <a:latin typeface="汉仪晴空体W" panose="00020600040101010101" charset="-122"/>
                  <a:ea typeface="汉仪晴空体W" panose="00020600040101010101" charset="-122"/>
                </a:rPr>
                <a:t>”</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1.</a:t>
              </a:r>
              <a:r>
                <a:rPr lang="zh-CN" altLang="en-US" sz="1600" spc="200">
                  <a:solidFill>
                    <a:schemeClr val="tx1"/>
                  </a:solidFill>
                  <a:uFillTx/>
                  <a:latin typeface="汉仪晴空体W" panose="00020600040101010101" charset="-122"/>
                  <a:ea typeface="汉仪晴空体W" panose="00020600040101010101" charset="-122"/>
                </a:rPr>
                <a:t>官方渠道二次确认</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接到自称</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电商</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银行</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物流客服</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的电话或短信时，务必通过官方</a:t>
              </a:r>
              <a:r>
                <a:rPr lang="en-US" altLang="zh-CN" sz="1600" spc="200">
                  <a:solidFill>
                    <a:schemeClr val="tx1"/>
                  </a:solidFill>
                  <a:uFillTx/>
                  <a:latin typeface="汉仪晴空体W" panose="00020600040101010101" charset="-122"/>
                  <a:ea typeface="汉仪晴空体W" panose="00020600040101010101" charset="-122"/>
                </a:rPr>
                <a:t>APP</a:t>
              </a:r>
              <a:r>
                <a:rPr lang="zh-CN" altLang="en-US" sz="1600" spc="200">
                  <a:solidFill>
                    <a:schemeClr val="tx1"/>
                  </a:solidFill>
                  <a:uFillTx/>
                  <a:latin typeface="汉仪晴空体W" panose="00020600040101010101" charset="-122"/>
                  <a:ea typeface="汉仪晴空体W" panose="00020600040101010101" charset="-122"/>
                </a:rPr>
                <a:t>内置客服、官网热线或线下网点核实。例如，若对方声称</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快递丢失理赔</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，应直接联系快递公司官方客服查询物流状态。</a:t>
              </a:r>
              <a:r>
                <a:rPr lang="en-US" altLang="zh-CN" sz="1600" spc="200">
                  <a:solidFill>
                    <a:schemeClr val="tx1"/>
                  </a:solidFill>
                  <a:uFillTx/>
                  <a:latin typeface="汉仪晴空体W" panose="00020600040101010101" charset="-122"/>
                  <a:ea typeface="汉仪晴空体W" panose="00020600040101010101" charset="-122"/>
                </a:rPr>
                <a:t>  </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警惕境外来电：以</a:t>
              </a:r>
              <a:r>
                <a:rPr lang="en-US" altLang="zh-CN" sz="1600" spc="200">
                  <a:solidFill>
                    <a:schemeClr val="tx1"/>
                  </a:solidFill>
                  <a:uFillTx/>
                  <a:latin typeface="汉仪晴空体W" panose="00020600040101010101" charset="-122"/>
                  <a:ea typeface="汉仪晴空体W" panose="00020600040101010101" charset="-122"/>
                </a:rPr>
                <a:t>“+”“00”</a:t>
              </a:r>
              <a:r>
                <a:rPr lang="zh-CN" altLang="en-US" sz="1600" spc="200">
                  <a:solidFill>
                    <a:schemeClr val="tx1"/>
                  </a:solidFill>
                  <a:uFillTx/>
                  <a:latin typeface="汉仪晴空体W" panose="00020600040101010101" charset="-122"/>
                  <a:ea typeface="汉仪晴空体W" panose="00020600040101010101" charset="-122"/>
                </a:rPr>
                <a:t>开头的号码多为诈骗电话，官方客服通常使用国内固话或官方认证号码。</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2.</a:t>
              </a:r>
              <a:r>
                <a:rPr lang="zh-CN" altLang="en-US" sz="1600" spc="200">
                  <a:solidFill>
                    <a:schemeClr val="tx1"/>
                  </a:solidFill>
                  <a:uFillTx/>
                  <a:latin typeface="汉仪晴空体W" panose="00020600040101010101" charset="-122"/>
                  <a:ea typeface="汉仪晴空体W" panose="00020600040101010101" charset="-122"/>
                </a:rPr>
                <a:t>拒绝私密沟通渠道</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正规客服不会通过微信、</a:t>
              </a:r>
              <a:r>
                <a:rPr lang="en-US" altLang="zh-CN" sz="1600" spc="200">
                  <a:solidFill>
                    <a:schemeClr val="tx1"/>
                  </a:solidFill>
                  <a:uFillTx/>
                  <a:latin typeface="汉仪晴空体W" panose="00020600040101010101" charset="-122"/>
                  <a:ea typeface="汉仪晴空体W" panose="00020600040101010101" charset="-122"/>
                </a:rPr>
                <a:t>QQ</a:t>
              </a:r>
              <a:r>
                <a:rPr lang="zh-CN" altLang="en-US" sz="1600" spc="200">
                  <a:solidFill>
                    <a:schemeClr val="tx1"/>
                  </a:solidFill>
                  <a:uFillTx/>
                  <a:latin typeface="汉仪晴空体W" panose="00020600040101010101" charset="-122"/>
                  <a:ea typeface="汉仪晴空体W" panose="00020600040101010101" charset="-122"/>
                </a:rPr>
                <a:t>等社交工具处理退款或理赔，也不会要求添加好友、下载第三方会议软件（如</a:t>
              </a:r>
              <a:r>
                <a:rPr lang="en-US" altLang="zh-CN" sz="1600" spc="200">
                  <a:solidFill>
                    <a:schemeClr val="tx1"/>
                  </a:solidFill>
                  <a:uFillTx/>
                  <a:latin typeface="汉仪晴空体W" panose="00020600040101010101" charset="-122"/>
                  <a:ea typeface="汉仪晴空体W" panose="00020600040101010101" charset="-122"/>
                </a:rPr>
                <a:t>“Zoom”“</a:t>
              </a:r>
              <a:r>
                <a:rPr lang="zh-CN" altLang="en-US" sz="1600" spc="200">
                  <a:solidFill>
                    <a:schemeClr val="tx1"/>
                  </a:solidFill>
                  <a:uFillTx/>
                  <a:latin typeface="汉仪晴空体W" panose="00020600040101010101" charset="-122"/>
                  <a:ea typeface="汉仪晴空体W" panose="00020600040101010101" charset="-122"/>
                </a:rPr>
                <a:t>腾讯会议</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）或开启屏幕共享功能。案例中，骗子通过屏幕共享窃取受害人的银行密码和验证码，导致资金被盗刷。</a:t>
              </a:r>
              <a:endParaRPr lang="zh-CN" altLang="en-US" sz="1600" spc="200">
                <a:solidFill>
                  <a:schemeClr val="tx1"/>
                </a:solidFill>
                <a:uFillTx/>
                <a:latin typeface="汉仪晴空体W" panose="00020600040101010101" charset="-122"/>
                <a:ea typeface="汉仪晴空体W" panose="00020600040101010101"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836204" y="1550481"/>
            <a:ext cx="4426857" cy="45719"/>
            <a:chOff x="921657" y="1580942"/>
            <a:chExt cx="4426857" cy="45719"/>
          </a:xfrm>
        </p:grpSpPr>
        <p:cxnSp>
          <p:nvCxnSpPr>
            <p:cNvPr id="8" name="直接连接符 7"/>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50750" y="917651"/>
            <a:ext cx="6237879"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防范冒充客服类诈骗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pic>
        <p:nvPicPr>
          <p:cNvPr id="21" name="图片 20"/>
          <p:cNvPicPr>
            <a:picLocks noChangeAspect="1"/>
          </p:cNvPicPr>
          <p:nvPr/>
        </p:nvPicPr>
        <p:blipFill>
          <a:blip r:embed="rId1" cstate="email"/>
          <a:stretch>
            <a:fillRect/>
          </a:stretch>
        </p:blipFill>
        <p:spPr>
          <a:xfrm>
            <a:off x="5355772" y="2954812"/>
            <a:ext cx="6836228" cy="3990273"/>
          </a:xfrm>
          <a:prstGeom prst="rect">
            <a:avLst/>
          </a:prstGeom>
        </p:spPr>
      </p:pic>
      <p:grpSp>
        <p:nvGrpSpPr>
          <p:cNvPr id="3" name="组合 2" descr="7b0a202020202274657874626f78223a2022220a7d0a"/>
          <p:cNvGrpSpPr/>
          <p:nvPr/>
        </p:nvGrpSpPr>
        <p:grpSpPr>
          <a:xfrm>
            <a:off x="643890" y="1720850"/>
            <a:ext cx="4640580" cy="5137150"/>
            <a:chOff x="5910" y="3275"/>
            <a:chExt cx="7372" cy="4212"/>
          </a:xfrm>
        </p:grpSpPr>
        <p:sp>
          <p:nvSpPr>
            <p:cNvPr id="2126" name="图形 2114"/>
            <p:cNvSpPr/>
            <p:nvPr/>
          </p:nvSpPr>
          <p:spPr>
            <a:xfrm>
              <a:off x="12806" y="7044"/>
              <a:ext cx="462" cy="443"/>
            </a:xfrm>
            <a:custGeom>
              <a:avLst/>
              <a:gdLst>
                <a:gd name="connsiteX0" fmla="*/ 153621 w 293354"/>
                <a:gd name="connsiteY0" fmla="*/ 242148 h 281203"/>
                <a:gd name="connsiteX1" fmla="*/ 6943 w 293354"/>
                <a:gd name="connsiteY1" fmla="*/ 242148 h 281203"/>
                <a:gd name="connsiteX2" fmla="*/ 6943 w 293354"/>
                <a:gd name="connsiteY2" fmla="*/ 51207 h 281203"/>
                <a:gd name="connsiteX3" fmla="*/ 6943 w 293354"/>
                <a:gd name="connsiteY3" fmla="*/ 0 h 281203"/>
                <a:gd name="connsiteX4" fmla="*/ 0 w 293354"/>
                <a:gd name="connsiteY4" fmla="*/ 0 h 281203"/>
                <a:gd name="connsiteX5" fmla="*/ 0 w 293354"/>
                <a:gd name="connsiteY5" fmla="*/ 90263 h 281203"/>
                <a:gd name="connsiteX6" fmla="*/ 0 w 293354"/>
                <a:gd name="connsiteY6" fmla="*/ 281204 h 281203"/>
                <a:gd name="connsiteX7" fmla="*/ 146677 w 293354"/>
                <a:gd name="connsiteY7" fmla="*/ 281204 h 281203"/>
                <a:gd name="connsiteX8" fmla="*/ 293355 w 293354"/>
                <a:gd name="connsiteY8" fmla="*/ 144941 h 281203"/>
                <a:gd name="connsiteX9" fmla="*/ 153621 w 293354"/>
                <a:gd name="connsiteY9" fmla="*/ 242148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354" h="281203">
                  <a:moveTo>
                    <a:pt x="153621" y="242148"/>
                  </a:moveTo>
                  <a:lnTo>
                    <a:pt x="6943" y="242148"/>
                  </a:lnTo>
                  <a:lnTo>
                    <a:pt x="6943" y="51207"/>
                  </a:lnTo>
                  <a:lnTo>
                    <a:pt x="6943" y="0"/>
                  </a:lnTo>
                  <a:lnTo>
                    <a:pt x="0" y="0"/>
                  </a:lnTo>
                  <a:lnTo>
                    <a:pt x="0" y="90263"/>
                  </a:lnTo>
                  <a:lnTo>
                    <a:pt x="0" y="281204"/>
                  </a:lnTo>
                  <a:lnTo>
                    <a:pt x="146677" y="281204"/>
                  </a:lnTo>
                  <a:cubicBezTo>
                    <a:pt x="226526" y="281204"/>
                    <a:pt x="290751" y="220450"/>
                    <a:pt x="293355" y="144941"/>
                  </a:cubicBezTo>
                  <a:cubicBezTo>
                    <a:pt x="274261" y="201356"/>
                    <a:pt x="218714" y="242148"/>
                    <a:pt x="153621" y="242148"/>
                  </a:cubicBezTo>
                  <a:close/>
                </a:path>
              </a:pathLst>
            </a:custGeom>
            <a:solidFill>
              <a:srgbClr val="FFBB00"/>
            </a:solidFill>
            <a:ln w="8678" cap="flat">
              <a:noFill/>
              <a:prstDash val="solid"/>
              <a:miter/>
            </a:ln>
          </p:spPr>
          <p:txBody>
            <a:bodyPr rtlCol="0" anchor="ctr"/>
            <a:lstStyle/>
            <a:p>
              <a:endParaRPr lang="zh-CN" altLang="en-US"/>
            </a:p>
          </p:txBody>
        </p:sp>
        <p:sp>
          <p:nvSpPr>
            <p:cNvPr id="2127" name="图形 2114"/>
            <p:cNvSpPr/>
            <p:nvPr/>
          </p:nvSpPr>
          <p:spPr>
            <a:xfrm>
              <a:off x="12837" y="6967"/>
              <a:ext cx="443" cy="288"/>
            </a:xfrm>
            <a:custGeom>
              <a:avLst/>
              <a:gdLst>
                <a:gd name="connsiteX0" fmla="*/ 274261 w 281204"/>
                <a:gd name="connsiteY0" fmla="*/ 178790 h 183129"/>
                <a:gd name="connsiteX1" fmla="*/ 274261 w 281204"/>
                <a:gd name="connsiteY1" fmla="*/ 183130 h 183129"/>
                <a:gd name="connsiteX2" fmla="*/ 281204 w 281204"/>
                <a:gd name="connsiteY2" fmla="*/ 140602 h 183129"/>
                <a:gd name="connsiteX3" fmla="*/ 140602 w 281204"/>
                <a:gd name="connsiteY3" fmla="*/ 0 h 183129"/>
                <a:gd name="connsiteX4" fmla="*/ 0 w 281204"/>
                <a:gd name="connsiteY4" fmla="*/ 0 h 183129"/>
                <a:gd name="connsiteX5" fmla="*/ 0 w 281204"/>
                <a:gd name="connsiteY5" fmla="*/ 39056 h 183129"/>
                <a:gd name="connsiteX6" fmla="*/ 133659 w 281204"/>
                <a:gd name="connsiteY6" fmla="*/ 39056 h 183129"/>
                <a:gd name="connsiteX7" fmla="*/ 274261 w 281204"/>
                <a:gd name="connsiteY7" fmla="*/ 178790 h 18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04" h="183129">
                  <a:moveTo>
                    <a:pt x="274261" y="178790"/>
                  </a:moveTo>
                  <a:cubicBezTo>
                    <a:pt x="274261" y="180526"/>
                    <a:pt x="274261" y="181394"/>
                    <a:pt x="274261" y="183130"/>
                  </a:cubicBezTo>
                  <a:cubicBezTo>
                    <a:pt x="278601" y="169243"/>
                    <a:pt x="281204" y="155356"/>
                    <a:pt x="281204" y="140602"/>
                  </a:cubicBezTo>
                  <a:cubicBezTo>
                    <a:pt x="281204" y="63358"/>
                    <a:pt x="218714" y="0"/>
                    <a:pt x="140602" y="0"/>
                  </a:cubicBezTo>
                  <a:lnTo>
                    <a:pt x="0" y="0"/>
                  </a:lnTo>
                  <a:lnTo>
                    <a:pt x="0" y="39056"/>
                  </a:lnTo>
                  <a:lnTo>
                    <a:pt x="133659" y="39056"/>
                  </a:lnTo>
                  <a:cubicBezTo>
                    <a:pt x="211771" y="38188"/>
                    <a:pt x="274261" y="101546"/>
                    <a:pt x="274261" y="178790"/>
                  </a:cubicBezTo>
                  <a:close/>
                </a:path>
              </a:pathLst>
            </a:custGeom>
            <a:solidFill>
              <a:srgbClr val="FFBB00"/>
            </a:solidFill>
            <a:ln w="8678" cap="flat">
              <a:noFill/>
              <a:prstDash val="solid"/>
              <a:miter/>
            </a:ln>
          </p:spPr>
          <p:txBody>
            <a:bodyPr rtlCol="0" anchor="ctr"/>
            <a:lstStyle/>
            <a:p>
              <a:endParaRPr lang="zh-CN" altLang="en-US"/>
            </a:p>
          </p:txBody>
        </p:sp>
        <p:sp>
          <p:nvSpPr>
            <p:cNvPr id="2128" name="图形 2114"/>
            <p:cNvSpPr/>
            <p:nvPr/>
          </p:nvSpPr>
          <p:spPr>
            <a:xfrm>
              <a:off x="5930" y="3658"/>
              <a:ext cx="7338" cy="3589"/>
            </a:xfrm>
            <a:custGeom>
              <a:avLst/>
              <a:gdLst>
                <a:gd name="connsiteX0" fmla="*/ 1626503 w 4659861"/>
                <a:gd name="connsiteY0" fmla="*/ 2190614 h 2279141"/>
                <a:gd name="connsiteX1" fmla="*/ 144107 w 4659861"/>
                <a:gd name="connsiteY1" fmla="*/ 2190614 h 2279141"/>
                <a:gd name="connsiteX2" fmla="*/ 33 w 4659861"/>
                <a:gd name="connsiteY2" fmla="*/ 2048276 h 2279141"/>
                <a:gd name="connsiteX3" fmla="*/ 140635 w 4659861"/>
                <a:gd name="connsiteY3" fmla="*/ 1910278 h 2279141"/>
                <a:gd name="connsiteX4" fmla="*/ 281237 w 4659861"/>
                <a:gd name="connsiteY4" fmla="*/ 1910278 h 2279141"/>
                <a:gd name="connsiteX5" fmla="*/ 281237 w 4659861"/>
                <a:gd name="connsiteY5" fmla="*/ 0 h 2279141"/>
                <a:gd name="connsiteX6" fmla="*/ 1626503 w 4659861"/>
                <a:gd name="connsiteY6" fmla="*/ 0 h 2279141"/>
                <a:gd name="connsiteX7" fmla="*/ 3033392 w 4659861"/>
                <a:gd name="connsiteY7" fmla="*/ 0 h 2279141"/>
                <a:gd name="connsiteX8" fmla="*/ 4468921 w 4659861"/>
                <a:gd name="connsiteY8" fmla="*/ 0 h 2279141"/>
                <a:gd name="connsiteX9" fmla="*/ 4659862 w 4659861"/>
                <a:gd name="connsiteY9" fmla="*/ 190941 h 2279141"/>
                <a:gd name="connsiteX10" fmla="*/ 4659862 w 4659861"/>
                <a:gd name="connsiteY10" fmla="*/ 2279141 h 2279141"/>
                <a:gd name="connsiteX11" fmla="*/ 4519260 w 4659861"/>
                <a:gd name="connsiteY11" fmla="*/ 2189746 h 2279141"/>
                <a:gd name="connsiteX12" fmla="*/ 3033392 w 4659861"/>
                <a:gd name="connsiteY12" fmla="*/ 2189746 h 2279141"/>
                <a:gd name="connsiteX13" fmla="*/ 1626503 w 4659861"/>
                <a:gd name="connsiteY13" fmla="*/ 2189746 h 227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279141">
                  <a:moveTo>
                    <a:pt x="1626503" y="2190614"/>
                  </a:moveTo>
                  <a:lnTo>
                    <a:pt x="144107" y="2190614"/>
                  </a:lnTo>
                  <a:cubicBezTo>
                    <a:pt x="65127" y="2190614"/>
                    <a:pt x="-1703" y="2126389"/>
                    <a:pt x="33" y="2048276"/>
                  </a:cubicBezTo>
                  <a:cubicBezTo>
                    <a:pt x="1769" y="1971900"/>
                    <a:pt x="63391" y="1910278"/>
                    <a:pt x="140635" y="1910278"/>
                  </a:cubicBezTo>
                  <a:lnTo>
                    <a:pt x="281237" y="1910278"/>
                  </a:lnTo>
                  <a:lnTo>
                    <a:pt x="281237" y="0"/>
                  </a:lnTo>
                  <a:lnTo>
                    <a:pt x="1626503" y="0"/>
                  </a:lnTo>
                  <a:lnTo>
                    <a:pt x="3033392" y="0"/>
                  </a:lnTo>
                  <a:lnTo>
                    <a:pt x="4468921" y="0"/>
                  </a:lnTo>
                  <a:cubicBezTo>
                    <a:pt x="4574806" y="0"/>
                    <a:pt x="4659862" y="85923"/>
                    <a:pt x="4659862" y="190941"/>
                  </a:cubicBezTo>
                  <a:lnTo>
                    <a:pt x="4659862" y="2279141"/>
                  </a:lnTo>
                  <a:cubicBezTo>
                    <a:pt x="4659862" y="2201897"/>
                    <a:pt x="4597372" y="2189746"/>
                    <a:pt x="4519260" y="2189746"/>
                  </a:cubicBezTo>
                  <a:lnTo>
                    <a:pt x="3033392" y="2189746"/>
                  </a:lnTo>
                  <a:lnTo>
                    <a:pt x="1626503" y="2189746"/>
                  </a:lnTo>
                  <a:close/>
                </a:path>
              </a:pathLst>
            </a:custGeom>
            <a:solidFill>
              <a:srgbClr val="FFBB00"/>
            </a:solidFill>
            <a:ln w="8678" cap="flat">
              <a:noFill/>
              <a:prstDash val="solid"/>
              <a:miter/>
            </a:ln>
          </p:spPr>
          <p:txBody>
            <a:bodyPr rtlCol="0" anchor="ctr"/>
            <a:lstStyle/>
            <a:p>
              <a:endParaRPr lang="zh-CN" altLang="en-US"/>
            </a:p>
          </p:txBody>
        </p:sp>
        <p:sp>
          <p:nvSpPr>
            <p:cNvPr id="2129" name="图形 2114"/>
            <p:cNvSpPr/>
            <p:nvPr/>
          </p:nvSpPr>
          <p:spPr>
            <a:xfrm>
              <a:off x="13268" y="7131"/>
              <a:ext cx="14" cy="56"/>
            </a:xfrm>
            <a:custGeom>
              <a:avLst/>
              <a:gdLst>
                <a:gd name="connsiteX0" fmla="*/ 0 w 8679"/>
                <a:gd name="connsiteY0" fmla="*/ 0 h 35584"/>
                <a:gd name="connsiteX1" fmla="*/ 0 w 8679"/>
                <a:gd name="connsiteY1" fmla="*/ 35585 h 35584"/>
              </a:gdLst>
              <a:ahLst/>
              <a:cxnLst>
                <a:cxn ang="0">
                  <a:pos x="connsiteX0" y="connsiteY0"/>
                </a:cxn>
                <a:cxn ang="0">
                  <a:pos x="connsiteX1" y="connsiteY1"/>
                </a:cxn>
              </a:cxnLst>
              <a:rect l="l" t="t" r="r" b="b"/>
              <a:pathLst>
                <a:path w="8679" h="35584">
                  <a:moveTo>
                    <a:pt x="0" y="0"/>
                  </a:moveTo>
                  <a:lnTo>
                    <a:pt x="0" y="35585"/>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0" name="图形 2114"/>
            <p:cNvSpPr/>
            <p:nvPr/>
          </p:nvSpPr>
          <p:spPr>
            <a:xfrm>
              <a:off x="5930" y="3516"/>
              <a:ext cx="7338" cy="3671"/>
            </a:xfrm>
            <a:custGeom>
              <a:avLst/>
              <a:gdLst>
                <a:gd name="connsiteX0" fmla="*/ 4659862 w 4659861"/>
                <a:gd name="connsiteY0" fmla="*/ 2331216 h 2331216"/>
                <a:gd name="connsiteX1" fmla="*/ 4519260 w 4659861"/>
                <a:gd name="connsiteY1" fmla="*/ 2190614 h 2331216"/>
                <a:gd name="connsiteX2" fmla="*/ 3033392 w 4659861"/>
                <a:gd name="connsiteY2" fmla="*/ 2190614 h 2331216"/>
                <a:gd name="connsiteX3" fmla="*/ 1626503 w 4659861"/>
                <a:gd name="connsiteY3" fmla="*/ 2190614 h 2331216"/>
                <a:gd name="connsiteX4" fmla="*/ 144107 w 4659861"/>
                <a:gd name="connsiteY4" fmla="*/ 2190614 h 2331216"/>
                <a:gd name="connsiteX5" fmla="*/ 33 w 4659861"/>
                <a:gd name="connsiteY5" fmla="*/ 2047408 h 2331216"/>
                <a:gd name="connsiteX6" fmla="*/ 140635 w 4659861"/>
                <a:gd name="connsiteY6" fmla="*/ 1909410 h 2331216"/>
                <a:gd name="connsiteX7" fmla="*/ 281237 w 4659861"/>
                <a:gd name="connsiteY7" fmla="*/ 1909410 h 2331216"/>
                <a:gd name="connsiteX8" fmla="*/ 281237 w 4659861"/>
                <a:gd name="connsiteY8" fmla="*/ 0 h 2331216"/>
                <a:gd name="connsiteX9" fmla="*/ 1626503 w 4659861"/>
                <a:gd name="connsiteY9" fmla="*/ 0 h 2331216"/>
                <a:gd name="connsiteX10" fmla="*/ 3033392 w 4659861"/>
                <a:gd name="connsiteY10" fmla="*/ 0 h 2331216"/>
                <a:gd name="connsiteX11" fmla="*/ 4468921 w 4659861"/>
                <a:gd name="connsiteY11" fmla="*/ 0 h 2331216"/>
                <a:gd name="connsiteX12" fmla="*/ 4659862 w 4659861"/>
                <a:gd name="connsiteY12" fmla="*/ 190941 h 2331216"/>
                <a:gd name="connsiteX13" fmla="*/ 4659862 w 4659861"/>
                <a:gd name="connsiteY13" fmla="*/ 2295632 h 2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331216">
                  <a:moveTo>
                    <a:pt x="4659862" y="2331216"/>
                  </a:moveTo>
                  <a:cubicBezTo>
                    <a:pt x="4659862" y="2253972"/>
                    <a:pt x="4597372" y="2190614"/>
                    <a:pt x="4519260" y="2190614"/>
                  </a:cubicBezTo>
                  <a:lnTo>
                    <a:pt x="3033392" y="2190614"/>
                  </a:lnTo>
                  <a:lnTo>
                    <a:pt x="1626503" y="2190614"/>
                  </a:lnTo>
                  <a:lnTo>
                    <a:pt x="144107" y="2190614"/>
                  </a:lnTo>
                  <a:cubicBezTo>
                    <a:pt x="65127" y="2190614"/>
                    <a:pt x="-1703" y="2126389"/>
                    <a:pt x="33" y="2047408"/>
                  </a:cubicBezTo>
                  <a:cubicBezTo>
                    <a:pt x="1769" y="1971032"/>
                    <a:pt x="63391" y="1909410"/>
                    <a:pt x="140635" y="1909410"/>
                  </a:cubicBezTo>
                  <a:lnTo>
                    <a:pt x="281237" y="1909410"/>
                  </a:lnTo>
                  <a:lnTo>
                    <a:pt x="281237" y="0"/>
                  </a:lnTo>
                  <a:lnTo>
                    <a:pt x="1626503" y="0"/>
                  </a:lnTo>
                  <a:lnTo>
                    <a:pt x="3033392" y="0"/>
                  </a:lnTo>
                  <a:lnTo>
                    <a:pt x="4468921" y="0"/>
                  </a:lnTo>
                  <a:cubicBezTo>
                    <a:pt x="4574806" y="0"/>
                    <a:pt x="4659862" y="85923"/>
                    <a:pt x="4659862" y="190941"/>
                  </a:cubicBezTo>
                  <a:lnTo>
                    <a:pt x="4659862" y="2295632"/>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1" name="图形 2114"/>
            <p:cNvSpPr/>
            <p:nvPr/>
          </p:nvSpPr>
          <p:spPr>
            <a:xfrm>
              <a:off x="5933" y="3356"/>
              <a:ext cx="509" cy="3442"/>
            </a:xfrm>
            <a:custGeom>
              <a:avLst/>
              <a:gdLst>
                <a:gd name="connsiteX0" fmla="*/ 322899 w 322899"/>
                <a:gd name="connsiteY0" fmla="*/ 0 h 2185406"/>
                <a:gd name="connsiteX1" fmla="*/ 322899 w 322899"/>
                <a:gd name="connsiteY1" fmla="*/ 2061295 h 2185406"/>
                <a:gd name="connsiteX2" fmla="*/ 166675 w 322899"/>
                <a:gd name="connsiteY2" fmla="*/ 2061295 h 2185406"/>
                <a:gd name="connsiteX3" fmla="*/ 15658 w 322899"/>
                <a:gd name="connsiteY3" fmla="*/ 2185407 h 2185406"/>
                <a:gd name="connsiteX4" fmla="*/ 9582 w 322899"/>
                <a:gd name="connsiteY4" fmla="*/ 141470 h 2185406"/>
                <a:gd name="connsiteX5" fmla="*/ 165807 w 322899"/>
                <a:gd name="connsiteY5" fmla="*/ 0 h 2185406"/>
                <a:gd name="connsiteX6" fmla="*/ 322899 w 322899"/>
                <a:gd name="connsiteY6" fmla="*/ 0 h 218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899" h="2185406">
                  <a:moveTo>
                    <a:pt x="322899" y="0"/>
                  </a:moveTo>
                  <a:lnTo>
                    <a:pt x="322899" y="2061295"/>
                  </a:lnTo>
                  <a:lnTo>
                    <a:pt x="166675" y="2061295"/>
                  </a:lnTo>
                  <a:cubicBezTo>
                    <a:pt x="79883" y="2061295"/>
                    <a:pt x="36488" y="2114238"/>
                    <a:pt x="15658" y="2185407"/>
                  </a:cubicBezTo>
                  <a:cubicBezTo>
                    <a:pt x="-15587" y="2179331"/>
                    <a:pt x="9582" y="141470"/>
                    <a:pt x="9582" y="141470"/>
                  </a:cubicBezTo>
                  <a:cubicBezTo>
                    <a:pt x="9582" y="63358"/>
                    <a:pt x="79883" y="0"/>
                    <a:pt x="165807" y="0"/>
                  </a:cubicBezTo>
                  <a:lnTo>
                    <a:pt x="322899" y="0"/>
                  </a:lnTo>
                  <a:close/>
                </a:path>
              </a:pathLst>
            </a:custGeom>
            <a:solidFill>
              <a:srgbClr val="FFBB00"/>
            </a:solidFill>
            <a:ln w="8678" cap="flat">
              <a:noFill/>
              <a:prstDash val="solid"/>
              <a:miter/>
            </a:ln>
          </p:spPr>
          <p:txBody>
            <a:bodyPr rtlCol="0" anchor="ctr"/>
            <a:lstStyle/>
            <a:p>
              <a:endParaRPr lang="zh-CN" altLang="en-US"/>
            </a:p>
          </p:txBody>
        </p:sp>
        <p:sp>
          <p:nvSpPr>
            <p:cNvPr id="2132" name="图形 2114"/>
            <p:cNvSpPr/>
            <p:nvPr/>
          </p:nvSpPr>
          <p:spPr>
            <a:xfrm>
              <a:off x="5930" y="3296"/>
              <a:ext cx="443" cy="3450"/>
            </a:xfrm>
            <a:custGeom>
              <a:avLst/>
              <a:gdLst>
                <a:gd name="connsiteX0" fmla="*/ 0 w 281204"/>
                <a:gd name="connsiteY0" fmla="*/ 2178463 h 2190613"/>
                <a:gd name="connsiteX1" fmla="*/ 0 w 281204"/>
                <a:gd name="connsiteY1" fmla="*/ 140602 h 2190613"/>
                <a:gd name="connsiteX2" fmla="*/ 140602 w 281204"/>
                <a:gd name="connsiteY2" fmla="*/ 0 h 2190613"/>
                <a:gd name="connsiteX3" fmla="*/ 281204 w 281204"/>
                <a:gd name="connsiteY3" fmla="*/ 0 h 2190613"/>
                <a:gd name="connsiteX4" fmla="*/ 281204 w 281204"/>
                <a:gd name="connsiteY4" fmla="*/ 2050012 h 2190613"/>
                <a:gd name="connsiteX5" fmla="*/ 140602 w 281204"/>
                <a:gd name="connsiteY5" fmla="*/ 2050012 h 2190613"/>
                <a:gd name="connsiteX6" fmla="*/ 0 w 281204"/>
                <a:gd name="connsiteY6" fmla="*/ 2190614 h 219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204" h="2190613">
                  <a:moveTo>
                    <a:pt x="0" y="2178463"/>
                  </a:moveTo>
                  <a:lnTo>
                    <a:pt x="0" y="140602"/>
                  </a:lnTo>
                  <a:cubicBezTo>
                    <a:pt x="0" y="63358"/>
                    <a:pt x="62490" y="0"/>
                    <a:pt x="140602" y="0"/>
                  </a:cubicBezTo>
                  <a:lnTo>
                    <a:pt x="281204" y="0"/>
                  </a:lnTo>
                  <a:lnTo>
                    <a:pt x="281204" y="2050012"/>
                  </a:lnTo>
                  <a:lnTo>
                    <a:pt x="140602" y="2050012"/>
                  </a:lnTo>
                  <a:cubicBezTo>
                    <a:pt x="63358" y="2050012"/>
                    <a:pt x="0" y="2112502"/>
                    <a:pt x="0" y="2190614"/>
                  </a:cubicBez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3" name="图形 2114"/>
            <p:cNvSpPr/>
            <p:nvPr/>
          </p:nvSpPr>
          <p:spPr>
            <a:xfrm>
              <a:off x="5930" y="6726"/>
              <a:ext cx="14" cy="19"/>
            </a:xfrm>
            <a:custGeom>
              <a:avLst/>
              <a:gdLst>
                <a:gd name="connsiteX0" fmla="*/ 0 w 8679"/>
                <a:gd name="connsiteY0" fmla="*/ 12151 h 12150"/>
                <a:gd name="connsiteX1" fmla="*/ 0 w 8679"/>
                <a:gd name="connsiteY1" fmla="*/ 0 h 12150"/>
              </a:gdLst>
              <a:ahLst/>
              <a:cxnLst>
                <a:cxn ang="0">
                  <a:pos x="connsiteX0" y="connsiteY0"/>
                </a:cxn>
                <a:cxn ang="0">
                  <a:pos x="connsiteX1" y="connsiteY1"/>
                </a:cxn>
              </a:cxnLst>
              <a:rect l="l" t="t" r="r" b="b"/>
              <a:pathLst>
                <a:path w="8679" h="12150">
                  <a:moveTo>
                    <a:pt x="0" y="12151"/>
                  </a:moveTo>
                  <a:lnTo>
                    <a:pt x="0" y="0"/>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4" name="图形 2114"/>
            <p:cNvSpPr/>
            <p:nvPr/>
          </p:nvSpPr>
          <p:spPr>
            <a:xfrm>
              <a:off x="5910" y="3275"/>
              <a:ext cx="14" cy="14"/>
            </a:xfrm>
            <a:custGeom>
              <a:avLst/>
              <a:gdLst/>
              <a:ahLst/>
              <a:cxnLst/>
              <a:rect l="l" t="t" r="r" b="b"/>
              <a:pathLst>
                <a:path w="8679" h="8679"/>
              </a:pathLst>
            </a:custGeom>
            <a:noFill/>
            <a:ln w="26035" cap="flat">
              <a:solidFill>
                <a:srgbClr val="5477EC"/>
              </a:solidFill>
              <a:prstDash val="solid"/>
              <a:miter/>
            </a:ln>
          </p:spPr>
          <p:txBody>
            <a:bodyPr rtlCol="0" anchor="ctr"/>
            <a:lstStyle/>
            <a:p>
              <a:endParaRPr lang="zh-CN" altLang="en-US"/>
            </a:p>
          </p:txBody>
        </p:sp>
        <p:sp>
          <p:nvSpPr>
            <p:cNvPr id="2135" name="图形 2114"/>
            <p:cNvSpPr/>
            <p:nvPr/>
          </p:nvSpPr>
          <p:spPr>
            <a:xfrm>
              <a:off x="12826" y="6967"/>
              <a:ext cx="443" cy="443"/>
            </a:xfrm>
            <a:custGeom>
              <a:avLst/>
              <a:gdLst>
                <a:gd name="connsiteX0" fmla="*/ 0 w 281204"/>
                <a:gd name="connsiteY0" fmla="*/ 0 h 281203"/>
                <a:gd name="connsiteX1" fmla="*/ 140602 w 281204"/>
                <a:gd name="connsiteY1" fmla="*/ 0 h 281203"/>
                <a:gd name="connsiteX2" fmla="*/ 281204 w 281204"/>
                <a:gd name="connsiteY2" fmla="*/ 140602 h 281203"/>
                <a:gd name="connsiteX3" fmla="*/ 140602 w 281204"/>
                <a:gd name="connsiteY3" fmla="*/ 281204 h 281203"/>
                <a:gd name="connsiteX4" fmla="*/ 0 w 281204"/>
                <a:gd name="connsiteY4" fmla="*/ 281204 h 281203"/>
                <a:gd name="connsiteX5" fmla="*/ 0 w 281204"/>
                <a:gd name="connsiteY5" fmla="*/ 90263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204" h="281203">
                  <a:moveTo>
                    <a:pt x="0" y="0"/>
                  </a:moveTo>
                  <a:lnTo>
                    <a:pt x="140602" y="0"/>
                  </a:lnTo>
                  <a:cubicBezTo>
                    <a:pt x="217846" y="0"/>
                    <a:pt x="281204" y="62490"/>
                    <a:pt x="281204" y="140602"/>
                  </a:cubicBezTo>
                  <a:cubicBezTo>
                    <a:pt x="281204" y="217846"/>
                    <a:pt x="218714" y="281204"/>
                    <a:pt x="140602" y="281204"/>
                  </a:cubicBezTo>
                  <a:lnTo>
                    <a:pt x="0" y="281204"/>
                  </a:lnTo>
                  <a:lnTo>
                    <a:pt x="0" y="90263"/>
                  </a:lnTo>
                </a:path>
              </a:pathLst>
            </a:custGeom>
            <a:noFill/>
            <a:ln w="26035" cap="flat">
              <a:solidFill>
                <a:srgbClr val="5477EC"/>
              </a:solidFill>
              <a:prstDash val="solid"/>
              <a:miter/>
            </a:ln>
          </p:spPr>
          <p:txBody>
            <a:bodyPr rtlCol="0" anchor="ctr"/>
            <a:lstStyle/>
            <a:p>
              <a:endParaRPr lang="zh-CN" altLang="en-US"/>
            </a:p>
          </p:txBody>
        </p:sp>
        <p:sp>
          <p:nvSpPr>
            <p:cNvPr id="2" name="文本框 1"/>
            <p:cNvSpPr txBox="1"/>
            <p:nvPr/>
          </p:nvSpPr>
          <p:spPr>
            <a:xfrm>
              <a:off x="6443" y="3516"/>
              <a:ext cx="6825" cy="3451"/>
            </a:xfrm>
            <a:prstGeom prst="rect">
              <a:avLst/>
            </a:prstGeom>
            <a:noFill/>
          </p:spPr>
          <p:txBody>
            <a:bodyPr wrap="square" rtlCol="0">
              <a:noAutofit/>
            </a:bodyPr>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二、保护个人信息与账户安全</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1.</a:t>
              </a:r>
              <a:r>
                <a:rPr lang="zh-CN" altLang="en-US" sz="1600" spc="200">
                  <a:solidFill>
                    <a:schemeClr val="tx1"/>
                  </a:solidFill>
                  <a:uFillTx/>
                  <a:latin typeface="汉仪晴空体W" panose="00020600040101010101" charset="-122"/>
                  <a:ea typeface="汉仪晴空体W" panose="00020600040101010101" charset="-122"/>
                </a:rPr>
                <a:t>不泄露敏感信息</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身份证号、银行卡号、短信验证码、支付密码等均属核心隐私，任何情况下不得向他人透露。案例显示，骗子常以</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验证账户</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解冻资金</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为由索要验证码，或诱导在钓鱼网站填写信息。</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2.</a:t>
              </a:r>
              <a:r>
                <a:rPr lang="zh-CN" altLang="en-US" sz="1600" spc="200">
                  <a:solidFill>
                    <a:schemeClr val="tx1"/>
                  </a:solidFill>
                  <a:uFillTx/>
                  <a:latin typeface="汉仪晴空体W" panose="00020600040101010101" charset="-122"/>
                  <a:ea typeface="汉仪晴空体W" panose="00020600040101010101" charset="-122"/>
                </a:rPr>
                <a:t>谨慎处理异常链接</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不点击陌生短信中的短链接（如</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理赔中心</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会员退订</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页面），此类链接多为伪造的钓鱼网站，用于窃取账户信息。</a:t>
              </a:r>
              <a:endParaRPr lang="zh-CN" altLang="en-US" sz="1600" spc="200">
                <a:solidFill>
                  <a:schemeClr val="tx1"/>
                </a:solidFill>
                <a:uFillTx/>
                <a:latin typeface="汉仪晴空体W" panose="00020600040101010101" charset="-122"/>
                <a:ea typeface="汉仪晴空体W" panose="00020600040101010101" charset="-122"/>
              </a:endParaRPr>
            </a:p>
          </p:txBody>
        </p:sp>
      </p:grpSp>
      <p:grpSp>
        <p:nvGrpSpPr>
          <p:cNvPr id="5" name="组合 4" descr="7b0a202020202274657874626f78223a2022220a7d0a"/>
          <p:cNvGrpSpPr/>
          <p:nvPr/>
        </p:nvGrpSpPr>
        <p:grpSpPr>
          <a:xfrm>
            <a:off x="6298565" y="1783080"/>
            <a:ext cx="4640580" cy="5137150"/>
            <a:chOff x="5910" y="3275"/>
            <a:chExt cx="7372" cy="4212"/>
          </a:xfrm>
        </p:grpSpPr>
        <p:sp>
          <p:nvSpPr>
            <p:cNvPr id="6" name="图形 2114"/>
            <p:cNvSpPr/>
            <p:nvPr/>
          </p:nvSpPr>
          <p:spPr>
            <a:xfrm>
              <a:off x="12806" y="7044"/>
              <a:ext cx="462" cy="443"/>
            </a:xfrm>
            <a:custGeom>
              <a:avLst/>
              <a:gdLst>
                <a:gd name="connsiteX0" fmla="*/ 153621 w 293354"/>
                <a:gd name="connsiteY0" fmla="*/ 242148 h 281203"/>
                <a:gd name="connsiteX1" fmla="*/ 6943 w 293354"/>
                <a:gd name="connsiteY1" fmla="*/ 242148 h 281203"/>
                <a:gd name="connsiteX2" fmla="*/ 6943 w 293354"/>
                <a:gd name="connsiteY2" fmla="*/ 51207 h 281203"/>
                <a:gd name="connsiteX3" fmla="*/ 6943 w 293354"/>
                <a:gd name="connsiteY3" fmla="*/ 0 h 281203"/>
                <a:gd name="connsiteX4" fmla="*/ 0 w 293354"/>
                <a:gd name="connsiteY4" fmla="*/ 0 h 281203"/>
                <a:gd name="connsiteX5" fmla="*/ 0 w 293354"/>
                <a:gd name="connsiteY5" fmla="*/ 90263 h 281203"/>
                <a:gd name="connsiteX6" fmla="*/ 0 w 293354"/>
                <a:gd name="connsiteY6" fmla="*/ 281204 h 281203"/>
                <a:gd name="connsiteX7" fmla="*/ 146677 w 293354"/>
                <a:gd name="connsiteY7" fmla="*/ 281204 h 281203"/>
                <a:gd name="connsiteX8" fmla="*/ 293355 w 293354"/>
                <a:gd name="connsiteY8" fmla="*/ 144941 h 281203"/>
                <a:gd name="connsiteX9" fmla="*/ 153621 w 293354"/>
                <a:gd name="connsiteY9" fmla="*/ 242148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354" h="281203">
                  <a:moveTo>
                    <a:pt x="153621" y="242148"/>
                  </a:moveTo>
                  <a:lnTo>
                    <a:pt x="6943" y="242148"/>
                  </a:lnTo>
                  <a:lnTo>
                    <a:pt x="6943" y="51207"/>
                  </a:lnTo>
                  <a:lnTo>
                    <a:pt x="6943" y="0"/>
                  </a:lnTo>
                  <a:lnTo>
                    <a:pt x="0" y="0"/>
                  </a:lnTo>
                  <a:lnTo>
                    <a:pt x="0" y="90263"/>
                  </a:lnTo>
                  <a:lnTo>
                    <a:pt x="0" y="281204"/>
                  </a:lnTo>
                  <a:lnTo>
                    <a:pt x="146677" y="281204"/>
                  </a:lnTo>
                  <a:cubicBezTo>
                    <a:pt x="226526" y="281204"/>
                    <a:pt x="290751" y="220450"/>
                    <a:pt x="293355" y="144941"/>
                  </a:cubicBezTo>
                  <a:cubicBezTo>
                    <a:pt x="274261" y="201356"/>
                    <a:pt x="218714" y="242148"/>
                    <a:pt x="153621" y="242148"/>
                  </a:cubicBezTo>
                  <a:close/>
                </a:path>
              </a:pathLst>
            </a:custGeom>
            <a:solidFill>
              <a:srgbClr val="FFBB00"/>
            </a:solidFill>
            <a:ln w="8678" cap="flat">
              <a:noFill/>
              <a:prstDash val="solid"/>
              <a:miter/>
            </a:ln>
          </p:spPr>
          <p:txBody>
            <a:bodyPr rtlCol="0" anchor="ctr"/>
            <a:p>
              <a:endParaRPr lang="zh-CN" altLang="en-US"/>
            </a:p>
          </p:txBody>
        </p:sp>
        <p:sp>
          <p:nvSpPr>
            <p:cNvPr id="11" name="图形 2114"/>
            <p:cNvSpPr/>
            <p:nvPr/>
          </p:nvSpPr>
          <p:spPr>
            <a:xfrm>
              <a:off x="12837" y="6967"/>
              <a:ext cx="443" cy="288"/>
            </a:xfrm>
            <a:custGeom>
              <a:avLst/>
              <a:gdLst>
                <a:gd name="connsiteX0" fmla="*/ 274261 w 281204"/>
                <a:gd name="connsiteY0" fmla="*/ 178790 h 183129"/>
                <a:gd name="connsiteX1" fmla="*/ 274261 w 281204"/>
                <a:gd name="connsiteY1" fmla="*/ 183130 h 183129"/>
                <a:gd name="connsiteX2" fmla="*/ 281204 w 281204"/>
                <a:gd name="connsiteY2" fmla="*/ 140602 h 183129"/>
                <a:gd name="connsiteX3" fmla="*/ 140602 w 281204"/>
                <a:gd name="connsiteY3" fmla="*/ 0 h 183129"/>
                <a:gd name="connsiteX4" fmla="*/ 0 w 281204"/>
                <a:gd name="connsiteY4" fmla="*/ 0 h 183129"/>
                <a:gd name="connsiteX5" fmla="*/ 0 w 281204"/>
                <a:gd name="connsiteY5" fmla="*/ 39056 h 183129"/>
                <a:gd name="connsiteX6" fmla="*/ 133659 w 281204"/>
                <a:gd name="connsiteY6" fmla="*/ 39056 h 183129"/>
                <a:gd name="connsiteX7" fmla="*/ 274261 w 281204"/>
                <a:gd name="connsiteY7" fmla="*/ 178790 h 18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04" h="183129">
                  <a:moveTo>
                    <a:pt x="274261" y="178790"/>
                  </a:moveTo>
                  <a:cubicBezTo>
                    <a:pt x="274261" y="180526"/>
                    <a:pt x="274261" y="181394"/>
                    <a:pt x="274261" y="183130"/>
                  </a:cubicBezTo>
                  <a:cubicBezTo>
                    <a:pt x="278601" y="169243"/>
                    <a:pt x="281204" y="155356"/>
                    <a:pt x="281204" y="140602"/>
                  </a:cubicBezTo>
                  <a:cubicBezTo>
                    <a:pt x="281204" y="63358"/>
                    <a:pt x="218714" y="0"/>
                    <a:pt x="140602" y="0"/>
                  </a:cubicBezTo>
                  <a:lnTo>
                    <a:pt x="0" y="0"/>
                  </a:lnTo>
                  <a:lnTo>
                    <a:pt x="0" y="39056"/>
                  </a:lnTo>
                  <a:lnTo>
                    <a:pt x="133659" y="39056"/>
                  </a:lnTo>
                  <a:cubicBezTo>
                    <a:pt x="211771" y="38188"/>
                    <a:pt x="274261" y="101546"/>
                    <a:pt x="274261" y="178790"/>
                  </a:cubicBezTo>
                  <a:close/>
                </a:path>
              </a:pathLst>
            </a:custGeom>
            <a:solidFill>
              <a:srgbClr val="FFBB00"/>
            </a:solidFill>
            <a:ln w="8678" cap="flat">
              <a:noFill/>
              <a:prstDash val="solid"/>
              <a:miter/>
            </a:ln>
          </p:spPr>
          <p:txBody>
            <a:bodyPr rtlCol="0" anchor="ctr"/>
            <a:p>
              <a:endParaRPr lang="zh-CN" altLang="en-US"/>
            </a:p>
          </p:txBody>
        </p:sp>
        <p:sp>
          <p:nvSpPr>
            <p:cNvPr id="12" name="图形 2114"/>
            <p:cNvSpPr/>
            <p:nvPr/>
          </p:nvSpPr>
          <p:spPr>
            <a:xfrm>
              <a:off x="5930" y="3658"/>
              <a:ext cx="7338" cy="3589"/>
            </a:xfrm>
            <a:custGeom>
              <a:avLst/>
              <a:gdLst>
                <a:gd name="connsiteX0" fmla="*/ 1626503 w 4659861"/>
                <a:gd name="connsiteY0" fmla="*/ 2190614 h 2279141"/>
                <a:gd name="connsiteX1" fmla="*/ 144107 w 4659861"/>
                <a:gd name="connsiteY1" fmla="*/ 2190614 h 2279141"/>
                <a:gd name="connsiteX2" fmla="*/ 33 w 4659861"/>
                <a:gd name="connsiteY2" fmla="*/ 2048276 h 2279141"/>
                <a:gd name="connsiteX3" fmla="*/ 140635 w 4659861"/>
                <a:gd name="connsiteY3" fmla="*/ 1910278 h 2279141"/>
                <a:gd name="connsiteX4" fmla="*/ 281237 w 4659861"/>
                <a:gd name="connsiteY4" fmla="*/ 1910278 h 2279141"/>
                <a:gd name="connsiteX5" fmla="*/ 281237 w 4659861"/>
                <a:gd name="connsiteY5" fmla="*/ 0 h 2279141"/>
                <a:gd name="connsiteX6" fmla="*/ 1626503 w 4659861"/>
                <a:gd name="connsiteY6" fmla="*/ 0 h 2279141"/>
                <a:gd name="connsiteX7" fmla="*/ 3033392 w 4659861"/>
                <a:gd name="connsiteY7" fmla="*/ 0 h 2279141"/>
                <a:gd name="connsiteX8" fmla="*/ 4468921 w 4659861"/>
                <a:gd name="connsiteY8" fmla="*/ 0 h 2279141"/>
                <a:gd name="connsiteX9" fmla="*/ 4659862 w 4659861"/>
                <a:gd name="connsiteY9" fmla="*/ 190941 h 2279141"/>
                <a:gd name="connsiteX10" fmla="*/ 4659862 w 4659861"/>
                <a:gd name="connsiteY10" fmla="*/ 2279141 h 2279141"/>
                <a:gd name="connsiteX11" fmla="*/ 4519260 w 4659861"/>
                <a:gd name="connsiteY11" fmla="*/ 2189746 h 2279141"/>
                <a:gd name="connsiteX12" fmla="*/ 3033392 w 4659861"/>
                <a:gd name="connsiteY12" fmla="*/ 2189746 h 2279141"/>
                <a:gd name="connsiteX13" fmla="*/ 1626503 w 4659861"/>
                <a:gd name="connsiteY13" fmla="*/ 2189746 h 227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279141">
                  <a:moveTo>
                    <a:pt x="1626503" y="2190614"/>
                  </a:moveTo>
                  <a:lnTo>
                    <a:pt x="144107" y="2190614"/>
                  </a:lnTo>
                  <a:cubicBezTo>
                    <a:pt x="65127" y="2190614"/>
                    <a:pt x="-1703" y="2126389"/>
                    <a:pt x="33" y="2048276"/>
                  </a:cubicBezTo>
                  <a:cubicBezTo>
                    <a:pt x="1769" y="1971900"/>
                    <a:pt x="63391" y="1910278"/>
                    <a:pt x="140635" y="1910278"/>
                  </a:cubicBezTo>
                  <a:lnTo>
                    <a:pt x="281237" y="1910278"/>
                  </a:lnTo>
                  <a:lnTo>
                    <a:pt x="281237" y="0"/>
                  </a:lnTo>
                  <a:lnTo>
                    <a:pt x="1626503" y="0"/>
                  </a:lnTo>
                  <a:lnTo>
                    <a:pt x="3033392" y="0"/>
                  </a:lnTo>
                  <a:lnTo>
                    <a:pt x="4468921" y="0"/>
                  </a:lnTo>
                  <a:cubicBezTo>
                    <a:pt x="4574806" y="0"/>
                    <a:pt x="4659862" y="85923"/>
                    <a:pt x="4659862" y="190941"/>
                  </a:cubicBezTo>
                  <a:lnTo>
                    <a:pt x="4659862" y="2279141"/>
                  </a:lnTo>
                  <a:cubicBezTo>
                    <a:pt x="4659862" y="2201897"/>
                    <a:pt x="4597372" y="2189746"/>
                    <a:pt x="4519260" y="2189746"/>
                  </a:cubicBezTo>
                  <a:lnTo>
                    <a:pt x="3033392" y="2189746"/>
                  </a:lnTo>
                  <a:lnTo>
                    <a:pt x="1626503" y="2189746"/>
                  </a:lnTo>
                  <a:close/>
                </a:path>
              </a:pathLst>
            </a:custGeom>
            <a:solidFill>
              <a:srgbClr val="FFBB00"/>
            </a:solidFill>
            <a:ln w="8678" cap="flat">
              <a:noFill/>
              <a:prstDash val="solid"/>
              <a:miter/>
            </a:ln>
          </p:spPr>
          <p:txBody>
            <a:bodyPr rtlCol="0" anchor="ctr"/>
            <a:p>
              <a:endParaRPr lang="zh-CN" altLang="en-US"/>
            </a:p>
          </p:txBody>
        </p:sp>
        <p:sp>
          <p:nvSpPr>
            <p:cNvPr id="13" name="图形 2114"/>
            <p:cNvSpPr/>
            <p:nvPr/>
          </p:nvSpPr>
          <p:spPr>
            <a:xfrm>
              <a:off x="13268" y="7131"/>
              <a:ext cx="14" cy="56"/>
            </a:xfrm>
            <a:custGeom>
              <a:avLst/>
              <a:gdLst>
                <a:gd name="connsiteX0" fmla="*/ 0 w 8679"/>
                <a:gd name="connsiteY0" fmla="*/ 0 h 35584"/>
                <a:gd name="connsiteX1" fmla="*/ 0 w 8679"/>
                <a:gd name="connsiteY1" fmla="*/ 35585 h 35584"/>
              </a:gdLst>
              <a:ahLst/>
              <a:cxnLst>
                <a:cxn ang="0">
                  <a:pos x="connsiteX0" y="connsiteY0"/>
                </a:cxn>
                <a:cxn ang="0">
                  <a:pos x="connsiteX1" y="connsiteY1"/>
                </a:cxn>
              </a:cxnLst>
              <a:rect l="l" t="t" r="r" b="b"/>
              <a:pathLst>
                <a:path w="8679" h="35584">
                  <a:moveTo>
                    <a:pt x="0" y="0"/>
                  </a:moveTo>
                  <a:lnTo>
                    <a:pt x="0" y="35585"/>
                  </a:lnTo>
                </a:path>
              </a:pathLst>
            </a:custGeom>
            <a:solidFill>
              <a:srgbClr val="FFFFFF"/>
            </a:solidFill>
            <a:ln w="26035" cap="flat">
              <a:solidFill>
                <a:srgbClr val="5477EC"/>
              </a:solidFill>
              <a:prstDash val="solid"/>
              <a:miter/>
            </a:ln>
          </p:spPr>
          <p:txBody>
            <a:bodyPr rtlCol="0" anchor="ctr"/>
            <a:p>
              <a:endParaRPr lang="zh-CN" altLang="en-US"/>
            </a:p>
          </p:txBody>
        </p:sp>
        <p:sp>
          <p:nvSpPr>
            <p:cNvPr id="14" name="图形 2114"/>
            <p:cNvSpPr/>
            <p:nvPr/>
          </p:nvSpPr>
          <p:spPr>
            <a:xfrm>
              <a:off x="5930" y="3516"/>
              <a:ext cx="7338" cy="3671"/>
            </a:xfrm>
            <a:custGeom>
              <a:avLst/>
              <a:gdLst>
                <a:gd name="connsiteX0" fmla="*/ 4659862 w 4659861"/>
                <a:gd name="connsiteY0" fmla="*/ 2331216 h 2331216"/>
                <a:gd name="connsiteX1" fmla="*/ 4519260 w 4659861"/>
                <a:gd name="connsiteY1" fmla="*/ 2190614 h 2331216"/>
                <a:gd name="connsiteX2" fmla="*/ 3033392 w 4659861"/>
                <a:gd name="connsiteY2" fmla="*/ 2190614 h 2331216"/>
                <a:gd name="connsiteX3" fmla="*/ 1626503 w 4659861"/>
                <a:gd name="connsiteY3" fmla="*/ 2190614 h 2331216"/>
                <a:gd name="connsiteX4" fmla="*/ 144107 w 4659861"/>
                <a:gd name="connsiteY4" fmla="*/ 2190614 h 2331216"/>
                <a:gd name="connsiteX5" fmla="*/ 33 w 4659861"/>
                <a:gd name="connsiteY5" fmla="*/ 2047408 h 2331216"/>
                <a:gd name="connsiteX6" fmla="*/ 140635 w 4659861"/>
                <a:gd name="connsiteY6" fmla="*/ 1909410 h 2331216"/>
                <a:gd name="connsiteX7" fmla="*/ 281237 w 4659861"/>
                <a:gd name="connsiteY7" fmla="*/ 1909410 h 2331216"/>
                <a:gd name="connsiteX8" fmla="*/ 281237 w 4659861"/>
                <a:gd name="connsiteY8" fmla="*/ 0 h 2331216"/>
                <a:gd name="connsiteX9" fmla="*/ 1626503 w 4659861"/>
                <a:gd name="connsiteY9" fmla="*/ 0 h 2331216"/>
                <a:gd name="connsiteX10" fmla="*/ 3033392 w 4659861"/>
                <a:gd name="connsiteY10" fmla="*/ 0 h 2331216"/>
                <a:gd name="connsiteX11" fmla="*/ 4468921 w 4659861"/>
                <a:gd name="connsiteY11" fmla="*/ 0 h 2331216"/>
                <a:gd name="connsiteX12" fmla="*/ 4659862 w 4659861"/>
                <a:gd name="connsiteY12" fmla="*/ 190941 h 2331216"/>
                <a:gd name="connsiteX13" fmla="*/ 4659862 w 4659861"/>
                <a:gd name="connsiteY13" fmla="*/ 2295632 h 2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331216">
                  <a:moveTo>
                    <a:pt x="4659862" y="2331216"/>
                  </a:moveTo>
                  <a:cubicBezTo>
                    <a:pt x="4659862" y="2253972"/>
                    <a:pt x="4597372" y="2190614"/>
                    <a:pt x="4519260" y="2190614"/>
                  </a:cubicBezTo>
                  <a:lnTo>
                    <a:pt x="3033392" y="2190614"/>
                  </a:lnTo>
                  <a:lnTo>
                    <a:pt x="1626503" y="2190614"/>
                  </a:lnTo>
                  <a:lnTo>
                    <a:pt x="144107" y="2190614"/>
                  </a:lnTo>
                  <a:cubicBezTo>
                    <a:pt x="65127" y="2190614"/>
                    <a:pt x="-1703" y="2126389"/>
                    <a:pt x="33" y="2047408"/>
                  </a:cubicBezTo>
                  <a:cubicBezTo>
                    <a:pt x="1769" y="1971032"/>
                    <a:pt x="63391" y="1909410"/>
                    <a:pt x="140635" y="1909410"/>
                  </a:cubicBezTo>
                  <a:lnTo>
                    <a:pt x="281237" y="1909410"/>
                  </a:lnTo>
                  <a:lnTo>
                    <a:pt x="281237" y="0"/>
                  </a:lnTo>
                  <a:lnTo>
                    <a:pt x="1626503" y="0"/>
                  </a:lnTo>
                  <a:lnTo>
                    <a:pt x="3033392" y="0"/>
                  </a:lnTo>
                  <a:lnTo>
                    <a:pt x="4468921" y="0"/>
                  </a:lnTo>
                  <a:cubicBezTo>
                    <a:pt x="4574806" y="0"/>
                    <a:pt x="4659862" y="85923"/>
                    <a:pt x="4659862" y="190941"/>
                  </a:cubicBezTo>
                  <a:lnTo>
                    <a:pt x="4659862" y="2295632"/>
                  </a:lnTo>
                </a:path>
              </a:pathLst>
            </a:custGeom>
            <a:solidFill>
              <a:srgbClr val="FFFFFF"/>
            </a:solidFill>
            <a:ln w="26035" cap="flat">
              <a:solidFill>
                <a:srgbClr val="5477EC"/>
              </a:solidFill>
              <a:prstDash val="solid"/>
              <a:miter/>
            </a:ln>
          </p:spPr>
          <p:txBody>
            <a:bodyPr rtlCol="0" anchor="ctr"/>
            <a:p>
              <a:endParaRPr lang="zh-CN" altLang="en-US"/>
            </a:p>
          </p:txBody>
        </p:sp>
        <p:sp>
          <p:nvSpPr>
            <p:cNvPr id="15" name="图形 2114"/>
            <p:cNvSpPr/>
            <p:nvPr/>
          </p:nvSpPr>
          <p:spPr>
            <a:xfrm>
              <a:off x="5933" y="3356"/>
              <a:ext cx="509" cy="3442"/>
            </a:xfrm>
            <a:custGeom>
              <a:avLst/>
              <a:gdLst>
                <a:gd name="connsiteX0" fmla="*/ 322899 w 322899"/>
                <a:gd name="connsiteY0" fmla="*/ 0 h 2185406"/>
                <a:gd name="connsiteX1" fmla="*/ 322899 w 322899"/>
                <a:gd name="connsiteY1" fmla="*/ 2061295 h 2185406"/>
                <a:gd name="connsiteX2" fmla="*/ 166675 w 322899"/>
                <a:gd name="connsiteY2" fmla="*/ 2061295 h 2185406"/>
                <a:gd name="connsiteX3" fmla="*/ 15658 w 322899"/>
                <a:gd name="connsiteY3" fmla="*/ 2185407 h 2185406"/>
                <a:gd name="connsiteX4" fmla="*/ 9582 w 322899"/>
                <a:gd name="connsiteY4" fmla="*/ 141470 h 2185406"/>
                <a:gd name="connsiteX5" fmla="*/ 165807 w 322899"/>
                <a:gd name="connsiteY5" fmla="*/ 0 h 2185406"/>
                <a:gd name="connsiteX6" fmla="*/ 322899 w 322899"/>
                <a:gd name="connsiteY6" fmla="*/ 0 h 218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899" h="2185406">
                  <a:moveTo>
                    <a:pt x="322899" y="0"/>
                  </a:moveTo>
                  <a:lnTo>
                    <a:pt x="322899" y="2061295"/>
                  </a:lnTo>
                  <a:lnTo>
                    <a:pt x="166675" y="2061295"/>
                  </a:lnTo>
                  <a:cubicBezTo>
                    <a:pt x="79883" y="2061295"/>
                    <a:pt x="36488" y="2114238"/>
                    <a:pt x="15658" y="2185407"/>
                  </a:cubicBezTo>
                  <a:cubicBezTo>
                    <a:pt x="-15587" y="2179331"/>
                    <a:pt x="9582" y="141470"/>
                    <a:pt x="9582" y="141470"/>
                  </a:cubicBezTo>
                  <a:cubicBezTo>
                    <a:pt x="9582" y="63358"/>
                    <a:pt x="79883" y="0"/>
                    <a:pt x="165807" y="0"/>
                  </a:cubicBezTo>
                  <a:lnTo>
                    <a:pt x="322899" y="0"/>
                  </a:lnTo>
                  <a:close/>
                </a:path>
              </a:pathLst>
            </a:custGeom>
            <a:solidFill>
              <a:srgbClr val="FFBB00"/>
            </a:solidFill>
            <a:ln w="8678" cap="flat">
              <a:noFill/>
              <a:prstDash val="solid"/>
              <a:miter/>
            </a:ln>
          </p:spPr>
          <p:txBody>
            <a:bodyPr rtlCol="0" anchor="ctr"/>
            <a:p>
              <a:endParaRPr lang="zh-CN" altLang="en-US"/>
            </a:p>
          </p:txBody>
        </p:sp>
        <p:sp>
          <p:nvSpPr>
            <p:cNvPr id="16" name="图形 2114"/>
            <p:cNvSpPr/>
            <p:nvPr/>
          </p:nvSpPr>
          <p:spPr>
            <a:xfrm>
              <a:off x="5930" y="3296"/>
              <a:ext cx="443" cy="3450"/>
            </a:xfrm>
            <a:custGeom>
              <a:avLst/>
              <a:gdLst>
                <a:gd name="connsiteX0" fmla="*/ 0 w 281204"/>
                <a:gd name="connsiteY0" fmla="*/ 2178463 h 2190613"/>
                <a:gd name="connsiteX1" fmla="*/ 0 w 281204"/>
                <a:gd name="connsiteY1" fmla="*/ 140602 h 2190613"/>
                <a:gd name="connsiteX2" fmla="*/ 140602 w 281204"/>
                <a:gd name="connsiteY2" fmla="*/ 0 h 2190613"/>
                <a:gd name="connsiteX3" fmla="*/ 281204 w 281204"/>
                <a:gd name="connsiteY3" fmla="*/ 0 h 2190613"/>
                <a:gd name="connsiteX4" fmla="*/ 281204 w 281204"/>
                <a:gd name="connsiteY4" fmla="*/ 2050012 h 2190613"/>
                <a:gd name="connsiteX5" fmla="*/ 140602 w 281204"/>
                <a:gd name="connsiteY5" fmla="*/ 2050012 h 2190613"/>
                <a:gd name="connsiteX6" fmla="*/ 0 w 281204"/>
                <a:gd name="connsiteY6" fmla="*/ 2190614 h 219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204" h="2190613">
                  <a:moveTo>
                    <a:pt x="0" y="2178463"/>
                  </a:moveTo>
                  <a:lnTo>
                    <a:pt x="0" y="140602"/>
                  </a:lnTo>
                  <a:cubicBezTo>
                    <a:pt x="0" y="63358"/>
                    <a:pt x="62490" y="0"/>
                    <a:pt x="140602" y="0"/>
                  </a:cubicBezTo>
                  <a:lnTo>
                    <a:pt x="281204" y="0"/>
                  </a:lnTo>
                  <a:lnTo>
                    <a:pt x="281204" y="2050012"/>
                  </a:lnTo>
                  <a:lnTo>
                    <a:pt x="140602" y="2050012"/>
                  </a:lnTo>
                  <a:cubicBezTo>
                    <a:pt x="63358" y="2050012"/>
                    <a:pt x="0" y="2112502"/>
                    <a:pt x="0" y="2190614"/>
                  </a:cubicBezTo>
                </a:path>
              </a:pathLst>
            </a:custGeom>
            <a:solidFill>
              <a:srgbClr val="FFFFFF"/>
            </a:solidFill>
            <a:ln w="26035" cap="flat">
              <a:solidFill>
                <a:srgbClr val="5477EC"/>
              </a:solidFill>
              <a:prstDash val="solid"/>
              <a:miter/>
            </a:ln>
          </p:spPr>
          <p:txBody>
            <a:bodyPr rtlCol="0" anchor="ctr"/>
            <a:p>
              <a:endParaRPr lang="zh-CN" altLang="en-US"/>
            </a:p>
          </p:txBody>
        </p:sp>
        <p:sp>
          <p:nvSpPr>
            <p:cNvPr id="17" name="图形 2114"/>
            <p:cNvSpPr/>
            <p:nvPr/>
          </p:nvSpPr>
          <p:spPr>
            <a:xfrm>
              <a:off x="5930" y="6726"/>
              <a:ext cx="14" cy="19"/>
            </a:xfrm>
            <a:custGeom>
              <a:avLst/>
              <a:gdLst>
                <a:gd name="connsiteX0" fmla="*/ 0 w 8679"/>
                <a:gd name="connsiteY0" fmla="*/ 12151 h 12150"/>
                <a:gd name="connsiteX1" fmla="*/ 0 w 8679"/>
                <a:gd name="connsiteY1" fmla="*/ 0 h 12150"/>
              </a:gdLst>
              <a:ahLst/>
              <a:cxnLst>
                <a:cxn ang="0">
                  <a:pos x="connsiteX0" y="connsiteY0"/>
                </a:cxn>
                <a:cxn ang="0">
                  <a:pos x="connsiteX1" y="connsiteY1"/>
                </a:cxn>
              </a:cxnLst>
              <a:rect l="l" t="t" r="r" b="b"/>
              <a:pathLst>
                <a:path w="8679" h="12150">
                  <a:moveTo>
                    <a:pt x="0" y="12151"/>
                  </a:moveTo>
                  <a:lnTo>
                    <a:pt x="0" y="0"/>
                  </a:lnTo>
                </a:path>
              </a:pathLst>
            </a:custGeom>
            <a:solidFill>
              <a:srgbClr val="FFFFFF"/>
            </a:solidFill>
            <a:ln w="26035" cap="flat">
              <a:solidFill>
                <a:srgbClr val="5477EC"/>
              </a:solidFill>
              <a:prstDash val="solid"/>
              <a:miter/>
            </a:ln>
          </p:spPr>
          <p:txBody>
            <a:bodyPr rtlCol="0" anchor="ctr"/>
            <a:p>
              <a:endParaRPr lang="zh-CN" altLang="en-US"/>
            </a:p>
          </p:txBody>
        </p:sp>
        <p:sp>
          <p:nvSpPr>
            <p:cNvPr id="18" name="图形 2114"/>
            <p:cNvSpPr/>
            <p:nvPr/>
          </p:nvSpPr>
          <p:spPr>
            <a:xfrm>
              <a:off x="5910" y="3275"/>
              <a:ext cx="14" cy="14"/>
            </a:xfrm>
            <a:custGeom>
              <a:avLst/>
              <a:gdLst/>
              <a:ahLst/>
              <a:cxnLst/>
              <a:rect l="l" t="t" r="r" b="b"/>
              <a:pathLst>
                <a:path w="8679" h="8679"/>
              </a:pathLst>
            </a:custGeom>
            <a:noFill/>
            <a:ln w="26035" cap="flat">
              <a:solidFill>
                <a:srgbClr val="5477EC"/>
              </a:solidFill>
              <a:prstDash val="solid"/>
              <a:miter/>
            </a:ln>
          </p:spPr>
          <p:txBody>
            <a:bodyPr rtlCol="0" anchor="ctr"/>
            <a:p>
              <a:endParaRPr lang="zh-CN" altLang="en-US"/>
            </a:p>
          </p:txBody>
        </p:sp>
        <p:sp>
          <p:nvSpPr>
            <p:cNvPr id="19" name="图形 2114"/>
            <p:cNvSpPr/>
            <p:nvPr/>
          </p:nvSpPr>
          <p:spPr>
            <a:xfrm>
              <a:off x="12826" y="6967"/>
              <a:ext cx="443" cy="443"/>
            </a:xfrm>
            <a:custGeom>
              <a:avLst/>
              <a:gdLst>
                <a:gd name="connsiteX0" fmla="*/ 0 w 281204"/>
                <a:gd name="connsiteY0" fmla="*/ 0 h 281203"/>
                <a:gd name="connsiteX1" fmla="*/ 140602 w 281204"/>
                <a:gd name="connsiteY1" fmla="*/ 0 h 281203"/>
                <a:gd name="connsiteX2" fmla="*/ 281204 w 281204"/>
                <a:gd name="connsiteY2" fmla="*/ 140602 h 281203"/>
                <a:gd name="connsiteX3" fmla="*/ 140602 w 281204"/>
                <a:gd name="connsiteY3" fmla="*/ 281204 h 281203"/>
                <a:gd name="connsiteX4" fmla="*/ 0 w 281204"/>
                <a:gd name="connsiteY4" fmla="*/ 281204 h 281203"/>
                <a:gd name="connsiteX5" fmla="*/ 0 w 281204"/>
                <a:gd name="connsiteY5" fmla="*/ 90263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204" h="281203">
                  <a:moveTo>
                    <a:pt x="0" y="0"/>
                  </a:moveTo>
                  <a:lnTo>
                    <a:pt x="140602" y="0"/>
                  </a:lnTo>
                  <a:cubicBezTo>
                    <a:pt x="217846" y="0"/>
                    <a:pt x="281204" y="62490"/>
                    <a:pt x="281204" y="140602"/>
                  </a:cubicBezTo>
                  <a:cubicBezTo>
                    <a:pt x="281204" y="217846"/>
                    <a:pt x="218714" y="281204"/>
                    <a:pt x="140602" y="281204"/>
                  </a:cubicBezTo>
                  <a:lnTo>
                    <a:pt x="0" y="281204"/>
                  </a:lnTo>
                  <a:lnTo>
                    <a:pt x="0" y="90263"/>
                  </a:lnTo>
                </a:path>
              </a:pathLst>
            </a:custGeom>
            <a:noFill/>
            <a:ln w="26035" cap="flat">
              <a:solidFill>
                <a:srgbClr val="5477EC"/>
              </a:solidFill>
              <a:prstDash val="solid"/>
              <a:miter/>
            </a:ln>
          </p:spPr>
          <p:txBody>
            <a:bodyPr rtlCol="0" anchor="ctr"/>
            <a:p>
              <a:endParaRPr lang="zh-CN" altLang="en-US"/>
            </a:p>
          </p:txBody>
        </p:sp>
        <p:sp>
          <p:nvSpPr>
            <p:cNvPr id="20" name="文本框 19"/>
            <p:cNvSpPr txBox="1"/>
            <p:nvPr/>
          </p:nvSpPr>
          <p:spPr>
            <a:xfrm>
              <a:off x="6443" y="3516"/>
              <a:ext cx="6825" cy="3451"/>
            </a:xfrm>
            <a:prstGeom prst="rect">
              <a:avLst/>
            </a:prstGeom>
            <a:noFill/>
          </p:spPr>
          <p:txBody>
            <a:bodyPr wrap="square" rtlCol="0">
              <a:noAutofit/>
            </a:bodyPr>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三、守住资金底线，拒绝异常转账</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1.</a:t>
              </a:r>
              <a:r>
                <a:rPr lang="zh-CN" altLang="en-US" sz="1600" spc="200">
                  <a:solidFill>
                    <a:schemeClr val="tx1"/>
                  </a:solidFill>
                  <a:uFillTx/>
                  <a:latin typeface="汉仪晴空体W" panose="00020600040101010101" charset="-122"/>
                  <a:ea typeface="汉仪晴空体W" panose="00020600040101010101" charset="-122"/>
                </a:rPr>
                <a:t>警惕</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验证流水</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刷信用分</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话术</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无论对方以</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关闭自动扣费</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提升贷款额度</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还是</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退款保证金</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为由，凡涉及向陌生账户转账、充值或</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刷流水</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的操作，均为诈骗。</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2.</a:t>
              </a:r>
              <a:r>
                <a:rPr lang="zh-CN" altLang="en-US" sz="1600" spc="200">
                  <a:solidFill>
                    <a:schemeClr val="tx1"/>
                  </a:solidFill>
                  <a:uFillTx/>
                  <a:latin typeface="汉仪晴空体W" panose="00020600040101010101" charset="-122"/>
                  <a:ea typeface="汉仪晴空体W" panose="00020600040101010101" charset="-122"/>
                </a:rPr>
                <a:t>设置延迟到账功能</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转账前开启</a:t>
              </a:r>
              <a:r>
                <a:rPr lang="en-US" altLang="zh-CN" sz="1600" spc="200">
                  <a:solidFill>
                    <a:schemeClr val="tx1"/>
                  </a:solidFill>
                  <a:uFillTx/>
                  <a:latin typeface="汉仪晴空体W" panose="00020600040101010101" charset="-122"/>
                  <a:ea typeface="汉仪晴空体W" panose="00020600040101010101" charset="-122"/>
                </a:rPr>
                <a:t>“24</a:t>
              </a:r>
              <a:r>
                <a:rPr lang="zh-CN" altLang="en-US" sz="1600" spc="200">
                  <a:solidFill>
                    <a:schemeClr val="tx1"/>
                  </a:solidFill>
                  <a:uFillTx/>
                  <a:latin typeface="汉仪晴空体W" panose="00020600040101010101" charset="-122"/>
                  <a:ea typeface="汉仪晴空体W" panose="00020600040101010101" charset="-122"/>
                </a:rPr>
                <a:t>小时到账</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选项，为追回资金争取时间。优先使用银行卡转账（而非微信</a:t>
              </a:r>
              <a:r>
                <a:rPr lang="en-US" altLang="zh-CN" sz="1600" spc="200">
                  <a:solidFill>
                    <a:schemeClr val="tx1"/>
                  </a:solidFill>
                  <a:uFillTx/>
                  <a:latin typeface="汉仪晴空体W" panose="00020600040101010101" charset="-122"/>
                  <a:ea typeface="汉仪晴空体W" panose="00020600040101010101" charset="-122"/>
                </a:rPr>
                <a:t>/</a:t>
              </a:r>
              <a:r>
                <a:rPr lang="zh-CN" altLang="en-US" sz="1600" spc="200">
                  <a:solidFill>
                    <a:schemeClr val="tx1"/>
                  </a:solidFill>
                  <a:uFillTx/>
                  <a:latin typeface="汉仪晴空体W" panose="00020600040101010101" charset="-122"/>
                  <a:ea typeface="汉仪晴空体W" panose="00020600040101010101" charset="-122"/>
                </a:rPr>
                <a:t>支付宝），便于警方追溯资金流向。</a:t>
              </a:r>
              <a:endParaRPr lang="zh-CN" altLang="en-US" sz="1600" spc="200">
                <a:solidFill>
                  <a:schemeClr val="tx1"/>
                </a:solidFill>
                <a:uFillTx/>
                <a:latin typeface="汉仪晴空体W" panose="00020600040101010101" charset="-122"/>
                <a:ea typeface="汉仪晴空体W" panose="00020600040101010101"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grpSp>
        <p:nvGrpSpPr>
          <p:cNvPr id="7" name="组合 6"/>
          <p:cNvGrpSpPr/>
          <p:nvPr/>
        </p:nvGrpSpPr>
        <p:grpSpPr>
          <a:xfrm>
            <a:off x="836204" y="1550481"/>
            <a:ext cx="4426857" cy="45719"/>
            <a:chOff x="921657" y="1580942"/>
            <a:chExt cx="4426857" cy="45719"/>
          </a:xfrm>
        </p:grpSpPr>
        <p:cxnSp>
          <p:nvCxnSpPr>
            <p:cNvPr id="8" name="直接连接符 7"/>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50750" y="917651"/>
            <a:ext cx="6237879"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防范冒充客服类诈骗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3" name="组合 2" descr="7b0a202020202274657874626f78223a2022220a7d0a"/>
          <p:cNvGrpSpPr/>
          <p:nvPr>
            <p:custDataLst>
              <p:tags r:id="rId1"/>
            </p:custDataLst>
          </p:nvPr>
        </p:nvGrpSpPr>
        <p:grpSpPr>
          <a:xfrm>
            <a:off x="635000" y="4133215"/>
            <a:ext cx="4640580" cy="2352675"/>
            <a:chOff x="5910" y="3275"/>
            <a:chExt cx="7372" cy="4212"/>
          </a:xfrm>
        </p:grpSpPr>
        <p:sp>
          <p:nvSpPr>
            <p:cNvPr id="2126" name="图形 2114"/>
            <p:cNvSpPr/>
            <p:nvPr>
              <p:custDataLst>
                <p:tags r:id="rId2"/>
              </p:custDataLst>
            </p:nvPr>
          </p:nvSpPr>
          <p:spPr>
            <a:xfrm>
              <a:off x="12806" y="7044"/>
              <a:ext cx="462" cy="443"/>
            </a:xfrm>
            <a:custGeom>
              <a:avLst/>
              <a:gdLst>
                <a:gd name="connsiteX0" fmla="*/ 153621 w 293354"/>
                <a:gd name="connsiteY0" fmla="*/ 242148 h 281203"/>
                <a:gd name="connsiteX1" fmla="*/ 6943 w 293354"/>
                <a:gd name="connsiteY1" fmla="*/ 242148 h 281203"/>
                <a:gd name="connsiteX2" fmla="*/ 6943 w 293354"/>
                <a:gd name="connsiteY2" fmla="*/ 51207 h 281203"/>
                <a:gd name="connsiteX3" fmla="*/ 6943 w 293354"/>
                <a:gd name="connsiteY3" fmla="*/ 0 h 281203"/>
                <a:gd name="connsiteX4" fmla="*/ 0 w 293354"/>
                <a:gd name="connsiteY4" fmla="*/ 0 h 281203"/>
                <a:gd name="connsiteX5" fmla="*/ 0 w 293354"/>
                <a:gd name="connsiteY5" fmla="*/ 90263 h 281203"/>
                <a:gd name="connsiteX6" fmla="*/ 0 w 293354"/>
                <a:gd name="connsiteY6" fmla="*/ 281204 h 281203"/>
                <a:gd name="connsiteX7" fmla="*/ 146677 w 293354"/>
                <a:gd name="connsiteY7" fmla="*/ 281204 h 281203"/>
                <a:gd name="connsiteX8" fmla="*/ 293355 w 293354"/>
                <a:gd name="connsiteY8" fmla="*/ 144941 h 281203"/>
                <a:gd name="connsiteX9" fmla="*/ 153621 w 293354"/>
                <a:gd name="connsiteY9" fmla="*/ 242148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354" h="281203">
                  <a:moveTo>
                    <a:pt x="153621" y="242148"/>
                  </a:moveTo>
                  <a:lnTo>
                    <a:pt x="6943" y="242148"/>
                  </a:lnTo>
                  <a:lnTo>
                    <a:pt x="6943" y="51207"/>
                  </a:lnTo>
                  <a:lnTo>
                    <a:pt x="6943" y="0"/>
                  </a:lnTo>
                  <a:lnTo>
                    <a:pt x="0" y="0"/>
                  </a:lnTo>
                  <a:lnTo>
                    <a:pt x="0" y="90263"/>
                  </a:lnTo>
                  <a:lnTo>
                    <a:pt x="0" y="281204"/>
                  </a:lnTo>
                  <a:lnTo>
                    <a:pt x="146677" y="281204"/>
                  </a:lnTo>
                  <a:cubicBezTo>
                    <a:pt x="226526" y="281204"/>
                    <a:pt x="290751" y="220450"/>
                    <a:pt x="293355" y="144941"/>
                  </a:cubicBezTo>
                  <a:cubicBezTo>
                    <a:pt x="274261" y="201356"/>
                    <a:pt x="218714" y="242148"/>
                    <a:pt x="153621" y="242148"/>
                  </a:cubicBezTo>
                  <a:close/>
                </a:path>
              </a:pathLst>
            </a:custGeom>
            <a:solidFill>
              <a:srgbClr val="FFBB00"/>
            </a:solidFill>
            <a:ln w="8678" cap="flat">
              <a:noFill/>
              <a:prstDash val="solid"/>
              <a:miter/>
            </a:ln>
          </p:spPr>
          <p:txBody>
            <a:bodyPr rtlCol="0" anchor="ctr"/>
            <a:lstStyle/>
            <a:p>
              <a:endParaRPr lang="zh-CN" altLang="en-US"/>
            </a:p>
          </p:txBody>
        </p:sp>
        <p:sp>
          <p:nvSpPr>
            <p:cNvPr id="2127" name="图形 2114"/>
            <p:cNvSpPr/>
            <p:nvPr>
              <p:custDataLst>
                <p:tags r:id="rId3"/>
              </p:custDataLst>
            </p:nvPr>
          </p:nvSpPr>
          <p:spPr>
            <a:xfrm>
              <a:off x="12837" y="6967"/>
              <a:ext cx="443" cy="288"/>
            </a:xfrm>
            <a:custGeom>
              <a:avLst/>
              <a:gdLst>
                <a:gd name="connsiteX0" fmla="*/ 274261 w 281204"/>
                <a:gd name="connsiteY0" fmla="*/ 178790 h 183129"/>
                <a:gd name="connsiteX1" fmla="*/ 274261 w 281204"/>
                <a:gd name="connsiteY1" fmla="*/ 183130 h 183129"/>
                <a:gd name="connsiteX2" fmla="*/ 281204 w 281204"/>
                <a:gd name="connsiteY2" fmla="*/ 140602 h 183129"/>
                <a:gd name="connsiteX3" fmla="*/ 140602 w 281204"/>
                <a:gd name="connsiteY3" fmla="*/ 0 h 183129"/>
                <a:gd name="connsiteX4" fmla="*/ 0 w 281204"/>
                <a:gd name="connsiteY4" fmla="*/ 0 h 183129"/>
                <a:gd name="connsiteX5" fmla="*/ 0 w 281204"/>
                <a:gd name="connsiteY5" fmla="*/ 39056 h 183129"/>
                <a:gd name="connsiteX6" fmla="*/ 133659 w 281204"/>
                <a:gd name="connsiteY6" fmla="*/ 39056 h 183129"/>
                <a:gd name="connsiteX7" fmla="*/ 274261 w 281204"/>
                <a:gd name="connsiteY7" fmla="*/ 178790 h 18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04" h="183129">
                  <a:moveTo>
                    <a:pt x="274261" y="178790"/>
                  </a:moveTo>
                  <a:cubicBezTo>
                    <a:pt x="274261" y="180526"/>
                    <a:pt x="274261" y="181394"/>
                    <a:pt x="274261" y="183130"/>
                  </a:cubicBezTo>
                  <a:cubicBezTo>
                    <a:pt x="278601" y="169243"/>
                    <a:pt x="281204" y="155356"/>
                    <a:pt x="281204" y="140602"/>
                  </a:cubicBezTo>
                  <a:cubicBezTo>
                    <a:pt x="281204" y="63358"/>
                    <a:pt x="218714" y="0"/>
                    <a:pt x="140602" y="0"/>
                  </a:cubicBezTo>
                  <a:lnTo>
                    <a:pt x="0" y="0"/>
                  </a:lnTo>
                  <a:lnTo>
                    <a:pt x="0" y="39056"/>
                  </a:lnTo>
                  <a:lnTo>
                    <a:pt x="133659" y="39056"/>
                  </a:lnTo>
                  <a:cubicBezTo>
                    <a:pt x="211771" y="38188"/>
                    <a:pt x="274261" y="101546"/>
                    <a:pt x="274261" y="178790"/>
                  </a:cubicBezTo>
                  <a:close/>
                </a:path>
              </a:pathLst>
            </a:custGeom>
            <a:solidFill>
              <a:srgbClr val="FFBB00"/>
            </a:solidFill>
            <a:ln w="8678" cap="flat">
              <a:noFill/>
              <a:prstDash val="solid"/>
              <a:miter/>
            </a:ln>
          </p:spPr>
          <p:txBody>
            <a:bodyPr rtlCol="0" anchor="ctr"/>
            <a:lstStyle/>
            <a:p>
              <a:endParaRPr lang="zh-CN" altLang="en-US"/>
            </a:p>
          </p:txBody>
        </p:sp>
        <p:sp>
          <p:nvSpPr>
            <p:cNvPr id="2128" name="图形 2114"/>
            <p:cNvSpPr/>
            <p:nvPr>
              <p:custDataLst>
                <p:tags r:id="rId4"/>
              </p:custDataLst>
            </p:nvPr>
          </p:nvSpPr>
          <p:spPr>
            <a:xfrm>
              <a:off x="5930" y="3658"/>
              <a:ext cx="7338" cy="3589"/>
            </a:xfrm>
            <a:custGeom>
              <a:avLst/>
              <a:gdLst>
                <a:gd name="connsiteX0" fmla="*/ 1626503 w 4659861"/>
                <a:gd name="connsiteY0" fmla="*/ 2190614 h 2279141"/>
                <a:gd name="connsiteX1" fmla="*/ 144107 w 4659861"/>
                <a:gd name="connsiteY1" fmla="*/ 2190614 h 2279141"/>
                <a:gd name="connsiteX2" fmla="*/ 33 w 4659861"/>
                <a:gd name="connsiteY2" fmla="*/ 2048276 h 2279141"/>
                <a:gd name="connsiteX3" fmla="*/ 140635 w 4659861"/>
                <a:gd name="connsiteY3" fmla="*/ 1910278 h 2279141"/>
                <a:gd name="connsiteX4" fmla="*/ 281237 w 4659861"/>
                <a:gd name="connsiteY4" fmla="*/ 1910278 h 2279141"/>
                <a:gd name="connsiteX5" fmla="*/ 281237 w 4659861"/>
                <a:gd name="connsiteY5" fmla="*/ 0 h 2279141"/>
                <a:gd name="connsiteX6" fmla="*/ 1626503 w 4659861"/>
                <a:gd name="connsiteY6" fmla="*/ 0 h 2279141"/>
                <a:gd name="connsiteX7" fmla="*/ 3033392 w 4659861"/>
                <a:gd name="connsiteY7" fmla="*/ 0 h 2279141"/>
                <a:gd name="connsiteX8" fmla="*/ 4468921 w 4659861"/>
                <a:gd name="connsiteY8" fmla="*/ 0 h 2279141"/>
                <a:gd name="connsiteX9" fmla="*/ 4659862 w 4659861"/>
                <a:gd name="connsiteY9" fmla="*/ 190941 h 2279141"/>
                <a:gd name="connsiteX10" fmla="*/ 4659862 w 4659861"/>
                <a:gd name="connsiteY10" fmla="*/ 2279141 h 2279141"/>
                <a:gd name="connsiteX11" fmla="*/ 4519260 w 4659861"/>
                <a:gd name="connsiteY11" fmla="*/ 2189746 h 2279141"/>
                <a:gd name="connsiteX12" fmla="*/ 3033392 w 4659861"/>
                <a:gd name="connsiteY12" fmla="*/ 2189746 h 2279141"/>
                <a:gd name="connsiteX13" fmla="*/ 1626503 w 4659861"/>
                <a:gd name="connsiteY13" fmla="*/ 2189746 h 227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279141">
                  <a:moveTo>
                    <a:pt x="1626503" y="2190614"/>
                  </a:moveTo>
                  <a:lnTo>
                    <a:pt x="144107" y="2190614"/>
                  </a:lnTo>
                  <a:cubicBezTo>
                    <a:pt x="65127" y="2190614"/>
                    <a:pt x="-1703" y="2126389"/>
                    <a:pt x="33" y="2048276"/>
                  </a:cubicBezTo>
                  <a:cubicBezTo>
                    <a:pt x="1769" y="1971900"/>
                    <a:pt x="63391" y="1910278"/>
                    <a:pt x="140635" y="1910278"/>
                  </a:cubicBezTo>
                  <a:lnTo>
                    <a:pt x="281237" y="1910278"/>
                  </a:lnTo>
                  <a:lnTo>
                    <a:pt x="281237" y="0"/>
                  </a:lnTo>
                  <a:lnTo>
                    <a:pt x="1626503" y="0"/>
                  </a:lnTo>
                  <a:lnTo>
                    <a:pt x="3033392" y="0"/>
                  </a:lnTo>
                  <a:lnTo>
                    <a:pt x="4468921" y="0"/>
                  </a:lnTo>
                  <a:cubicBezTo>
                    <a:pt x="4574806" y="0"/>
                    <a:pt x="4659862" y="85923"/>
                    <a:pt x="4659862" y="190941"/>
                  </a:cubicBezTo>
                  <a:lnTo>
                    <a:pt x="4659862" y="2279141"/>
                  </a:lnTo>
                  <a:cubicBezTo>
                    <a:pt x="4659862" y="2201897"/>
                    <a:pt x="4597372" y="2189746"/>
                    <a:pt x="4519260" y="2189746"/>
                  </a:cubicBezTo>
                  <a:lnTo>
                    <a:pt x="3033392" y="2189746"/>
                  </a:lnTo>
                  <a:lnTo>
                    <a:pt x="1626503" y="2189746"/>
                  </a:lnTo>
                  <a:close/>
                </a:path>
              </a:pathLst>
            </a:custGeom>
            <a:solidFill>
              <a:srgbClr val="FFBB00"/>
            </a:solidFill>
            <a:ln w="8678" cap="flat">
              <a:noFill/>
              <a:prstDash val="solid"/>
              <a:miter/>
            </a:ln>
          </p:spPr>
          <p:txBody>
            <a:bodyPr rtlCol="0" anchor="ctr"/>
            <a:lstStyle/>
            <a:p>
              <a:endParaRPr lang="zh-CN" altLang="en-US"/>
            </a:p>
          </p:txBody>
        </p:sp>
        <p:sp>
          <p:nvSpPr>
            <p:cNvPr id="2129" name="图形 2114"/>
            <p:cNvSpPr/>
            <p:nvPr>
              <p:custDataLst>
                <p:tags r:id="rId5"/>
              </p:custDataLst>
            </p:nvPr>
          </p:nvSpPr>
          <p:spPr>
            <a:xfrm>
              <a:off x="13268" y="7131"/>
              <a:ext cx="14" cy="56"/>
            </a:xfrm>
            <a:custGeom>
              <a:avLst/>
              <a:gdLst>
                <a:gd name="connsiteX0" fmla="*/ 0 w 8679"/>
                <a:gd name="connsiteY0" fmla="*/ 0 h 35584"/>
                <a:gd name="connsiteX1" fmla="*/ 0 w 8679"/>
                <a:gd name="connsiteY1" fmla="*/ 35585 h 35584"/>
              </a:gdLst>
              <a:ahLst/>
              <a:cxnLst>
                <a:cxn ang="0">
                  <a:pos x="connsiteX0" y="connsiteY0"/>
                </a:cxn>
                <a:cxn ang="0">
                  <a:pos x="connsiteX1" y="connsiteY1"/>
                </a:cxn>
              </a:cxnLst>
              <a:rect l="l" t="t" r="r" b="b"/>
              <a:pathLst>
                <a:path w="8679" h="35584">
                  <a:moveTo>
                    <a:pt x="0" y="0"/>
                  </a:moveTo>
                  <a:lnTo>
                    <a:pt x="0" y="35585"/>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0" name="图形 2114"/>
            <p:cNvSpPr/>
            <p:nvPr>
              <p:custDataLst>
                <p:tags r:id="rId6"/>
              </p:custDataLst>
            </p:nvPr>
          </p:nvSpPr>
          <p:spPr>
            <a:xfrm>
              <a:off x="5930" y="3516"/>
              <a:ext cx="7338" cy="3671"/>
            </a:xfrm>
            <a:custGeom>
              <a:avLst/>
              <a:gdLst>
                <a:gd name="connsiteX0" fmla="*/ 4659862 w 4659861"/>
                <a:gd name="connsiteY0" fmla="*/ 2331216 h 2331216"/>
                <a:gd name="connsiteX1" fmla="*/ 4519260 w 4659861"/>
                <a:gd name="connsiteY1" fmla="*/ 2190614 h 2331216"/>
                <a:gd name="connsiteX2" fmla="*/ 3033392 w 4659861"/>
                <a:gd name="connsiteY2" fmla="*/ 2190614 h 2331216"/>
                <a:gd name="connsiteX3" fmla="*/ 1626503 w 4659861"/>
                <a:gd name="connsiteY3" fmla="*/ 2190614 h 2331216"/>
                <a:gd name="connsiteX4" fmla="*/ 144107 w 4659861"/>
                <a:gd name="connsiteY4" fmla="*/ 2190614 h 2331216"/>
                <a:gd name="connsiteX5" fmla="*/ 33 w 4659861"/>
                <a:gd name="connsiteY5" fmla="*/ 2047408 h 2331216"/>
                <a:gd name="connsiteX6" fmla="*/ 140635 w 4659861"/>
                <a:gd name="connsiteY6" fmla="*/ 1909410 h 2331216"/>
                <a:gd name="connsiteX7" fmla="*/ 281237 w 4659861"/>
                <a:gd name="connsiteY7" fmla="*/ 1909410 h 2331216"/>
                <a:gd name="connsiteX8" fmla="*/ 281237 w 4659861"/>
                <a:gd name="connsiteY8" fmla="*/ 0 h 2331216"/>
                <a:gd name="connsiteX9" fmla="*/ 1626503 w 4659861"/>
                <a:gd name="connsiteY9" fmla="*/ 0 h 2331216"/>
                <a:gd name="connsiteX10" fmla="*/ 3033392 w 4659861"/>
                <a:gd name="connsiteY10" fmla="*/ 0 h 2331216"/>
                <a:gd name="connsiteX11" fmla="*/ 4468921 w 4659861"/>
                <a:gd name="connsiteY11" fmla="*/ 0 h 2331216"/>
                <a:gd name="connsiteX12" fmla="*/ 4659862 w 4659861"/>
                <a:gd name="connsiteY12" fmla="*/ 190941 h 2331216"/>
                <a:gd name="connsiteX13" fmla="*/ 4659862 w 4659861"/>
                <a:gd name="connsiteY13" fmla="*/ 2295632 h 2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331216">
                  <a:moveTo>
                    <a:pt x="4659862" y="2331216"/>
                  </a:moveTo>
                  <a:cubicBezTo>
                    <a:pt x="4659862" y="2253972"/>
                    <a:pt x="4597372" y="2190614"/>
                    <a:pt x="4519260" y="2190614"/>
                  </a:cubicBezTo>
                  <a:lnTo>
                    <a:pt x="3033392" y="2190614"/>
                  </a:lnTo>
                  <a:lnTo>
                    <a:pt x="1626503" y="2190614"/>
                  </a:lnTo>
                  <a:lnTo>
                    <a:pt x="144107" y="2190614"/>
                  </a:lnTo>
                  <a:cubicBezTo>
                    <a:pt x="65127" y="2190614"/>
                    <a:pt x="-1703" y="2126389"/>
                    <a:pt x="33" y="2047408"/>
                  </a:cubicBezTo>
                  <a:cubicBezTo>
                    <a:pt x="1769" y="1971032"/>
                    <a:pt x="63391" y="1909410"/>
                    <a:pt x="140635" y="1909410"/>
                  </a:cubicBezTo>
                  <a:lnTo>
                    <a:pt x="281237" y="1909410"/>
                  </a:lnTo>
                  <a:lnTo>
                    <a:pt x="281237" y="0"/>
                  </a:lnTo>
                  <a:lnTo>
                    <a:pt x="1626503" y="0"/>
                  </a:lnTo>
                  <a:lnTo>
                    <a:pt x="3033392" y="0"/>
                  </a:lnTo>
                  <a:lnTo>
                    <a:pt x="4468921" y="0"/>
                  </a:lnTo>
                  <a:cubicBezTo>
                    <a:pt x="4574806" y="0"/>
                    <a:pt x="4659862" y="85923"/>
                    <a:pt x="4659862" y="190941"/>
                  </a:cubicBezTo>
                  <a:lnTo>
                    <a:pt x="4659862" y="2295632"/>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1" name="图形 2114"/>
            <p:cNvSpPr/>
            <p:nvPr>
              <p:custDataLst>
                <p:tags r:id="rId7"/>
              </p:custDataLst>
            </p:nvPr>
          </p:nvSpPr>
          <p:spPr>
            <a:xfrm>
              <a:off x="5933" y="3356"/>
              <a:ext cx="509" cy="3442"/>
            </a:xfrm>
            <a:custGeom>
              <a:avLst/>
              <a:gdLst>
                <a:gd name="connsiteX0" fmla="*/ 322899 w 322899"/>
                <a:gd name="connsiteY0" fmla="*/ 0 h 2185406"/>
                <a:gd name="connsiteX1" fmla="*/ 322899 w 322899"/>
                <a:gd name="connsiteY1" fmla="*/ 2061295 h 2185406"/>
                <a:gd name="connsiteX2" fmla="*/ 166675 w 322899"/>
                <a:gd name="connsiteY2" fmla="*/ 2061295 h 2185406"/>
                <a:gd name="connsiteX3" fmla="*/ 15658 w 322899"/>
                <a:gd name="connsiteY3" fmla="*/ 2185407 h 2185406"/>
                <a:gd name="connsiteX4" fmla="*/ 9582 w 322899"/>
                <a:gd name="connsiteY4" fmla="*/ 141470 h 2185406"/>
                <a:gd name="connsiteX5" fmla="*/ 165807 w 322899"/>
                <a:gd name="connsiteY5" fmla="*/ 0 h 2185406"/>
                <a:gd name="connsiteX6" fmla="*/ 322899 w 322899"/>
                <a:gd name="connsiteY6" fmla="*/ 0 h 218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899" h="2185406">
                  <a:moveTo>
                    <a:pt x="322899" y="0"/>
                  </a:moveTo>
                  <a:lnTo>
                    <a:pt x="322899" y="2061295"/>
                  </a:lnTo>
                  <a:lnTo>
                    <a:pt x="166675" y="2061295"/>
                  </a:lnTo>
                  <a:cubicBezTo>
                    <a:pt x="79883" y="2061295"/>
                    <a:pt x="36488" y="2114238"/>
                    <a:pt x="15658" y="2185407"/>
                  </a:cubicBezTo>
                  <a:cubicBezTo>
                    <a:pt x="-15587" y="2179331"/>
                    <a:pt x="9582" y="141470"/>
                    <a:pt x="9582" y="141470"/>
                  </a:cubicBezTo>
                  <a:cubicBezTo>
                    <a:pt x="9582" y="63358"/>
                    <a:pt x="79883" y="0"/>
                    <a:pt x="165807" y="0"/>
                  </a:cubicBezTo>
                  <a:lnTo>
                    <a:pt x="322899" y="0"/>
                  </a:lnTo>
                  <a:close/>
                </a:path>
              </a:pathLst>
            </a:custGeom>
            <a:solidFill>
              <a:srgbClr val="FFBB00"/>
            </a:solidFill>
            <a:ln w="8678" cap="flat">
              <a:noFill/>
              <a:prstDash val="solid"/>
              <a:miter/>
            </a:ln>
          </p:spPr>
          <p:txBody>
            <a:bodyPr rtlCol="0" anchor="ctr"/>
            <a:lstStyle/>
            <a:p>
              <a:endParaRPr lang="zh-CN" altLang="en-US"/>
            </a:p>
          </p:txBody>
        </p:sp>
        <p:sp>
          <p:nvSpPr>
            <p:cNvPr id="2132" name="图形 2114"/>
            <p:cNvSpPr/>
            <p:nvPr>
              <p:custDataLst>
                <p:tags r:id="rId8"/>
              </p:custDataLst>
            </p:nvPr>
          </p:nvSpPr>
          <p:spPr>
            <a:xfrm>
              <a:off x="5930" y="3296"/>
              <a:ext cx="443" cy="3450"/>
            </a:xfrm>
            <a:custGeom>
              <a:avLst/>
              <a:gdLst>
                <a:gd name="connsiteX0" fmla="*/ 0 w 281204"/>
                <a:gd name="connsiteY0" fmla="*/ 2178463 h 2190613"/>
                <a:gd name="connsiteX1" fmla="*/ 0 w 281204"/>
                <a:gd name="connsiteY1" fmla="*/ 140602 h 2190613"/>
                <a:gd name="connsiteX2" fmla="*/ 140602 w 281204"/>
                <a:gd name="connsiteY2" fmla="*/ 0 h 2190613"/>
                <a:gd name="connsiteX3" fmla="*/ 281204 w 281204"/>
                <a:gd name="connsiteY3" fmla="*/ 0 h 2190613"/>
                <a:gd name="connsiteX4" fmla="*/ 281204 w 281204"/>
                <a:gd name="connsiteY4" fmla="*/ 2050012 h 2190613"/>
                <a:gd name="connsiteX5" fmla="*/ 140602 w 281204"/>
                <a:gd name="connsiteY5" fmla="*/ 2050012 h 2190613"/>
                <a:gd name="connsiteX6" fmla="*/ 0 w 281204"/>
                <a:gd name="connsiteY6" fmla="*/ 2190614 h 219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204" h="2190613">
                  <a:moveTo>
                    <a:pt x="0" y="2178463"/>
                  </a:moveTo>
                  <a:lnTo>
                    <a:pt x="0" y="140602"/>
                  </a:lnTo>
                  <a:cubicBezTo>
                    <a:pt x="0" y="63358"/>
                    <a:pt x="62490" y="0"/>
                    <a:pt x="140602" y="0"/>
                  </a:cubicBezTo>
                  <a:lnTo>
                    <a:pt x="281204" y="0"/>
                  </a:lnTo>
                  <a:lnTo>
                    <a:pt x="281204" y="2050012"/>
                  </a:lnTo>
                  <a:lnTo>
                    <a:pt x="140602" y="2050012"/>
                  </a:lnTo>
                  <a:cubicBezTo>
                    <a:pt x="63358" y="2050012"/>
                    <a:pt x="0" y="2112502"/>
                    <a:pt x="0" y="2190614"/>
                  </a:cubicBez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3" name="图形 2114"/>
            <p:cNvSpPr/>
            <p:nvPr>
              <p:custDataLst>
                <p:tags r:id="rId9"/>
              </p:custDataLst>
            </p:nvPr>
          </p:nvSpPr>
          <p:spPr>
            <a:xfrm>
              <a:off x="5930" y="6726"/>
              <a:ext cx="14" cy="19"/>
            </a:xfrm>
            <a:custGeom>
              <a:avLst/>
              <a:gdLst>
                <a:gd name="connsiteX0" fmla="*/ 0 w 8679"/>
                <a:gd name="connsiteY0" fmla="*/ 12151 h 12150"/>
                <a:gd name="connsiteX1" fmla="*/ 0 w 8679"/>
                <a:gd name="connsiteY1" fmla="*/ 0 h 12150"/>
              </a:gdLst>
              <a:ahLst/>
              <a:cxnLst>
                <a:cxn ang="0">
                  <a:pos x="connsiteX0" y="connsiteY0"/>
                </a:cxn>
                <a:cxn ang="0">
                  <a:pos x="connsiteX1" y="connsiteY1"/>
                </a:cxn>
              </a:cxnLst>
              <a:rect l="l" t="t" r="r" b="b"/>
              <a:pathLst>
                <a:path w="8679" h="12150">
                  <a:moveTo>
                    <a:pt x="0" y="12151"/>
                  </a:moveTo>
                  <a:lnTo>
                    <a:pt x="0" y="0"/>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4" name="图形 2114"/>
            <p:cNvSpPr/>
            <p:nvPr>
              <p:custDataLst>
                <p:tags r:id="rId10"/>
              </p:custDataLst>
            </p:nvPr>
          </p:nvSpPr>
          <p:spPr>
            <a:xfrm>
              <a:off x="5910" y="3275"/>
              <a:ext cx="14" cy="14"/>
            </a:xfrm>
            <a:custGeom>
              <a:avLst/>
              <a:gdLst/>
              <a:ahLst/>
              <a:cxnLst/>
              <a:rect l="l" t="t" r="r" b="b"/>
              <a:pathLst>
                <a:path w="8679" h="8679"/>
              </a:pathLst>
            </a:custGeom>
            <a:noFill/>
            <a:ln w="26035" cap="flat">
              <a:solidFill>
                <a:srgbClr val="5477EC"/>
              </a:solidFill>
              <a:prstDash val="solid"/>
              <a:miter/>
            </a:ln>
          </p:spPr>
          <p:txBody>
            <a:bodyPr rtlCol="0" anchor="ctr"/>
            <a:lstStyle/>
            <a:p>
              <a:endParaRPr lang="zh-CN" altLang="en-US"/>
            </a:p>
          </p:txBody>
        </p:sp>
        <p:sp>
          <p:nvSpPr>
            <p:cNvPr id="2135" name="图形 2114"/>
            <p:cNvSpPr/>
            <p:nvPr>
              <p:custDataLst>
                <p:tags r:id="rId11"/>
              </p:custDataLst>
            </p:nvPr>
          </p:nvSpPr>
          <p:spPr>
            <a:xfrm>
              <a:off x="12826" y="6967"/>
              <a:ext cx="443" cy="443"/>
            </a:xfrm>
            <a:custGeom>
              <a:avLst/>
              <a:gdLst>
                <a:gd name="connsiteX0" fmla="*/ 0 w 281204"/>
                <a:gd name="connsiteY0" fmla="*/ 0 h 281203"/>
                <a:gd name="connsiteX1" fmla="*/ 140602 w 281204"/>
                <a:gd name="connsiteY1" fmla="*/ 0 h 281203"/>
                <a:gd name="connsiteX2" fmla="*/ 281204 w 281204"/>
                <a:gd name="connsiteY2" fmla="*/ 140602 h 281203"/>
                <a:gd name="connsiteX3" fmla="*/ 140602 w 281204"/>
                <a:gd name="connsiteY3" fmla="*/ 281204 h 281203"/>
                <a:gd name="connsiteX4" fmla="*/ 0 w 281204"/>
                <a:gd name="connsiteY4" fmla="*/ 281204 h 281203"/>
                <a:gd name="connsiteX5" fmla="*/ 0 w 281204"/>
                <a:gd name="connsiteY5" fmla="*/ 90263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204" h="281203">
                  <a:moveTo>
                    <a:pt x="0" y="0"/>
                  </a:moveTo>
                  <a:lnTo>
                    <a:pt x="140602" y="0"/>
                  </a:lnTo>
                  <a:cubicBezTo>
                    <a:pt x="217846" y="0"/>
                    <a:pt x="281204" y="62490"/>
                    <a:pt x="281204" y="140602"/>
                  </a:cubicBezTo>
                  <a:cubicBezTo>
                    <a:pt x="281204" y="217846"/>
                    <a:pt x="218714" y="281204"/>
                    <a:pt x="140602" y="281204"/>
                  </a:cubicBezTo>
                  <a:lnTo>
                    <a:pt x="0" y="281204"/>
                  </a:lnTo>
                  <a:lnTo>
                    <a:pt x="0" y="90263"/>
                  </a:lnTo>
                </a:path>
              </a:pathLst>
            </a:custGeom>
            <a:noFill/>
            <a:ln w="26035" cap="flat">
              <a:solidFill>
                <a:srgbClr val="5477EC"/>
              </a:solidFill>
              <a:prstDash val="solid"/>
              <a:miter/>
            </a:ln>
          </p:spPr>
          <p:txBody>
            <a:bodyPr rtlCol="0" anchor="ctr"/>
            <a:lstStyle/>
            <a:p>
              <a:endParaRPr lang="zh-CN" altLang="en-US"/>
            </a:p>
          </p:txBody>
        </p:sp>
        <p:sp>
          <p:nvSpPr>
            <p:cNvPr id="2" name="文本框 1"/>
            <p:cNvSpPr txBox="1"/>
            <p:nvPr>
              <p:custDataLst>
                <p:tags r:id="rId12"/>
              </p:custDataLst>
            </p:nvPr>
          </p:nvSpPr>
          <p:spPr>
            <a:xfrm>
              <a:off x="6443" y="3516"/>
              <a:ext cx="6825" cy="3451"/>
            </a:xfrm>
            <a:prstGeom prst="rect">
              <a:avLst/>
            </a:prstGeom>
            <a:noFill/>
          </p:spPr>
          <p:txBody>
            <a:bodyPr wrap="square" rtlCol="0">
              <a:noAutofit/>
            </a:bodyPr>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1.</a:t>
              </a:r>
              <a:r>
                <a:rPr lang="zh-CN" altLang="en-US" sz="1600" spc="200">
                  <a:solidFill>
                    <a:schemeClr val="tx1"/>
                  </a:solidFill>
                  <a:uFillTx/>
                  <a:latin typeface="汉仪晴空体W" panose="00020600040101010101" charset="-122"/>
                  <a:ea typeface="汉仪晴空体W" panose="00020600040101010101" charset="-122"/>
                </a:rPr>
                <a:t>立即报警并固定证据：保存聊天记录、转账截图、通话录音，拨打</a:t>
              </a:r>
              <a:r>
                <a:rPr lang="en-US" altLang="zh-CN" sz="1600" spc="200">
                  <a:solidFill>
                    <a:schemeClr val="tx1"/>
                  </a:solidFill>
                  <a:uFillTx/>
                  <a:latin typeface="汉仪晴空体W" panose="00020600040101010101" charset="-122"/>
                  <a:ea typeface="汉仪晴空体W" panose="00020600040101010101" charset="-122"/>
                </a:rPr>
                <a:t>110</a:t>
              </a:r>
              <a:r>
                <a:rPr lang="zh-CN" altLang="en-US" sz="1600" spc="200">
                  <a:solidFill>
                    <a:schemeClr val="tx1"/>
                  </a:solidFill>
                  <a:uFillTx/>
                  <a:latin typeface="汉仪晴空体W" panose="00020600040101010101" charset="-122"/>
                  <a:ea typeface="汉仪晴空体W" panose="00020600040101010101" charset="-122"/>
                </a:rPr>
                <a:t>或</a:t>
              </a:r>
              <a:r>
                <a:rPr lang="en-US" altLang="zh-CN" sz="1600" spc="200">
                  <a:solidFill>
                    <a:schemeClr val="tx1"/>
                  </a:solidFill>
                  <a:uFillTx/>
                  <a:latin typeface="汉仪晴空体W" panose="00020600040101010101" charset="-122"/>
                  <a:ea typeface="汉仪晴空体W" panose="00020600040101010101" charset="-122"/>
                </a:rPr>
                <a:t>96110</a:t>
              </a:r>
              <a:r>
                <a:rPr lang="zh-CN" altLang="en-US" sz="1600" spc="200">
                  <a:solidFill>
                    <a:schemeClr val="tx1"/>
                  </a:solidFill>
                  <a:uFillTx/>
                  <a:latin typeface="汉仪晴空体W" panose="00020600040101010101" charset="-122"/>
                  <a:ea typeface="汉仪晴空体W" panose="00020600040101010101" charset="-122"/>
                </a:rPr>
                <a:t>紧急止付。</a:t>
              </a:r>
              <a:r>
                <a:rPr lang="en-US" altLang="zh-CN" sz="1600" spc="200">
                  <a:solidFill>
                    <a:schemeClr val="tx1"/>
                  </a:solidFill>
                  <a:uFillTx/>
                  <a:latin typeface="汉仪晴空体W" panose="00020600040101010101" charset="-122"/>
                  <a:ea typeface="汉仪晴空体W" panose="00020600040101010101" charset="-122"/>
                </a:rPr>
                <a:t>  </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2.</a:t>
              </a:r>
              <a:r>
                <a:rPr lang="zh-CN" altLang="en-US" sz="1600" spc="200">
                  <a:solidFill>
                    <a:schemeClr val="tx1"/>
                  </a:solidFill>
                  <a:uFillTx/>
                  <a:latin typeface="汉仪晴空体W" panose="00020600040101010101" charset="-122"/>
                  <a:ea typeface="汉仪晴空体W" panose="00020600040101010101" charset="-122"/>
                </a:rPr>
                <a:t>冻结账户：联系银行挂失银行卡，防止二次损失。</a:t>
              </a:r>
              <a:endParaRPr lang="zh-CN" altLang="en-US" sz="1600" spc="200">
                <a:solidFill>
                  <a:schemeClr val="tx1"/>
                </a:solidFill>
                <a:uFillTx/>
                <a:latin typeface="汉仪晴空体W" panose="00020600040101010101" charset="-122"/>
                <a:ea typeface="汉仪晴空体W" panose="00020600040101010101" charset="-122"/>
              </a:endParaRPr>
            </a:p>
          </p:txBody>
        </p:sp>
      </p:grpSp>
      <p:grpSp>
        <p:nvGrpSpPr>
          <p:cNvPr id="23" name="组合 23" descr="7b0a202020202274657874626f78223a2022220a7d0a"/>
          <p:cNvGrpSpPr/>
          <p:nvPr/>
        </p:nvGrpSpPr>
        <p:grpSpPr>
          <a:xfrm>
            <a:off x="836930" y="1995170"/>
            <a:ext cx="3977640" cy="1826260"/>
            <a:chOff x="8501" y="2738"/>
            <a:chExt cx="6264" cy="2876"/>
          </a:xfrm>
        </p:grpSpPr>
        <p:sp>
          <p:nvSpPr>
            <p:cNvPr id="76" name="文本框 7"/>
            <p:cNvSpPr txBox="1"/>
            <p:nvPr/>
          </p:nvSpPr>
          <p:spPr>
            <a:xfrm>
              <a:off x="9180" y="3186"/>
              <a:ext cx="5082" cy="1678"/>
            </a:xfrm>
            <a:prstGeom prst="rect">
              <a:avLst/>
            </a:prstGeom>
            <a:noFill/>
          </p:spPr>
          <p:txBody>
            <a:bodyPr wrap="square" rtlCol="0" anchor="ctr" upright="1">
              <a:noAutofit/>
            </a:bodyPr>
            <a:lstStyle/>
            <a:p>
              <a:pPr marL="0" algn="l" eaLnBrk="1">
                <a:lnSpc>
                  <a:spcPct val="150000"/>
                </a:lnSpc>
              </a:pPr>
              <a:r>
                <a:rPr lang="zh-CN" altLang="en-US" sz="3600" spc="200">
                  <a:solidFill>
                    <a:srgbClr val="FF0000"/>
                  </a:solidFill>
                  <a:uFillTx/>
                  <a:latin typeface="汉仪晴空体简" panose="00020600040101010101" charset="-122"/>
                  <a:ea typeface="汉仪晴空体简" panose="00020600040101010101" charset="-122"/>
                  <a:sym typeface="+mn-ea"/>
                </a:rPr>
                <a:t>紧急应对措施</a:t>
              </a:r>
              <a:endParaRPr lang="zh-CN" altLang="en-US" sz="3600" kern="100" spc="200">
                <a:solidFill>
                  <a:srgbClr val="FF0000"/>
                </a:solidFill>
                <a:uFillTx/>
                <a:latin typeface="汉仪晴空体简" panose="00020600040101010101" charset="-122"/>
                <a:ea typeface="汉仪晴空体简" panose="00020600040101010101" charset="-122"/>
                <a:cs typeface="Times New Roman" panose="02020603050405020304"/>
                <a:sym typeface="+mn-ea"/>
              </a:endParaRPr>
            </a:p>
          </p:txBody>
        </p:sp>
        <p:grpSp>
          <p:nvGrpSpPr>
            <p:cNvPr id="62" name="组合 61"/>
            <p:cNvGrpSpPr/>
            <p:nvPr/>
          </p:nvGrpSpPr>
          <p:grpSpPr>
            <a:xfrm rot="0">
              <a:off x="8501" y="2738"/>
              <a:ext cx="6264" cy="2876"/>
              <a:chOff x="6444" y="4042"/>
              <a:chExt cx="6264" cy="2876"/>
            </a:xfrm>
          </p:grpSpPr>
          <p:sp>
            <p:nvSpPr>
              <p:cNvPr id="41" name="弧形 40"/>
              <p:cNvSpPr/>
              <p:nvPr/>
            </p:nvSpPr>
            <p:spPr>
              <a:xfrm>
                <a:off x="6444" y="4042"/>
                <a:ext cx="6265" cy="2876"/>
              </a:xfrm>
              <a:prstGeom prst="arc">
                <a:avLst>
                  <a:gd name="adj1" fmla="val 12629023"/>
                  <a:gd name="adj2" fmla="val 11386508"/>
                </a:avLst>
              </a:prstGeom>
              <a:ln w="38100">
                <a:solidFill>
                  <a:srgbClr val="59AFFF"/>
                </a:solidFill>
                <a:headEnd type="oval"/>
                <a:tailEnd type="oval"/>
              </a:ln>
            </p:spPr>
            <p:style>
              <a:lnRef idx="1">
                <a:schemeClr val="accent1"/>
              </a:lnRef>
              <a:fillRef idx="0">
                <a:schemeClr val="accent1"/>
              </a:fillRef>
              <a:effectRef idx="0">
                <a:schemeClr val="accent1"/>
              </a:effectRef>
              <a:fontRef idx="minor">
                <a:schemeClr val="tx1"/>
              </a:fontRef>
            </p:style>
          </p:sp>
          <p:grpSp>
            <p:nvGrpSpPr>
              <p:cNvPr id="22" name="组合 4"/>
              <p:cNvGrpSpPr/>
              <p:nvPr/>
            </p:nvGrpSpPr>
            <p:grpSpPr>
              <a:xfrm rot="0">
                <a:off x="10555" y="6167"/>
                <a:ext cx="1435" cy="688"/>
                <a:chOff x="12448" y="7023"/>
                <a:chExt cx="3421" cy="1674"/>
              </a:xfrm>
            </p:grpSpPr>
            <p:sp>
              <p:nvSpPr>
                <p:cNvPr id="24" name="任意多边形: 形状 14"/>
                <p:cNvSpPr/>
                <p:nvPr/>
              </p:nvSpPr>
              <p:spPr>
                <a:xfrm>
                  <a:off x="15300" y="7392"/>
                  <a:ext cx="201" cy="159"/>
                </a:xfrm>
                <a:custGeom>
                  <a:avLst/>
                  <a:gdLst>
                    <a:gd name="connsiteX0" fmla="*/ 231228 w 273288"/>
                    <a:gd name="connsiteY0" fmla="*/ 179380 h 216615"/>
                    <a:gd name="connsiteX1" fmla="*/ -61 w 273288"/>
                    <a:gd name="connsiteY1" fmla="*/ 216555 h 216615"/>
                    <a:gd name="connsiteX2" fmla="*/ 120803 w 273288"/>
                    <a:gd name="connsiteY2" fmla="*/ 15879 h 216615"/>
                    <a:gd name="connsiteX3" fmla="*/ 257292 w 273288"/>
                    <a:gd name="connsiteY3" fmla="*/ 44865 h 216615"/>
                    <a:gd name="connsiteX4" fmla="*/ 231228 w 273288"/>
                    <a:gd name="connsiteY4" fmla="*/ 179380 h 216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288" h="216615">
                      <a:moveTo>
                        <a:pt x="231228" y="179380"/>
                      </a:moveTo>
                      <a:cubicBezTo>
                        <a:pt x="186080" y="209860"/>
                        <a:pt x="-61" y="216555"/>
                        <a:pt x="-61" y="216555"/>
                      </a:cubicBezTo>
                      <a:cubicBezTo>
                        <a:pt x="-61" y="216555"/>
                        <a:pt x="75655" y="46403"/>
                        <a:pt x="120803" y="15879"/>
                      </a:cubicBezTo>
                      <a:cubicBezTo>
                        <a:pt x="166498" y="-13807"/>
                        <a:pt x="227606" y="-830"/>
                        <a:pt x="257292" y="44865"/>
                      </a:cubicBezTo>
                      <a:cubicBezTo>
                        <a:pt x="286230" y="89409"/>
                        <a:pt x="274709" y="148868"/>
                        <a:pt x="231228" y="179380"/>
                      </a:cubicBezTo>
                      <a:close/>
                    </a:path>
                  </a:pathLst>
                </a:custGeom>
                <a:solidFill>
                  <a:srgbClr val="6C63FF"/>
                </a:solidFill>
                <a:ln w="4396" cap="flat">
                  <a:solidFill>
                    <a:srgbClr val="358FFA"/>
                  </a:solidFill>
                  <a:prstDash val="solid"/>
                  <a:miter/>
                </a:ln>
              </p:spPr>
            </p:sp>
            <p:sp>
              <p:nvSpPr>
                <p:cNvPr id="25" name="任意多边形: 形状 17"/>
                <p:cNvSpPr/>
                <p:nvPr/>
              </p:nvSpPr>
              <p:spPr>
                <a:xfrm>
                  <a:off x="15111" y="7488"/>
                  <a:ext cx="193" cy="170"/>
                </a:xfrm>
                <a:custGeom>
                  <a:avLst/>
                  <a:gdLst>
                    <a:gd name="connsiteX0" fmla="*/ 35086 w 262383"/>
                    <a:gd name="connsiteY0" fmla="*/ 174107 h 230986"/>
                    <a:gd name="connsiteX1" fmla="*/ 262323 w 262383"/>
                    <a:gd name="connsiteY1" fmla="*/ 230927 h 230986"/>
                    <a:gd name="connsiteX2" fmla="*/ 159078 w 262383"/>
                    <a:gd name="connsiteY2" fmla="*/ 20648 h 230986"/>
                    <a:gd name="connsiteX3" fmla="*/ 20646 w 262383"/>
                    <a:gd name="connsiteY3" fmla="*/ 38138 h 230986"/>
                    <a:gd name="connsiteX4" fmla="*/ 35087 w 262383"/>
                    <a:gd name="connsiteY4" fmla="*/ 174107 h 230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383" h="230986">
                      <a:moveTo>
                        <a:pt x="35086" y="174107"/>
                      </a:moveTo>
                      <a:cubicBezTo>
                        <a:pt x="77459" y="208331"/>
                        <a:pt x="262323" y="230927"/>
                        <a:pt x="262323" y="230927"/>
                      </a:cubicBezTo>
                      <a:cubicBezTo>
                        <a:pt x="262323" y="230927"/>
                        <a:pt x="201450" y="54740"/>
                        <a:pt x="159078" y="20648"/>
                      </a:cubicBezTo>
                      <a:cubicBezTo>
                        <a:pt x="116021" y="-12749"/>
                        <a:pt x="54043" y="-4919"/>
                        <a:pt x="20646" y="38138"/>
                      </a:cubicBezTo>
                      <a:cubicBezTo>
                        <a:pt x="-11817" y="79990"/>
                        <a:pt x="-5443" y="140007"/>
                        <a:pt x="35087" y="174107"/>
                      </a:cubicBezTo>
                      <a:close/>
                    </a:path>
                  </a:pathLst>
                </a:custGeom>
                <a:solidFill>
                  <a:srgbClr val="6C63FF"/>
                </a:solidFill>
                <a:ln w="4396" cap="flat">
                  <a:solidFill>
                    <a:srgbClr val="358FFA"/>
                  </a:solidFill>
                  <a:prstDash val="solid"/>
                  <a:miter/>
                </a:ln>
              </p:spPr>
            </p:sp>
            <p:sp>
              <p:nvSpPr>
                <p:cNvPr id="26" name="任意多边形: 形状 21"/>
                <p:cNvSpPr/>
                <p:nvPr/>
              </p:nvSpPr>
              <p:spPr>
                <a:xfrm>
                  <a:off x="15300" y="7392"/>
                  <a:ext cx="201" cy="159"/>
                </a:xfrm>
                <a:custGeom>
                  <a:avLst/>
                  <a:gdLst>
                    <a:gd name="connsiteX0" fmla="*/ 231228 w 273288"/>
                    <a:gd name="connsiteY0" fmla="*/ 179380 h 216615"/>
                    <a:gd name="connsiteX1" fmla="*/ -61 w 273288"/>
                    <a:gd name="connsiteY1" fmla="*/ 216555 h 216615"/>
                    <a:gd name="connsiteX2" fmla="*/ 120803 w 273288"/>
                    <a:gd name="connsiteY2" fmla="*/ 15879 h 216615"/>
                    <a:gd name="connsiteX3" fmla="*/ 257292 w 273288"/>
                    <a:gd name="connsiteY3" fmla="*/ 44865 h 216615"/>
                    <a:gd name="connsiteX4" fmla="*/ 231228 w 273288"/>
                    <a:gd name="connsiteY4" fmla="*/ 179380 h 216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288" h="216615">
                      <a:moveTo>
                        <a:pt x="231228" y="179380"/>
                      </a:moveTo>
                      <a:cubicBezTo>
                        <a:pt x="186080" y="209860"/>
                        <a:pt x="-61" y="216555"/>
                        <a:pt x="-61" y="216555"/>
                      </a:cubicBezTo>
                      <a:cubicBezTo>
                        <a:pt x="-61" y="216555"/>
                        <a:pt x="75655" y="46403"/>
                        <a:pt x="120803" y="15879"/>
                      </a:cubicBezTo>
                      <a:cubicBezTo>
                        <a:pt x="166498" y="-13807"/>
                        <a:pt x="227606" y="-830"/>
                        <a:pt x="257292" y="44865"/>
                      </a:cubicBezTo>
                      <a:cubicBezTo>
                        <a:pt x="286230" y="89409"/>
                        <a:pt x="274709" y="148868"/>
                        <a:pt x="231228" y="179380"/>
                      </a:cubicBezTo>
                      <a:close/>
                    </a:path>
                  </a:pathLst>
                </a:custGeom>
                <a:solidFill>
                  <a:srgbClr val="FC6681"/>
                </a:solidFill>
                <a:ln w="4396" cap="flat">
                  <a:solidFill>
                    <a:srgbClr val="358FFA"/>
                  </a:solidFill>
                  <a:prstDash val="solid"/>
                  <a:miter/>
                </a:ln>
              </p:spPr>
            </p:sp>
            <p:sp>
              <p:nvSpPr>
                <p:cNvPr id="27" name="任意多边形: 形状 24"/>
                <p:cNvSpPr/>
                <p:nvPr/>
              </p:nvSpPr>
              <p:spPr>
                <a:xfrm>
                  <a:off x="15111" y="7488"/>
                  <a:ext cx="193" cy="170"/>
                </a:xfrm>
                <a:custGeom>
                  <a:avLst/>
                  <a:gdLst>
                    <a:gd name="connsiteX0" fmla="*/ 35086 w 262383"/>
                    <a:gd name="connsiteY0" fmla="*/ 174107 h 230986"/>
                    <a:gd name="connsiteX1" fmla="*/ 262323 w 262383"/>
                    <a:gd name="connsiteY1" fmla="*/ 230927 h 230986"/>
                    <a:gd name="connsiteX2" fmla="*/ 159078 w 262383"/>
                    <a:gd name="connsiteY2" fmla="*/ 20648 h 230986"/>
                    <a:gd name="connsiteX3" fmla="*/ 20646 w 262383"/>
                    <a:gd name="connsiteY3" fmla="*/ 38138 h 230986"/>
                    <a:gd name="connsiteX4" fmla="*/ 35087 w 262383"/>
                    <a:gd name="connsiteY4" fmla="*/ 174107 h 230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383" h="230986">
                      <a:moveTo>
                        <a:pt x="35086" y="174107"/>
                      </a:moveTo>
                      <a:cubicBezTo>
                        <a:pt x="77459" y="208331"/>
                        <a:pt x="262323" y="230927"/>
                        <a:pt x="262323" y="230927"/>
                      </a:cubicBezTo>
                      <a:cubicBezTo>
                        <a:pt x="262323" y="230927"/>
                        <a:pt x="201450" y="54740"/>
                        <a:pt x="159078" y="20648"/>
                      </a:cubicBezTo>
                      <a:cubicBezTo>
                        <a:pt x="116021" y="-12749"/>
                        <a:pt x="54043" y="-4919"/>
                        <a:pt x="20646" y="38138"/>
                      </a:cubicBezTo>
                      <a:cubicBezTo>
                        <a:pt x="-11817" y="79990"/>
                        <a:pt x="-5443" y="140007"/>
                        <a:pt x="35087" y="174107"/>
                      </a:cubicBezTo>
                      <a:close/>
                    </a:path>
                  </a:pathLst>
                </a:custGeom>
                <a:solidFill>
                  <a:srgbClr val="FC6681"/>
                </a:solidFill>
                <a:ln w="4396" cap="flat">
                  <a:solidFill>
                    <a:srgbClr val="358FFA"/>
                  </a:solidFill>
                  <a:prstDash val="solid"/>
                  <a:miter/>
                </a:ln>
              </p:spPr>
            </p:sp>
            <p:sp>
              <p:nvSpPr>
                <p:cNvPr id="28" name="任意多边形: 形状 45"/>
                <p:cNvSpPr/>
                <p:nvPr/>
              </p:nvSpPr>
              <p:spPr>
                <a:xfrm>
                  <a:off x="12448" y="7413"/>
                  <a:ext cx="3421" cy="1253"/>
                </a:xfrm>
                <a:custGeom>
                  <a:avLst/>
                  <a:gdLst>
                    <a:gd name="connsiteX0" fmla="*/ 385743 w 4651318"/>
                    <a:gd name="connsiteY0" fmla="*/ 1878 h 1704286"/>
                    <a:gd name="connsiteX1" fmla="*/ -61 w 4651318"/>
                    <a:gd name="connsiteY1" fmla="*/ 1668336 h 1704286"/>
                    <a:gd name="connsiteX2" fmla="*/ 2294766 w 4651318"/>
                    <a:gd name="connsiteY2" fmla="*/ 1636535 h 1704286"/>
                    <a:gd name="connsiteX3" fmla="*/ 4651258 w 4651318"/>
                    <a:gd name="connsiteY3" fmla="*/ 1662390 h 1704286"/>
                    <a:gd name="connsiteX4" fmla="*/ 4273427 w 4651318"/>
                    <a:gd name="connsiteY4" fmla="*/ -60 h 1704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1318" h="1704286">
                      <a:moveTo>
                        <a:pt x="385743" y="1878"/>
                      </a:moveTo>
                      <a:lnTo>
                        <a:pt x="-61" y="1668336"/>
                      </a:lnTo>
                      <a:cubicBezTo>
                        <a:pt x="-61" y="1668336"/>
                        <a:pt x="2123733" y="1747885"/>
                        <a:pt x="2294766" y="1636535"/>
                      </a:cubicBezTo>
                      <a:cubicBezTo>
                        <a:pt x="2294766" y="1636535"/>
                        <a:pt x="3613213" y="1769776"/>
                        <a:pt x="4651258" y="1662390"/>
                      </a:cubicBezTo>
                      <a:lnTo>
                        <a:pt x="4273427" y="-60"/>
                      </a:lnTo>
                      <a:close/>
                    </a:path>
                  </a:pathLst>
                </a:custGeom>
                <a:solidFill>
                  <a:srgbClr val="3676D7"/>
                </a:solidFill>
                <a:ln w="4396" cap="flat">
                  <a:noFill/>
                  <a:prstDash val="solid"/>
                  <a:miter/>
                </a:ln>
              </p:spPr>
            </p:sp>
            <p:sp>
              <p:nvSpPr>
                <p:cNvPr id="29" name="任意多边形: 形状 46"/>
                <p:cNvSpPr/>
                <p:nvPr/>
              </p:nvSpPr>
              <p:spPr>
                <a:xfrm>
                  <a:off x="12553" y="7455"/>
                  <a:ext cx="3189" cy="1169"/>
                </a:xfrm>
                <a:custGeom>
                  <a:avLst/>
                  <a:gdLst>
                    <a:gd name="connsiteX0" fmla="*/ 359624 w 4336517"/>
                    <a:gd name="connsiteY0" fmla="*/ 1790 h 1588962"/>
                    <a:gd name="connsiteX1" fmla="*/ -61 w 4336517"/>
                    <a:gd name="connsiteY1" fmla="*/ 1555445 h 1588962"/>
                    <a:gd name="connsiteX2" fmla="*/ 2139458 w 4336517"/>
                    <a:gd name="connsiteY2" fmla="*/ 1525802 h 1588962"/>
                    <a:gd name="connsiteX3" fmla="*/ 4336457 w 4336517"/>
                    <a:gd name="connsiteY3" fmla="*/ 1549895 h 1588962"/>
                    <a:gd name="connsiteX4" fmla="*/ 3984085 w 4336517"/>
                    <a:gd name="connsiteY4" fmla="*/ -60 h 1588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517" h="1588962">
                      <a:moveTo>
                        <a:pt x="359624" y="1790"/>
                      </a:moveTo>
                      <a:lnTo>
                        <a:pt x="-61" y="1555445"/>
                      </a:lnTo>
                      <a:cubicBezTo>
                        <a:pt x="-61" y="1555445"/>
                        <a:pt x="1980009" y="1629619"/>
                        <a:pt x="2139458" y="1525802"/>
                      </a:cubicBezTo>
                      <a:cubicBezTo>
                        <a:pt x="2139458" y="1525802"/>
                        <a:pt x="3368666" y="1650013"/>
                        <a:pt x="4336457" y="1549895"/>
                      </a:cubicBezTo>
                      <a:lnTo>
                        <a:pt x="3984085" y="-60"/>
                      </a:lnTo>
                      <a:close/>
                    </a:path>
                  </a:pathLst>
                </a:custGeom>
                <a:solidFill>
                  <a:srgbClr val="000000">
                    <a:alpha val="10000"/>
                  </a:srgbClr>
                </a:solidFill>
                <a:ln w="4396" cap="flat">
                  <a:noFill/>
                  <a:prstDash val="solid"/>
                  <a:miter/>
                </a:ln>
              </p:spPr>
            </p:sp>
            <p:sp>
              <p:nvSpPr>
                <p:cNvPr id="30" name="任意多边形: 形状 47"/>
                <p:cNvSpPr/>
                <p:nvPr/>
              </p:nvSpPr>
              <p:spPr>
                <a:xfrm>
                  <a:off x="12602" y="7023"/>
                  <a:ext cx="3112" cy="1532"/>
                </a:xfrm>
                <a:custGeom>
                  <a:avLst/>
                  <a:gdLst>
                    <a:gd name="connsiteX0" fmla="*/ 3913478 w 4231731"/>
                    <a:gd name="connsiteY0" fmla="*/ 347051 h 2082676"/>
                    <a:gd name="connsiteX1" fmla="*/ 2998719 w 4231731"/>
                    <a:gd name="connsiteY1" fmla="*/ 136244 h 2082676"/>
                    <a:gd name="connsiteX2" fmla="*/ 2115761 w 4231731"/>
                    <a:gd name="connsiteY2" fmla="*/ 164081 h 2082676"/>
                    <a:gd name="connsiteX3" fmla="*/ 1232847 w 4231731"/>
                    <a:gd name="connsiteY3" fmla="*/ 136244 h 2082676"/>
                    <a:gd name="connsiteX4" fmla="*/ 318088 w 4231731"/>
                    <a:gd name="connsiteY4" fmla="*/ 347051 h 2082676"/>
                    <a:gd name="connsiteX5" fmla="*/ -61 w 4231731"/>
                    <a:gd name="connsiteY5" fmla="*/ 2045311 h 2082676"/>
                    <a:gd name="connsiteX6" fmla="*/ 1292530 w 4231731"/>
                    <a:gd name="connsiteY6" fmla="*/ 1890223 h 2082676"/>
                    <a:gd name="connsiteX7" fmla="*/ 2115805 w 4231731"/>
                    <a:gd name="connsiteY7" fmla="*/ 1997608 h 2082676"/>
                    <a:gd name="connsiteX8" fmla="*/ 2939080 w 4231731"/>
                    <a:gd name="connsiteY8" fmla="*/ 1890223 h 2082676"/>
                    <a:gd name="connsiteX9" fmla="*/ 4231671 w 4231731"/>
                    <a:gd name="connsiteY9" fmla="*/ 2045311 h 2082676"/>
                    <a:gd name="connsiteX10" fmla="*/ 3913478 w 4231731"/>
                    <a:gd name="connsiteY10" fmla="*/ 347051 h 208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31731" h="2082676">
                      <a:moveTo>
                        <a:pt x="3913478" y="347051"/>
                      </a:moveTo>
                      <a:cubicBezTo>
                        <a:pt x="3913478" y="347051"/>
                        <a:pt x="3404388" y="458401"/>
                        <a:pt x="2998719" y="136244"/>
                      </a:cubicBezTo>
                      <a:cubicBezTo>
                        <a:pt x="2593050" y="-185913"/>
                        <a:pt x="2115761" y="164081"/>
                        <a:pt x="2115761" y="164081"/>
                      </a:cubicBezTo>
                      <a:cubicBezTo>
                        <a:pt x="2115761" y="164081"/>
                        <a:pt x="1638516" y="-185913"/>
                        <a:pt x="1232847" y="136244"/>
                      </a:cubicBezTo>
                      <a:cubicBezTo>
                        <a:pt x="827178" y="458401"/>
                        <a:pt x="318088" y="347051"/>
                        <a:pt x="318088" y="347051"/>
                      </a:cubicBezTo>
                      <a:cubicBezTo>
                        <a:pt x="302055" y="995328"/>
                        <a:pt x="-61" y="2045311"/>
                        <a:pt x="-61" y="2045311"/>
                      </a:cubicBezTo>
                      <a:cubicBezTo>
                        <a:pt x="-61" y="2045311"/>
                        <a:pt x="556732" y="2196434"/>
                        <a:pt x="1292530" y="1890223"/>
                      </a:cubicBezTo>
                      <a:cubicBezTo>
                        <a:pt x="2028328" y="1584011"/>
                        <a:pt x="2115805" y="1997608"/>
                        <a:pt x="2115805" y="1997608"/>
                      </a:cubicBezTo>
                      <a:cubicBezTo>
                        <a:pt x="2115805" y="1997608"/>
                        <a:pt x="2203282" y="1583967"/>
                        <a:pt x="2939080" y="1890223"/>
                      </a:cubicBezTo>
                      <a:cubicBezTo>
                        <a:pt x="3674878" y="2196478"/>
                        <a:pt x="4231671" y="2045311"/>
                        <a:pt x="4231671" y="2045311"/>
                      </a:cubicBezTo>
                      <a:cubicBezTo>
                        <a:pt x="4231671" y="2045311"/>
                        <a:pt x="3929379" y="995328"/>
                        <a:pt x="3913478" y="347051"/>
                      </a:cubicBezTo>
                      <a:close/>
                    </a:path>
                  </a:pathLst>
                </a:custGeom>
                <a:solidFill>
                  <a:srgbClr val="E9F6FF"/>
                </a:solidFill>
                <a:ln w="4396" cap="flat">
                  <a:noFill/>
                  <a:prstDash val="solid"/>
                  <a:miter/>
                </a:ln>
              </p:spPr>
            </p:sp>
            <p:sp>
              <p:nvSpPr>
                <p:cNvPr id="31" name="任意多边形: 形状 49"/>
                <p:cNvSpPr/>
                <p:nvPr/>
              </p:nvSpPr>
              <p:spPr>
                <a:xfrm>
                  <a:off x="14003" y="8562"/>
                  <a:ext cx="310" cy="135"/>
                </a:xfrm>
                <a:custGeom>
                  <a:avLst/>
                  <a:gdLst>
                    <a:gd name="connsiteX0" fmla="*/ 421614 w 421613"/>
                    <a:gd name="connsiteY0" fmla="*/ 91485 h 182969"/>
                    <a:gd name="connsiteX1" fmla="*/ 210807 w 421613"/>
                    <a:gd name="connsiteY1" fmla="*/ 182970 h 182969"/>
                    <a:gd name="connsiteX2" fmla="*/ 0 w 421613"/>
                    <a:gd name="connsiteY2" fmla="*/ 91485 h 182969"/>
                    <a:gd name="connsiteX3" fmla="*/ 210807 w 421613"/>
                    <a:gd name="connsiteY3" fmla="*/ 0 h 182969"/>
                    <a:gd name="connsiteX4" fmla="*/ 421614 w 421613"/>
                    <a:gd name="connsiteY4" fmla="*/ 91485 h 18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613" h="182969">
                      <a:moveTo>
                        <a:pt x="421614" y="91485"/>
                      </a:moveTo>
                      <a:cubicBezTo>
                        <a:pt x="421614" y="142010"/>
                        <a:pt x="327232" y="182970"/>
                        <a:pt x="210807" y="182970"/>
                      </a:cubicBezTo>
                      <a:cubicBezTo>
                        <a:pt x="94381" y="182970"/>
                        <a:pt x="0" y="142010"/>
                        <a:pt x="0" y="91485"/>
                      </a:cubicBezTo>
                      <a:cubicBezTo>
                        <a:pt x="0" y="40959"/>
                        <a:pt x="94382" y="0"/>
                        <a:pt x="210807" y="0"/>
                      </a:cubicBezTo>
                      <a:cubicBezTo>
                        <a:pt x="327233" y="0"/>
                        <a:pt x="421614" y="40959"/>
                        <a:pt x="421614" y="91485"/>
                      </a:cubicBezTo>
                      <a:close/>
                    </a:path>
                  </a:pathLst>
                </a:custGeom>
                <a:solidFill>
                  <a:srgbClr val="FFC000"/>
                </a:solidFill>
                <a:ln w="4396" cap="flat">
                  <a:noFill/>
                  <a:prstDash val="solid"/>
                  <a:miter/>
                </a:ln>
              </p:spPr>
            </p:sp>
            <p:sp>
              <p:nvSpPr>
                <p:cNvPr id="32" name="任意多边形: 形状 50"/>
                <p:cNvSpPr/>
                <p:nvPr/>
              </p:nvSpPr>
              <p:spPr>
                <a:xfrm>
                  <a:off x="14156" y="7142"/>
                  <a:ext cx="50" cy="1360"/>
                </a:xfrm>
                <a:custGeom>
                  <a:avLst/>
                  <a:gdLst>
                    <a:gd name="connsiteX0" fmla="*/ -61 w 68356"/>
                    <a:gd name="connsiteY0" fmla="*/ -60 h 1849383"/>
                    <a:gd name="connsiteX1" fmla="*/ 3903 w 68356"/>
                    <a:gd name="connsiteY1" fmla="*/ 1849324 h 1849383"/>
                  </a:gdLst>
                  <a:ahLst/>
                  <a:cxnLst>
                    <a:cxn ang="0">
                      <a:pos x="connsiteX0" y="connsiteY0"/>
                    </a:cxn>
                    <a:cxn ang="0">
                      <a:pos x="connsiteX1" y="connsiteY1"/>
                    </a:cxn>
                  </a:cxnLst>
                  <a:rect l="l" t="t" r="r" b="b"/>
                  <a:pathLst>
                    <a:path w="68356" h="1849383">
                      <a:moveTo>
                        <a:pt x="-61" y="-60"/>
                      </a:moveTo>
                      <a:cubicBezTo>
                        <a:pt x="-61" y="-60"/>
                        <a:pt x="151063" y="767540"/>
                        <a:pt x="3903" y="1849324"/>
                      </a:cubicBezTo>
                    </a:path>
                  </a:pathLst>
                </a:custGeom>
                <a:solidFill>
                  <a:srgbClr val="88C4FF"/>
                </a:solidFill>
                <a:ln w="4396" cap="flat">
                  <a:noFill/>
                  <a:prstDash val="solid"/>
                  <a:miter/>
                </a:ln>
              </p:spPr>
            </p:sp>
          </p:grpSp>
          <p:sp>
            <p:nvSpPr>
              <p:cNvPr id="42" name="椭圆 41"/>
              <p:cNvSpPr/>
              <p:nvPr/>
            </p:nvSpPr>
            <p:spPr>
              <a:xfrm>
                <a:off x="7312" y="4349"/>
                <a:ext cx="173" cy="169"/>
              </a:xfrm>
              <a:prstGeom prst="ellipse">
                <a:avLst/>
              </a:prstGeom>
              <a:solidFill>
                <a:srgbClr val="B3DE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椭圆 42"/>
              <p:cNvSpPr/>
              <p:nvPr/>
            </p:nvSpPr>
            <p:spPr>
              <a:xfrm>
                <a:off x="7013" y="4508"/>
                <a:ext cx="173" cy="169"/>
              </a:xfrm>
              <a:prstGeom prst="ellipse">
                <a:avLst/>
              </a:prstGeom>
              <a:solidFill>
                <a:srgbClr val="F9A7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椭圆 43"/>
              <p:cNvSpPr/>
              <p:nvPr/>
            </p:nvSpPr>
            <p:spPr>
              <a:xfrm>
                <a:off x="6747" y="4711"/>
                <a:ext cx="173" cy="169"/>
              </a:xfrm>
              <a:prstGeom prst="ellipse">
                <a:avLst/>
              </a:prstGeom>
              <a:solidFill>
                <a:srgbClr val="B3DE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任意多边形 44"/>
              <p:cNvSpPr/>
              <p:nvPr/>
            </p:nvSpPr>
            <p:spPr>
              <a:xfrm>
                <a:off x="10524" y="4243"/>
                <a:ext cx="2027" cy="182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77" h="1854">
                    <a:moveTo>
                      <a:pt x="0" y="0"/>
                    </a:moveTo>
                    <a:lnTo>
                      <a:pt x="42" y="6"/>
                    </a:lnTo>
                    <a:cubicBezTo>
                      <a:pt x="1167" y="180"/>
                      <a:pt x="1977" y="665"/>
                      <a:pt x="1977" y="1237"/>
                    </a:cubicBezTo>
                    <a:cubicBezTo>
                      <a:pt x="1977" y="1450"/>
                      <a:pt x="1864" y="1651"/>
                      <a:pt x="1665" y="1828"/>
                    </a:cubicBezTo>
                    <a:lnTo>
                      <a:pt x="1635" y="1854"/>
                    </a:lnTo>
                    <a:lnTo>
                      <a:pt x="1638" y="1851"/>
                    </a:lnTo>
                    <a:cubicBezTo>
                      <a:pt x="1757" y="1692"/>
                      <a:pt x="1823" y="1520"/>
                      <a:pt x="1823" y="1340"/>
                    </a:cubicBezTo>
                    <a:cubicBezTo>
                      <a:pt x="1823" y="733"/>
                      <a:pt x="1075" y="214"/>
                      <a:pt x="19" y="4"/>
                    </a:cubicBezTo>
                    <a:lnTo>
                      <a:pt x="0" y="0"/>
                    </a:lnTo>
                    <a:close/>
                  </a:path>
                </a:pathLst>
              </a:custGeom>
              <a:solidFill>
                <a:srgbClr val="E9F6FF"/>
              </a:solidFill>
              <a:ln>
                <a:noFill/>
              </a:ln>
            </p:spPr>
            <p:style>
              <a:lnRef idx="2">
                <a:schemeClr val="accent1">
                  <a:shade val="50000"/>
                </a:schemeClr>
              </a:lnRef>
              <a:fillRef idx="1">
                <a:schemeClr val="accent1"/>
              </a:fillRef>
              <a:effectRef idx="0">
                <a:schemeClr val="accent1"/>
              </a:effectRef>
              <a:fontRef idx="minor">
                <a:schemeClr val="lt1"/>
              </a:fontRef>
            </p:style>
          </p:sp>
        </p:grpSp>
      </p:grpSp>
      <p:pic>
        <p:nvPicPr>
          <p:cNvPr id="33" name="https://photo-static-api.fotomore.com/creative/vcg/veer/400/new/VCG41N137860888.jpg?uid=386&amp;timestamp=1744865166&amp;sign=d1567bb1be562048e7fe675c5984bdc6" descr="拿着听筒"/>
          <p:cNvPicPr>
            <a:picLocks noChangeAspect="1"/>
          </p:cNvPicPr>
          <p:nvPr/>
        </p:nvPicPr>
        <p:blipFill>
          <a:blip r:embed="rId13"/>
          <a:stretch>
            <a:fillRect/>
          </a:stretch>
        </p:blipFill>
        <p:spPr>
          <a:xfrm>
            <a:off x="5719445" y="2527300"/>
            <a:ext cx="2327275" cy="3493135"/>
          </a:xfrm>
          <a:prstGeom prst="rect">
            <a:avLst/>
          </a:prstGeom>
        </p:spPr>
      </p:pic>
      <p:cxnSp>
        <p:nvCxnSpPr>
          <p:cNvPr id="34" name="直接箭头连接符 33"/>
          <p:cNvCxnSpPr>
            <a:stCxn id="33" idx="3"/>
          </p:cNvCxnSpPr>
          <p:nvPr/>
        </p:nvCxnSpPr>
        <p:spPr>
          <a:xfrm flipV="1">
            <a:off x="8046720" y="3011170"/>
            <a:ext cx="871855" cy="1263015"/>
          </a:xfrm>
          <a:prstGeom prst="straightConnector1">
            <a:avLst/>
          </a:prstGeom>
          <a:ln w="69850" cmpd="dbl">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33" idx="3"/>
          </p:cNvCxnSpPr>
          <p:nvPr/>
        </p:nvCxnSpPr>
        <p:spPr>
          <a:xfrm>
            <a:off x="8046720" y="4274185"/>
            <a:ext cx="902335" cy="999490"/>
          </a:xfrm>
          <a:prstGeom prst="straightConnector1">
            <a:avLst/>
          </a:prstGeom>
          <a:ln w="69850" cmpd="dbl">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36" name="https://photo-static-api.fotomore.com/creative/vcg/veer/400/new/VCG41N158673029.jpg?uid=386&amp;timestamp=1744865327&amp;sign=562c3131168f1c81d1e9c4290efd10eb" descr="大银行"/>
          <p:cNvPicPr>
            <a:picLocks noChangeAspect="1"/>
          </p:cNvPicPr>
          <p:nvPr/>
        </p:nvPicPr>
        <p:blipFill>
          <a:blip r:embed="rId14"/>
          <a:stretch>
            <a:fillRect/>
          </a:stretch>
        </p:blipFill>
        <p:spPr>
          <a:xfrm>
            <a:off x="8918575" y="2122805"/>
            <a:ext cx="2425700" cy="1819910"/>
          </a:xfrm>
          <a:prstGeom prst="rect">
            <a:avLst/>
          </a:prstGeom>
        </p:spPr>
      </p:pic>
      <p:pic>
        <p:nvPicPr>
          <p:cNvPr id="37" name="https://photo-static-api.fotomore.com/creative/vcg/400/new/VCG211354916439.jpg?uid=386&amp;timestamp=1744865402&amp;sign=1eb468cf10650c8182973f97016eab5b" descr="城市建筑警察局警察厅卡通"/>
          <p:cNvPicPr>
            <a:picLocks noChangeAspect="1"/>
          </p:cNvPicPr>
          <p:nvPr/>
        </p:nvPicPr>
        <p:blipFill>
          <a:blip r:embed="rId15"/>
          <a:stretch>
            <a:fillRect/>
          </a:stretch>
        </p:blipFill>
        <p:spPr>
          <a:xfrm>
            <a:off x="8918575" y="3944620"/>
            <a:ext cx="2638425" cy="254127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36295" y="1626870"/>
            <a:ext cx="9686925" cy="3044190"/>
          </a:xfrm>
          <a:prstGeom prst="rect">
            <a:avLst/>
          </a:prstGeom>
          <a:noFill/>
        </p:spPr>
        <p:txBody>
          <a:bodyPr wrap="square">
            <a:noAutofit/>
          </a:bodyPr>
          <a:lstStyle/>
          <a:p>
            <a:pPr>
              <a:lnSpc>
                <a:spcPct val="150000"/>
              </a:lnSpc>
            </a:pPr>
            <a:r>
              <a:rPr lang="en-US" altLang="zh-CN" sz="1600" dirty="0">
                <a:latin typeface="思源黑体 CN Light" panose="020B0300000000000000" pitchFamily="34" charset="-122"/>
                <a:ea typeface="思源黑体 CN Light" panose="020B0300000000000000" pitchFamily="34" charset="-122"/>
              </a:rPr>
              <a:t>         2025</a:t>
            </a:r>
            <a:r>
              <a:rPr lang="zh-CN" altLang="en-US" sz="1600" dirty="0">
                <a:latin typeface="思源黑体 CN Light" panose="020B0300000000000000" pitchFamily="34" charset="-122"/>
                <a:ea typeface="思源黑体 CN Light" panose="020B0300000000000000" pitchFamily="34" charset="-122"/>
              </a:rPr>
              <a:t>年</a:t>
            </a:r>
            <a:r>
              <a:rPr lang="en-US" altLang="zh-CN" sz="1600" dirty="0">
                <a:latin typeface="思源黑体 CN Light" panose="020B0300000000000000" pitchFamily="34" charset="-122"/>
                <a:ea typeface="思源黑体 CN Light" panose="020B0300000000000000" pitchFamily="34" charset="-122"/>
              </a:rPr>
              <a:t>4</a:t>
            </a:r>
            <a:r>
              <a:rPr lang="zh-CN" altLang="en-US" sz="1600" dirty="0">
                <a:latin typeface="思源黑体 CN Light" panose="020B0300000000000000" pitchFamily="34" charset="-122"/>
                <a:ea typeface="思源黑体 CN Light" panose="020B0300000000000000" pitchFamily="34" charset="-122"/>
              </a:rPr>
              <a:t>月</a:t>
            </a:r>
            <a:r>
              <a:rPr lang="en-US" altLang="zh-CN" sz="1600" dirty="0">
                <a:latin typeface="思源黑体 CN Light" panose="020B0300000000000000" pitchFamily="34" charset="-122"/>
                <a:ea typeface="思源黑体 CN Light" panose="020B0300000000000000" pitchFamily="34" charset="-122"/>
              </a:rPr>
              <a:t>1</a:t>
            </a:r>
            <a:r>
              <a:rPr lang="zh-CN" altLang="en-US" sz="1600" dirty="0">
                <a:latin typeface="思源黑体 CN Light" panose="020B0300000000000000" pitchFamily="34" charset="-122"/>
                <a:ea typeface="思源黑体 CN Light" panose="020B0300000000000000" pitchFamily="34" charset="-122"/>
              </a:rPr>
              <a:t>日，某高校大一学生小</a:t>
            </a:r>
            <a:r>
              <a:rPr lang="en-US" altLang="zh-CN" sz="1600" dirty="0">
                <a:latin typeface="思源黑体 CN Light" panose="020B0300000000000000" pitchFamily="34" charset="-122"/>
                <a:ea typeface="思源黑体 CN Light" panose="020B0300000000000000" pitchFamily="34" charset="-122"/>
              </a:rPr>
              <a:t>E</a:t>
            </a:r>
            <a:r>
              <a:rPr lang="zh-CN" altLang="en-US" sz="1600" dirty="0">
                <a:latin typeface="思源黑体 CN Light" panose="020B0300000000000000" pitchFamily="34" charset="-122"/>
                <a:ea typeface="思源黑体 CN Light" panose="020B0300000000000000" pitchFamily="34" charset="-122"/>
              </a:rPr>
              <a:t>深夜浏览短视频时，看到一则</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同城速约，免费上门</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的弹窗广告，点击后跳转至名为</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蜜语</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的色情</a:t>
            </a:r>
            <a:r>
              <a:rPr lang="en-US" altLang="zh-CN" sz="1600" dirty="0">
                <a:latin typeface="思源黑体 CN Light" panose="020B0300000000000000" pitchFamily="34" charset="-122"/>
                <a:ea typeface="思源黑体 CN Light" panose="020B0300000000000000" pitchFamily="34" charset="-122"/>
              </a:rPr>
              <a:t>APP</a:t>
            </a:r>
            <a:r>
              <a:rPr lang="zh-CN" altLang="en-US" sz="1600" dirty="0">
                <a:latin typeface="思源黑体 CN Light" panose="020B0300000000000000" pitchFamily="34" charset="-122"/>
                <a:ea typeface="思源黑体 CN Light" panose="020B0300000000000000" pitchFamily="34" charset="-122"/>
              </a:rPr>
              <a:t>下载页面。出于好奇，小</a:t>
            </a:r>
            <a:r>
              <a:rPr lang="en-US" altLang="zh-CN" sz="1600" dirty="0">
                <a:latin typeface="思源黑体 CN Light" panose="020B0300000000000000" pitchFamily="34" charset="-122"/>
                <a:ea typeface="思源黑体 CN Light" panose="020B0300000000000000" pitchFamily="34" charset="-122"/>
              </a:rPr>
              <a:t>E</a:t>
            </a:r>
            <a:r>
              <a:rPr lang="zh-CN" altLang="en-US" sz="1600" dirty="0">
                <a:latin typeface="思源黑体 CN Light" panose="020B0300000000000000" pitchFamily="34" charset="-122"/>
                <a:ea typeface="思源黑体 CN Light" panose="020B0300000000000000" pitchFamily="34" charset="-122"/>
              </a:rPr>
              <a:t>下载并注册了账号，随即收到</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客服</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私信：</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开通会员即可解锁本地优质女性，完成任务还能返利提现。</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客服引导陈某完成</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初级任务</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：在平台内充值</a:t>
            </a:r>
            <a:r>
              <a:rPr lang="en-US" altLang="zh-CN" sz="1600" dirty="0">
                <a:latin typeface="思源黑体 CN Light" panose="020B0300000000000000" pitchFamily="34" charset="-122"/>
                <a:ea typeface="思源黑体 CN Light" panose="020B0300000000000000" pitchFamily="34" charset="-122"/>
              </a:rPr>
              <a:t>500</a:t>
            </a:r>
            <a:r>
              <a:rPr lang="zh-CN" altLang="en-US" sz="1600" dirty="0">
                <a:latin typeface="思源黑体 CN Light" panose="020B0300000000000000" pitchFamily="34" charset="-122"/>
                <a:ea typeface="思源黑体 CN Light" panose="020B0300000000000000" pitchFamily="34" charset="-122"/>
              </a:rPr>
              <a:t>元购买虚拟礼物，并承诺返利</a:t>
            </a:r>
            <a:r>
              <a:rPr lang="en-US" altLang="zh-CN" sz="1600" dirty="0">
                <a:latin typeface="思源黑体 CN Light" panose="020B0300000000000000" pitchFamily="34" charset="-122"/>
                <a:ea typeface="思源黑体 CN Light" panose="020B0300000000000000" pitchFamily="34" charset="-122"/>
              </a:rPr>
              <a:t>30%</a:t>
            </a:r>
            <a:r>
              <a:rPr lang="zh-CN" altLang="en-US" sz="1600" dirty="0">
                <a:latin typeface="思源黑体 CN Light" panose="020B0300000000000000" pitchFamily="34" charset="-122"/>
                <a:ea typeface="思源黑体 CN Light" panose="020B0300000000000000" pitchFamily="34" charset="-122"/>
              </a:rPr>
              <a:t>。小</a:t>
            </a:r>
            <a:r>
              <a:rPr lang="en-US" altLang="zh-CN" sz="1600" dirty="0">
                <a:latin typeface="思源黑体 CN Light" panose="020B0300000000000000" pitchFamily="34" charset="-122"/>
                <a:ea typeface="思源黑体 CN Light" panose="020B0300000000000000" pitchFamily="34" charset="-122"/>
              </a:rPr>
              <a:t>E</a:t>
            </a:r>
            <a:r>
              <a:rPr lang="zh-CN" altLang="en-US" sz="1600" dirty="0">
                <a:latin typeface="思源黑体 CN Light" panose="020B0300000000000000" pitchFamily="34" charset="-122"/>
                <a:ea typeface="思源黑体 CN Light" panose="020B0300000000000000" pitchFamily="34" charset="-122"/>
              </a:rPr>
              <a:t>操作后，账户显示</a:t>
            </a:r>
            <a:r>
              <a:rPr lang="en-US" altLang="zh-CN" sz="1600" dirty="0">
                <a:latin typeface="思源黑体 CN Light" panose="020B0300000000000000" pitchFamily="34" charset="-122"/>
                <a:ea typeface="思源黑体 CN Light" panose="020B0300000000000000" pitchFamily="34" charset="-122"/>
              </a:rPr>
              <a:t>650</a:t>
            </a:r>
            <a:r>
              <a:rPr lang="zh-CN" altLang="en-US" sz="1600" dirty="0">
                <a:latin typeface="思源黑体 CN Light" panose="020B0300000000000000" pitchFamily="34" charset="-122"/>
                <a:ea typeface="思源黑体 CN Light" panose="020B0300000000000000" pitchFamily="34" charset="-122"/>
              </a:rPr>
              <a:t>元且成功提现。随后，客服称</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高级会员可免费约见美女</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，但需完成更大金额任务。小</a:t>
            </a:r>
            <a:r>
              <a:rPr lang="en-US" altLang="zh-CN" sz="1600" dirty="0">
                <a:latin typeface="思源黑体 CN Light" panose="020B0300000000000000" pitchFamily="34" charset="-122"/>
                <a:ea typeface="思源黑体 CN Light" panose="020B0300000000000000" pitchFamily="34" charset="-122"/>
              </a:rPr>
              <a:t>E</a:t>
            </a:r>
            <a:r>
              <a:rPr lang="zh-CN" altLang="en-US" sz="1600" dirty="0">
                <a:latin typeface="思源黑体 CN Light" panose="020B0300000000000000" pitchFamily="34" charset="-122"/>
                <a:ea typeface="思源黑体 CN Light" panose="020B0300000000000000" pitchFamily="34" charset="-122"/>
              </a:rPr>
              <a:t>投入</a:t>
            </a:r>
            <a:r>
              <a:rPr lang="en-US" altLang="zh-CN" sz="1600" dirty="0">
                <a:latin typeface="思源黑体 CN Light" panose="020B0300000000000000" pitchFamily="34" charset="-122"/>
                <a:ea typeface="思源黑体 CN Light" panose="020B0300000000000000" pitchFamily="34" charset="-122"/>
              </a:rPr>
              <a:t>5000</a:t>
            </a:r>
            <a:r>
              <a:rPr lang="zh-CN" altLang="en-US" sz="1600" dirty="0">
                <a:latin typeface="思源黑体 CN Light" panose="020B0300000000000000" pitchFamily="34" charset="-122"/>
                <a:ea typeface="思源黑体 CN Light" panose="020B0300000000000000" pitchFamily="34" charset="-122"/>
              </a:rPr>
              <a:t>元购买</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黄金会员</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，平台显示收益</a:t>
            </a:r>
            <a:r>
              <a:rPr lang="en-US" altLang="zh-CN" sz="1600" dirty="0">
                <a:latin typeface="思源黑体 CN Light" panose="020B0300000000000000" pitchFamily="34" charset="-122"/>
                <a:ea typeface="思源黑体 CN Light" panose="020B0300000000000000" pitchFamily="34" charset="-122"/>
              </a:rPr>
              <a:t>6500</a:t>
            </a:r>
            <a:r>
              <a:rPr lang="zh-CN" altLang="en-US" sz="1600" dirty="0">
                <a:latin typeface="思源黑体 CN Light" panose="020B0300000000000000" pitchFamily="34" charset="-122"/>
                <a:ea typeface="思源黑体 CN Light" panose="020B0300000000000000" pitchFamily="34" charset="-122"/>
              </a:rPr>
              <a:t>元，但提现时提示</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操作失误需修复数据</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，要求缴纳</a:t>
            </a:r>
            <a:r>
              <a:rPr lang="en-US" altLang="zh-CN" sz="1600" dirty="0">
                <a:latin typeface="思源黑体 CN Light" panose="020B0300000000000000" pitchFamily="34" charset="-122"/>
                <a:ea typeface="思源黑体 CN Light" panose="020B0300000000000000" pitchFamily="34" charset="-122"/>
              </a:rPr>
              <a:t>1.5</a:t>
            </a:r>
            <a:r>
              <a:rPr lang="zh-CN" altLang="en-US" sz="1600" dirty="0">
                <a:latin typeface="思源黑体 CN Light" panose="020B0300000000000000" pitchFamily="34" charset="-122"/>
                <a:ea typeface="思源黑体 CN Light" panose="020B0300000000000000" pitchFamily="34" charset="-122"/>
              </a:rPr>
              <a:t>万元</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解冻金</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。客服以</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账户冻结影响征信</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为由，威胁小</a:t>
            </a:r>
            <a:r>
              <a:rPr lang="en-US" altLang="zh-CN" sz="1600" dirty="0">
                <a:latin typeface="思源黑体 CN Light" panose="020B0300000000000000" pitchFamily="34" charset="-122"/>
                <a:ea typeface="思源黑体 CN Light" panose="020B0300000000000000" pitchFamily="34" charset="-122"/>
              </a:rPr>
              <a:t>E</a:t>
            </a:r>
            <a:r>
              <a:rPr lang="zh-CN" altLang="en-US" sz="1600" dirty="0">
                <a:latin typeface="思源黑体 CN Light" panose="020B0300000000000000" pitchFamily="34" charset="-122"/>
                <a:ea typeface="思源黑体 CN Light" panose="020B0300000000000000" pitchFamily="34" charset="-122"/>
              </a:rPr>
              <a:t>继续转账</a:t>
            </a:r>
            <a:r>
              <a:rPr lang="en-US" altLang="zh-CN" sz="1600" dirty="0">
                <a:latin typeface="思源黑体 CN Light" panose="020B0300000000000000" pitchFamily="34" charset="-122"/>
                <a:ea typeface="思源黑体 CN Light" panose="020B0300000000000000" pitchFamily="34" charset="-122"/>
              </a:rPr>
              <a:t>3</a:t>
            </a:r>
            <a:r>
              <a:rPr lang="zh-CN" altLang="en-US" sz="1600" dirty="0">
                <a:latin typeface="思源黑体 CN Light" panose="020B0300000000000000" pitchFamily="34" charset="-122"/>
                <a:ea typeface="思源黑体 CN Light" panose="020B0300000000000000" pitchFamily="34" charset="-122"/>
              </a:rPr>
              <a:t>万元</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激活信用分</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。小</a:t>
            </a:r>
            <a:r>
              <a:rPr lang="en-US" altLang="zh-CN" sz="1600" dirty="0">
                <a:latin typeface="思源黑体 CN Light" panose="020B0300000000000000" pitchFamily="34" charset="-122"/>
                <a:ea typeface="思源黑体 CN Light" panose="020B0300000000000000" pitchFamily="34" charset="-122"/>
              </a:rPr>
              <a:t>E</a:t>
            </a:r>
            <a:r>
              <a:rPr lang="zh-CN" altLang="en-US" sz="1600" dirty="0">
                <a:latin typeface="思源黑体 CN Light" panose="020B0300000000000000" pitchFamily="34" charset="-122"/>
                <a:ea typeface="思源黑体 CN Light" panose="020B0300000000000000" pitchFamily="34" charset="-122"/>
              </a:rPr>
              <a:t>照做后，平台又谎称</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需补齐税款</a:t>
            </a:r>
            <a:r>
              <a:rPr lang="en-US" altLang="zh-CN" sz="1600" dirty="0">
                <a:latin typeface="思源黑体 CN Light" panose="020B0300000000000000" pitchFamily="34" charset="-122"/>
                <a:ea typeface="思源黑体 CN Light" panose="020B0300000000000000" pitchFamily="34" charset="-122"/>
              </a:rPr>
              <a:t>5</a:t>
            </a:r>
            <a:r>
              <a:rPr lang="zh-CN" altLang="en-US" sz="1600" dirty="0">
                <a:latin typeface="思源黑体 CN Light" panose="020B0300000000000000" pitchFamily="34" charset="-122"/>
                <a:ea typeface="思源黑体 CN Light" panose="020B0300000000000000" pitchFamily="34" charset="-122"/>
              </a:rPr>
              <a:t>万元</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，否则无法提现，多次转账后，陈某发现</a:t>
            </a:r>
            <a:r>
              <a:rPr lang="en-US" altLang="zh-CN" sz="1600" dirty="0">
                <a:latin typeface="思源黑体 CN Light" panose="020B0300000000000000" pitchFamily="34" charset="-122"/>
                <a:ea typeface="思源黑体 CN Light" panose="020B0300000000000000" pitchFamily="34" charset="-122"/>
              </a:rPr>
              <a:t>APP</a:t>
            </a:r>
            <a:r>
              <a:rPr lang="zh-CN" altLang="en-US" sz="1600" dirty="0">
                <a:latin typeface="思源黑体 CN Light" panose="020B0300000000000000" pitchFamily="34" charset="-122"/>
                <a:ea typeface="思源黑体 CN Light" panose="020B0300000000000000" pitchFamily="34" charset="-122"/>
              </a:rPr>
              <a:t>无法登录，客服失联，累计损失</a:t>
            </a:r>
            <a:r>
              <a:rPr lang="en-US" altLang="zh-CN" sz="1600" dirty="0">
                <a:latin typeface="思源黑体 CN Light" panose="020B0300000000000000" pitchFamily="34" charset="-122"/>
                <a:ea typeface="思源黑体 CN Light" panose="020B0300000000000000" pitchFamily="34" charset="-122"/>
              </a:rPr>
              <a:t>9.65</a:t>
            </a:r>
            <a:r>
              <a:rPr lang="zh-CN" altLang="en-US" sz="1600" dirty="0">
                <a:latin typeface="思源黑体 CN Light" panose="020B0300000000000000" pitchFamily="34" charset="-122"/>
                <a:ea typeface="思源黑体 CN Light" panose="020B0300000000000000" pitchFamily="34" charset="-122"/>
              </a:rPr>
              <a:t>万元。</a:t>
            </a:r>
            <a:endParaRPr lang="zh-CN" altLang="en-US" sz="1600" dirty="0">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836204" y="948112"/>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五、网络招嫖</a:t>
            </a:r>
            <a:r>
              <a:rPr lang="zh-CN" altLang="en-US" sz="2400" dirty="0">
                <a:solidFill>
                  <a:srgbClr val="C00000"/>
                </a:solidFill>
                <a:latin typeface="思源宋体 CN Heavy" panose="02020900000000000000" pitchFamily="18" charset="-122"/>
                <a:ea typeface="思源宋体 CN Heavy" panose="02020900000000000000" pitchFamily="18" charset="-122"/>
                <a:sym typeface="+mn-lt"/>
              </a:rPr>
              <a:t>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1657" y="158094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0" y="2064929"/>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739" y="2136461"/>
            <a:ext cx="595035" cy="58477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案例</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描述</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2" name="https://photo-static-api.fotomore.com/creative/vcg/400/new/VCG41N1251476508.jpg?uid=386&amp;timestamp=1744866370&amp;sign=44aab0631fdb150577c434eae4cce529" descr="青少年男孩坐在智能手机在晚上，人使用数字工具玩在线视频游戏或聊天在社交网络矢量插图"/>
          <p:cNvPicPr>
            <a:picLocks noChangeAspect="1"/>
          </p:cNvPicPr>
          <p:nvPr/>
        </p:nvPicPr>
        <p:blipFill>
          <a:blip r:embed="rId1"/>
          <a:stretch>
            <a:fillRect/>
          </a:stretch>
        </p:blipFill>
        <p:spPr>
          <a:xfrm>
            <a:off x="992505" y="4671060"/>
            <a:ext cx="3160395" cy="2186940"/>
          </a:xfrm>
          <a:prstGeom prst="rect">
            <a:avLst/>
          </a:prstGeom>
        </p:spPr>
      </p:pic>
      <p:pic>
        <p:nvPicPr>
          <p:cNvPr id="3" name="https://photo-static-api.fotomore.com/creative/vcg/400/new/VCG41N1314837476.jpg?uid=386&amp;timestamp=1744866425&amp;sign=99d63ff5dae7ca63b468c8b153680c5d" descr="戴着黑帽子和面具的黑客假装是一个坐在笔记本电脑前的正派人"/>
          <p:cNvPicPr>
            <a:picLocks noChangeAspect="1"/>
          </p:cNvPicPr>
          <p:nvPr/>
        </p:nvPicPr>
        <p:blipFill>
          <a:blip r:embed="rId2"/>
          <a:stretch>
            <a:fillRect/>
          </a:stretch>
        </p:blipFill>
        <p:spPr>
          <a:xfrm>
            <a:off x="7556500" y="4671060"/>
            <a:ext cx="2815590" cy="2186940"/>
          </a:xfrm>
          <a:prstGeom prst="rect">
            <a:avLst/>
          </a:prstGeom>
        </p:spPr>
      </p:pic>
      <p:pic>
        <p:nvPicPr>
          <p:cNvPr id="7" name="https://photo-static-api.fotomore.com/creative/vcg/400/new/VCG41165794768.jpg?uid=386&amp;timestamp=1744866522&amp;sign=98f7a521bc9cae4c2c3ea40343392c5b" descr="颜色的电线"/>
          <p:cNvPicPr>
            <a:picLocks noChangeAspect="1"/>
          </p:cNvPicPr>
          <p:nvPr/>
        </p:nvPicPr>
        <p:blipFill>
          <a:blip r:embed="rId3"/>
          <a:stretch>
            <a:fillRect/>
          </a:stretch>
        </p:blipFill>
        <p:spPr>
          <a:xfrm>
            <a:off x="4152900" y="5235575"/>
            <a:ext cx="3403600" cy="94488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836204" y="948112"/>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网络招嫖</a:t>
            </a:r>
            <a:r>
              <a:rPr lang="zh-CN" altLang="en-US" sz="2400" dirty="0">
                <a:solidFill>
                  <a:srgbClr val="C00000"/>
                </a:solidFill>
                <a:latin typeface="思源宋体 CN Heavy" panose="02020900000000000000" pitchFamily="18" charset="-122"/>
                <a:ea typeface="思源宋体 CN Heavy" panose="02020900000000000000" pitchFamily="18" charset="-122"/>
                <a:sym typeface="+mn-lt"/>
              </a:rPr>
              <a:t>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1657" y="158094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图片 5"/>
          <p:cNvPicPr/>
          <p:nvPr/>
        </p:nvPicPr>
        <p:blipFill>
          <a:blip r:embed="rId1"/>
          <a:stretch>
            <a:fillRect/>
          </a:stretch>
        </p:blipFill>
        <p:spPr>
          <a:xfrm>
            <a:off x="7383145" y="948055"/>
            <a:ext cx="3865245" cy="5825490"/>
          </a:xfrm>
          <a:prstGeom prst="rect">
            <a:avLst/>
          </a:prstGeom>
        </p:spPr>
      </p:pic>
      <p:grpSp>
        <p:nvGrpSpPr>
          <p:cNvPr id="13" name="组合 12" descr="7b0a202020202274657874626f78223a2022220a7d0a"/>
          <p:cNvGrpSpPr/>
          <p:nvPr/>
        </p:nvGrpSpPr>
        <p:grpSpPr>
          <a:xfrm>
            <a:off x="477520" y="1946910"/>
            <a:ext cx="6188710" cy="4587875"/>
            <a:chOff x="5633" y="3566"/>
            <a:chExt cx="8385" cy="3668"/>
          </a:xfrm>
        </p:grpSpPr>
        <p:grpSp>
          <p:nvGrpSpPr>
            <p:cNvPr id="117" name="组合 116"/>
            <p:cNvGrpSpPr/>
            <p:nvPr/>
          </p:nvGrpSpPr>
          <p:grpSpPr>
            <a:xfrm>
              <a:off x="5633" y="3566"/>
              <a:ext cx="8385" cy="3668"/>
              <a:chOff x="3562350" y="2317750"/>
              <a:chExt cx="5073651" cy="2219326"/>
            </a:xfrm>
          </p:grpSpPr>
          <p:sp>
            <p:nvSpPr>
              <p:cNvPr id="106" name="Freeform 101"/>
              <p:cNvSpPr>
                <a:spLocks noEditPoints="1"/>
              </p:cNvSpPr>
              <p:nvPr/>
            </p:nvSpPr>
            <p:spPr bwMode="auto">
              <a:xfrm>
                <a:off x="5521325" y="2317750"/>
                <a:ext cx="195263" cy="184150"/>
              </a:xfrm>
              <a:custGeom>
                <a:avLst/>
                <a:gdLst>
                  <a:gd name="T0" fmla="*/ 26 w 52"/>
                  <a:gd name="T1" fmla="*/ 5 h 49"/>
                  <a:gd name="T2" fmla="*/ 32 w 52"/>
                  <a:gd name="T3" fmla="*/ 18 h 49"/>
                  <a:gd name="T4" fmla="*/ 46 w 52"/>
                  <a:gd name="T5" fmla="*/ 20 h 49"/>
                  <a:gd name="T6" fmla="*/ 36 w 52"/>
                  <a:gd name="T7" fmla="*/ 30 h 49"/>
                  <a:gd name="T8" fmla="*/ 39 w 52"/>
                  <a:gd name="T9" fmla="*/ 43 h 49"/>
                  <a:gd name="T10" fmla="*/ 26 w 52"/>
                  <a:gd name="T11" fmla="*/ 37 h 49"/>
                  <a:gd name="T12" fmla="*/ 14 w 52"/>
                  <a:gd name="T13" fmla="*/ 43 h 49"/>
                  <a:gd name="T14" fmla="*/ 16 w 52"/>
                  <a:gd name="T15" fmla="*/ 30 h 49"/>
                  <a:gd name="T16" fmla="*/ 6 w 52"/>
                  <a:gd name="T17" fmla="*/ 20 h 49"/>
                  <a:gd name="T18" fmla="*/ 20 w 52"/>
                  <a:gd name="T19" fmla="*/ 18 h 49"/>
                  <a:gd name="T20" fmla="*/ 26 w 52"/>
                  <a:gd name="T21" fmla="*/ 5 h 49"/>
                  <a:gd name="T22" fmla="*/ 26 w 52"/>
                  <a:gd name="T23" fmla="*/ 0 h 49"/>
                  <a:gd name="T24" fmla="*/ 21 w 52"/>
                  <a:gd name="T25" fmla="*/ 3 h 49"/>
                  <a:gd name="T26" fmla="*/ 16 w 52"/>
                  <a:gd name="T27" fmla="*/ 13 h 49"/>
                  <a:gd name="T28" fmla="*/ 5 w 52"/>
                  <a:gd name="T29" fmla="*/ 14 h 49"/>
                  <a:gd name="T30" fmla="*/ 1 w 52"/>
                  <a:gd name="T31" fmla="*/ 18 h 49"/>
                  <a:gd name="T32" fmla="*/ 2 w 52"/>
                  <a:gd name="T33" fmla="*/ 24 h 49"/>
                  <a:gd name="T34" fmla="*/ 10 w 52"/>
                  <a:gd name="T35" fmla="*/ 31 h 49"/>
                  <a:gd name="T36" fmla="*/ 8 w 52"/>
                  <a:gd name="T37" fmla="*/ 42 h 49"/>
                  <a:gd name="T38" fmla="*/ 10 w 52"/>
                  <a:gd name="T39" fmla="*/ 48 h 49"/>
                  <a:gd name="T40" fmla="*/ 14 w 52"/>
                  <a:gd name="T41" fmla="*/ 49 h 49"/>
                  <a:gd name="T42" fmla="*/ 16 w 52"/>
                  <a:gd name="T43" fmla="*/ 48 h 49"/>
                  <a:gd name="T44" fmla="*/ 26 w 52"/>
                  <a:gd name="T45" fmla="*/ 43 h 49"/>
                  <a:gd name="T46" fmla="*/ 36 w 52"/>
                  <a:gd name="T47" fmla="*/ 48 h 49"/>
                  <a:gd name="T48" fmla="*/ 39 w 52"/>
                  <a:gd name="T49" fmla="*/ 49 h 49"/>
                  <a:gd name="T50" fmla="*/ 42 w 52"/>
                  <a:gd name="T51" fmla="*/ 48 h 49"/>
                  <a:gd name="T52" fmla="*/ 44 w 52"/>
                  <a:gd name="T53" fmla="*/ 42 h 49"/>
                  <a:gd name="T54" fmla="*/ 42 w 52"/>
                  <a:gd name="T55" fmla="*/ 31 h 49"/>
                  <a:gd name="T56" fmla="*/ 50 w 52"/>
                  <a:gd name="T57" fmla="*/ 24 h 49"/>
                  <a:gd name="T58" fmla="*/ 52 w 52"/>
                  <a:gd name="T59" fmla="*/ 18 h 49"/>
                  <a:gd name="T60" fmla="*/ 47 w 52"/>
                  <a:gd name="T61" fmla="*/ 14 h 49"/>
                  <a:gd name="T62" fmla="*/ 36 w 52"/>
                  <a:gd name="T63" fmla="*/ 13 h 49"/>
                  <a:gd name="T64" fmla="*/ 31 w 52"/>
                  <a:gd name="T65" fmla="*/ 3 h 49"/>
                  <a:gd name="T66" fmla="*/ 26 w 52"/>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49">
                    <a:moveTo>
                      <a:pt x="26" y="5"/>
                    </a:moveTo>
                    <a:cubicBezTo>
                      <a:pt x="32" y="18"/>
                      <a:pt x="32" y="18"/>
                      <a:pt x="32" y="18"/>
                    </a:cubicBezTo>
                    <a:cubicBezTo>
                      <a:pt x="46" y="20"/>
                      <a:pt x="46" y="20"/>
                      <a:pt x="46" y="20"/>
                    </a:cubicBezTo>
                    <a:cubicBezTo>
                      <a:pt x="36" y="30"/>
                      <a:pt x="36" y="30"/>
                      <a:pt x="36" y="30"/>
                    </a:cubicBezTo>
                    <a:cubicBezTo>
                      <a:pt x="39" y="43"/>
                      <a:pt x="39" y="43"/>
                      <a:pt x="39" y="43"/>
                    </a:cubicBezTo>
                    <a:cubicBezTo>
                      <a:pt x="26" y="37"/>
                      <a:pt x="26" y="37"/>
                      <a:pt x="26" y="37"/>
                    </a:cubicBezTo>
                    <a:cubicBezTo>
                      <a:pt x="14" y="43"/>
                      <a:pt x="14" y="43"/>
                      <a:pt x="14" y="43"/>
                    </a:cubicBezTo>
                    <a:cubicBezTo>
                      <a:pt x="16" y="30"/>
                      <a:pt x="16" y="30"/>
                      <a:pt x="16" y="30"/>
                    </a:cubicBezTo>
                    <a:cubicBezTo>
                      <a:pt x="6" y="20"/>
                      <a:pt x="6" y="20"/>
                      <a:pt x="6" y="20"/>
                    </a:cubicBezTo>
                    <a:cubicBezTo>
                      <a:pt x="20" y="18"/>
                      <a:pt x="20" y="18"/>
                      <a:pt x="20" y="18"/>
                    </a:cubicBezTo>
                    <a:cubicBezTo>
                      <a:pt x="26" y="5"/>
                      <a:pt x="26" y="5"/>
                      <a:pt x="26" y="5"/>
                    </a:cubicBezTo>
                    <a:moveTo>
                      <a:pt x="26" y="0"/>
                    </a:moveTo>
                    <a:cubicBezTo>
                      <a:pt x="24" y="0"/>
                      <a:pt x="22" y="1"/>
                      <a:pt x="21" y="3"/>
                    </a:cubicBezTo>
                    <a:cubicBezTo>
                      <a:pt x="16" y="13"/>
                      <a:pt x="16" y="13"/>
                      <a:pt x="16" y="13"/>
                    </a:cubicBezTo>
                    <a:cubicBezTo>
                      <a:pt x="5" y="14"/>
                      <a:pt x="5" y="14"/>
                      <a:pt x="5" y="14"/>
                    </a:cubicBezTo>
                    <a:cubicBezTo>
                      <a:pt x="3" y="15"/>
                      <a:pt x="1" y="16"/>
                      <a:pt x="1" y="18"/>
                    </a:cubicBezTo>
                    <a:cubicBezTo>
                      <a:pt x="0" y="20"/>
                      <a:pt x="1" y="22"/>
                      <a:pt x="2" y="24"/>
                    </a:cubicBezTo>
                    <a:cubicBezTo>
                      <a:pt x="10" y="31"/>
                      <a:pt x="10" y="31"/>
                      <a:pt x="10" y="31"/>
                    </a:cubicBezTo>
                    <a:cubicBezTo>
                      <a:pt x="8" y="42"/>
                      <a:pt x="8" y="42"/>
                      <a:pt x="8" y="42"/>
                    </a:cubicBezTo>
                    <a:cubicBezTo>
                      <a:pt x="8" y="44"/>
                      <a:pt x="9" y="47"/>
                      <a:pt x="10" y="48"/>
                    </a:cubicBezTo>
                    <a:cubicBezTo>
                      <a:pt x="11" y="49"/>
                      <a:pt x="13" y="49"/>
                      <a:pt x="14" y="49"/>
                    </a:cubicBezTo>
                    <a:cubicBezTo>
                      <a:pt x="15" y="49"/>
                      <a:pt x="16" y="49"/>
                      <a:pt x="16" y="48"/>
                    </a:cubicBezTo>
                    <a:cubicBezTo>
                      <a:pt x="26" y="43"/>
                      <a:pt x="26" y="43"/>
                      <a:pt x="26" y="43"/>
                    </a:cubicBezTo>
                    <a:cubicBezTo>
                      <a:pt x="36" y="48"/>
                      <a:pt x="36" y="48"/>
                      <a:pt x="36" y="48"/>
                    </a:cubicBezTo>
                    <a:cubicBezTo>
                      <a:pt x="37" y="49"/>
                      <a:pt x="38" y="49"/>
                      <a:pt x="39" y="49"/>
                    </a:cubicBezTo>
                    <a:cubicBezTo>
                      <a:pt x="40" y="49"/>
                      <a:pt x="41" y="49"/>
                      <a:pt x="42" y="48"/>
                    </a:cubicBezTo>
                    <a:cubicBezTo>
                      <a:pt x="44" y="47"/>
                      <a:pt x="44" y="44"/>
                      <a:pt x="44" y="42"/>
                    </a:cubicBezTo>
                    <a:cubicBezTo>
                      <a:pt x="42" y="31"/>
                      <a:pt x="42" y="31"/>
                      <a:pt x="42" y="31"/>
                    </a:cubicBezTo>
                    <a:cubicBezTo>
                      <a:pt x="50" y="24"/>
                      <a:pt x="50" y="24"/>
                      <a:pt x="50" y="24"/>
                    </a:cubicBezTo>
                    <a:cubicBezTo>
                      <a:pt x="52" y="22"/>
                      <a:pt x="52" y="20"/>
                      <a:pt x="52" y="18"/>
                    </a:cubicBezTo>
                    <a:cubicBezTo>
                      <a:pt x="51" y="16"/>
                      <a:pt x="49" y="15"/>
                      <a:pt x="47" y="14"/>
                    </a:cubicBezTo>
                    <a:cubicBezTo>
                      <a:pt x="36" y="13"/>
                      <a:pt x="36" y="13"/>
                      <a:pt x="36" y="13"/>
                    </a:cubicBezTo>
                    <a:cubicBezTo>
                      <a:pt x="31" y="3"/>
                      <a:pt x="31" y="3"/>
                      <a:pt x="31" y="3"/>
                    </a:cubicBezTo>
                    <a:cubicBezTo>
                      <a:pt x="30" y="1"/>
                      <a:pt x="28" y="0"/>
                      <a:pt x="26" y="0"/>
                    </a:cubicBezTo>
                    <a:close/>
                  </a:path>
                </a:pathLst>
              </a:cu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102"/>
              <p:cNvSpPr>
                <a:spLocks noEditPoints="1"/>
              </p:cNvSpPr>
              <p:nvPr/>
            </p:nvSpPr>
            <p:spPr bwMode="auto">
              <a:xfrm>
                <a:off x="5765800" y="2317750"/>
                <a:ext cx="195263" cy="184150"/>
              </a:xfrm>
              <a:custGeom>
                <a:avLst/>
                <a:gdLst>
                  <a:gd name="T0" fmla="*/ 26 w 52"/>
                  <a:gd name="T1" fmla="*/ 5 h 49"/>
                  <a:gd name="T2" fmla="*/ 32 w 52"/>
                  <a:gd name="T3" fmla="*/ 18 h 49"/>
                  <a:gd name="T4" fmla="*/ 46 w 52"/>
                  <a:gd name="T5" fmla="*/ 20 h 49"/>
                  <a:gd name="T6" fmla="*/ 36 w 52"/>
                  <a:gd name="T7" fmla="*/ 30 h 49"/>
                  <a:gd name="T8" fmla="*/ 39 w 52"/>
                  <a:gd name="T9" fmla="*/ 43 h 49"/>
                  <a:gd name="T10" fmla="*/ 26 w 52"/>
                  <a:gd name="T11" fmla="*/ 37 h 49"/>
                  <a:gd name="T12" fmla="*/ 14 w 52"/>
                  <a:gd name="T13" fmla="*/ 43 h 49"/>
                  <a:gd name="T14" fmla="*/ 16 w 52"/>
                  <a:gd name="T15" fmla="*/ 30 h 49"/>
                  <a:gd name="T16" fmla="*/ 6 w 52"/>
                  <a:gd name="T17" fmla="*/ 20 h 49"/>
                  <a:gd name="T18" fmla="*/ 20 w 52"/>
                  <a:gd name="T19" fmla="*/ 18 h 49"/>
                  <a:gd name="T20" fmla="*/ 26 w 52"/>
                  <a:gd name="T21" fmla="*/ 5 h 49"/>
                  <a:gd name="T22" fmla="*/ 26 w 52"/>
                  <a:gd name="T23" fmla="*/ 0 h 49"/>
                  <a:gd name="T24" fmla="*/ 26 w 52"/>
                  <a:gd name="T25" fmla="*/ 0 h 49"/>
                  <a:gd name="T26" fmla="*/ 21 w 52"/>
                  <a:gd name="T27" fmla="*/ 3 h 49"/>
                  <a:gd name="T28" fmla="*/ 16 w 52"/>
                  <a:gd name="T29" fmla="*/ 13 h 49"/>
                  <a:gd name="T30" fmla="*/ 5 w 52"/>
                  <a:gd name="T31" fmla="*/ 14 h 49"/>
                  <a:gd name="T32" fmla="*/ 1 w 52"/>
                  <a:gd name="T33" fmla="*/ 18 h 49"/>
                  <a:gd name="T34" fmla="*/ 2 w 52"/>
                  <a:gd name="T35" fmla="*/ 24 h 49"/>
                  <a:gd name="T36" fmla="*/ 10 w 52"/>
                  <a:gd name="T37" fmla="*/ 31 h 49"/>
                  <a:gd name="T38" fmla="*/ 8 w 52"/>
                  <a:gd name="T39" fmla="*/ 42 h 49"/>
                  <a:gd name="T40" fmla="*/ 10 w 52"/>
                  <a:gd name="T41" fmla="*/ 48 h 49"/>
                  <a:gd name="T42" fmla="*/ 14 w 52"/>
                  <a:gd name="T43" fmla="*/ 49 h 49"/>
                  <a:gd name="T44" fmla="*/ 16 w 52"/>
                  <a:gd name="T45" fmla="*/ 48 h 49"/>
                  <a:gd name="T46" fmla="*/ 26 w 52"/>
                  <a:gd name="T47" fmla="*/ 43 h 49"/>
                  <a:gd name="T48" fmla="*/ 36 w 52"/>
                  <a:gd name="T49" fmla="*/ 48 h 49"/>
                  <a:gd name="T50" fmla="*/ 39 w 52"/>
                  <a:gd name="T51" fmla="*/ 49 h 49"/>
                  <a:gd name="T52" fmla="*/ 42 w 52"/>
                  <a:gd name="T53" fmla="*/ 48 h 49"/>
                  <a:gd name="T54" fmla="*/ 44 w 52"/>
                  <a:gd name="T55" fmla="*/ 42 h 49"/>
                  <a:gd name="T56" fmla="*/ 42 w 52"/>
                  <a:gd name="T57" fmla="*/ 31 h 49"/>
                  <a:gd name="T58" fmla="*/ 50 w 52"/>
                  <a:gd name="T59" fmla="*/ 24 h 49"/>
                  <a:gd name="T60" fmla="*/ 52 w 52"/>
                  <a:gd name="T61" fmla="*/ 18 h 49"/>
                  <a:gd name="T62" fmla="*/ 47 w 52"/>
                  <a:gd name="T63" fmla="*/ 14 h 49"/>
                  <a:gd name="T64" fmla="*/ 36 w 52"/>
                  <a:gd name="T65" fmla="*/ 13 h 49"/>
                  <a:gd name="T66" fmla="*/ 31 w 52"/>
                  <a:gd name="T67" fmla="*/ 3 h 49"/>
                  <a:gd name="T68" fmla="*/ 26 w 52"/>
                  <a:gd name="T6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49">
                    <a:moveTo>
                      <a:pt x="26" y="5"/>
                    </a:moveTo>
                    <a:cubicBezTo>
                      <a:pt x="32" y="18"/>
                      <a:pt x="32" y="18"/>
                      <a:pt x="32" y="18"/>
                    </a:cubicBezTo>
                    <a:cubicBezTo>
                      <a:pt x="46" y="20"/>
                      <a:pt x="46" y="20"/>
                      <a:pt x="46" y="20"/>
                    </a:cubicBezTo>
                    <a:cubicBezTo>
                      <a:pt x="36" y="30"/>
                      <a:pt x="36" y="30"/>
                      <a:pt x="36" y="30"/>
                    </a:cubicBezTo>
                    <a:cubicBezTo>
                      <a:pt x="39" y="43"/>
                      <a:pt x="39" y="43"/>
                      <a:pt x="39" y="43"/>
                    </a:cubicBezTo>
                    <a:cubicBezTo>
                      <a:pt x="26" y="37"/>
                      <a:pt x="26" y="37"/>
                      <a:pt x="26" y="37"/>
                    </a:cubicBezTo>
                    <a:cubicBezTo>
                      <a:pt x="14" y="43"/>
                      <a:pt x="14" y="43"/>
                      <a:pt x="14" y="43"/>
                    </a:cubicBezTo>
                    <a:cubicBezTo>
                      <a:pt x="16" y="30"/>
                      <a:pt x="16" y="30"/>
                      <a:pt x="16" y="30"/>
                    </a:cubicBezTo>
                    <a:cubicBezTo>
                      <a:pt x="6" y="20"/>
                      <a:pt x="6" y="20"/>
                      <a:pt x="6" y="20"/>
                    </a:cubicBezTo>
                    <a:cubicBezTo>
                      <a:pt x="20" y="18"/>
                      <a:pt x="20" y="18"/>
                      <a:pt x="20" y="18"/>
                    </a:cubicBezTo>
                    <a:cubicBezTo>
                      <a:pt x="26" y="5"/>
                      <a:pt x="26" y="5"/>
                      <a:pt x="26" y="5"/>
                    </a:cubicBezTo>
                    <a:moveTo>
                      <a:pt x="26" y="0"/>
                    </a:moveTo>
                    <a:cubicBezTo>
                      <a:pt x="26" y="0"/>
                      <a:pt x="26" y="0"/>
                      <a:pt x="26" y="0"/>
                    </a:cubicBezTo>
                    <a:cubicBezTo>
                      <a:pt x="24" y="0"/>
                      <a:pt x="22" y="1"/>
                      <a:pt x="21" y="3"/>
                    </a:cubicBezTo>
                    <a:cubicBezTo>
                      <a:pt x="16" y="13"/>
                      <a:pt x="16" y="13"/>
                      <a:pt x="16" y="13"/>
                    </a:cubicBezTo>
                    <a:cubicBezTo>
                      <a:pt x="5" y="14"/>
                      <a:pt x="5" y="14"/>
                      <a:pt x="5" y="14"/>
                    </a:cubicBezTo>
                    <a:cubicBezTo>
                      <a:pt x="3" y="15"/>
                      <a:pt x="1" y="16"/>
                      <a:pt x="1" y="18"/>
                    </a:cubicBezTo>
                    <a:cubicBezTo>
                      <a:pt x="0" y="20"/>
                      <a:pt x="1" y="22"/>
                      <a:pt x="2" y="24"/>
                    </a:cubicBezTo>
                    <a:cubicBezTo>
                      <a:pt x="10" y="31"/>
                      <a:pt x="10" y="31"/>
                      <a:pt x="10" y="31"/>
                    </a:cubicBezTo>
                    <a:cubicBezTo>
                      <a:pt x="8" y="42"/>
                      <a:pt x="8" y="42"/>
                      <a:pt x="8" y="42"/>
                    </a:cubicBezTo>
                    <a:cubicBezTo>
                      <a:pt x="8" y="44"/>
                      <a:pt x="9" y="47"/>
                      <a:pt x="10" y="48"/>
                    </a:cubicBezTo>
                    <a:cubicBezTo>
                      <a:pt x="11" y="49"/>
                      <a:pt x="13" y="49"/>
                      <a:pt x="14" y="49"/>
                    </a:cubicBezTo>
                    <a:cubicBezTo>
                      <a:pt x="15" y="49"/>
                      <a:pt x="16" y="49"/>
                      <a:pt x="16" y="48"/>
                    </a:cubicBezTo>
                    <a:cubicBezTo>
                      <a:pt x="26" y="43"/>
                      <a:pt x="26" y="43"/>
                      <a:pt x="26" y="43"/>
                    </a:cubicBezTo>
                    <a:cubicBezTo>
                      <a:pt x="36" y="48"/>
                      <a:pt x="36" y="48"/>
                      <a:pt x="36" y="48"/>
                    </a:cubicBezTo>
                    <a:cubicBezTo>
                      <a:pt x="37" y="49"/>
                      <a:pt x="38" y="49"/>
                      <a:pt x="39" y="49"/>
                    </a:cubicBezTo>
                    <a:cubicBezTo>
                      <a:pt x="40" y="49"/>
                      <a:pt x="41" y="49"/>
                      <a:pt x="42" y="48"/>
                    </a:cubicBezTo>
                    <a:cubicBezTo>
                      <a:pt x="44" y="47"/>
                      <a:pt x="44" y="44"/>
                      <a:pt x="44" y="42"/>
                    </a:cubicBezTo>
                    <a:cubicBezTo>
                      <a:pt x="42" y="31"/>
                      <a:pt x="42" y="31"/>
                      <a:pt x="42" y="31"/>
                    </a:cubicBezTo>
                    <a:cubicBezTo>
                      <a:pt x="50" y="24"/>
                      <a:pt x="50" y="24"/>
                      <a:pt x="50" y="24"/>
                    </a:cubicBezTo>
                    <a:cubicBezTo>
                      <a:pt x="52" y="22"/>
                      <a:pt x="52" y="20"/>
                      <a:pt x="52" y="18"/>
                    </a:cubicBezTo>
                    <a:cubicBezTo>
                      <a:pt x="51" y="16"/>
                      <a:pt x="49" y="15"/>
                      <a:pt x="47" y="14"/>
                    </a:cubicBezTo>
                    <a:cubicBezTo>
                      <a:pt x="36" y="13"/>
                      <a:pt x="36" y="13"/>
                      <a:pt x="36" y="13"/>
                    </a:cubicBezTo>
                    <a:cubicBezTo>
                      <a:pt x="31" y="3"/>
                      <a:pt x="31" y="3"/>
                      <a:pt x="31" y="3"/>
                    </a:cubicBezTo>
                    <a:cubicBezTo>
                      <a:pt x="30" y="1"/>
                      <a:pt x="28" y="0"/>
                      <a:pt x="26" y="0"/>
                    </a:cubicBezTo>
                    <a:close/>
                  </a:path>
                </a:pathLst>
              </a:cu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Freeform 103"/>
              <p:cNvSpPr>
                <a:spLocks noEditPoints="1"/>
              </p:cNvSpPr>
              <p:nvPr/>
            </p:nvSpPr>
            <p:spPr bwMode="auto">
              <a:xfrm>
                <a:off x="6010275" y="2317750"/>
                <a:ext cx="195263" cy="184150"/>
              </a:xfrm>
              <a:custGeom>
                <a:avLst/>
                <a:gdLst>
                  <a:gd name="T0" fmla="*/ 26 w 52"/>
                  <a:gd name="T1" fmla="*/ 5 h 49"/>
                  <a:gd name="T2" fmla="*/ 32 w 52"/>
                  <a:gd name="T3" fmla="*/ 18 h 49"/>
                  <a:gd name="T4" fmla="*/ 46 w 52"/>
                  <a:gd name="T5" fmla="*/ 20 h 49"/>
                  <a:gd name="T6" fmla="*/ 36 w 52"/>
                  <a:gd name="T7" fmla="*/ 30 h 49"/>
                  <a:gd name="T8" fmla="*/ 39 w 52"/>
                  <a:gd name="T9" fmla="*/ 43 h 49"/>
                  <a:gd name="T10" fmla="*/ 26 w 52"/>
                  <a:gd name="T11" fmla="*/ 37 h 49"/>
                  <a:gd name="T12" fmla="*/ 14 w 52"/>
                  <a:gd name="T13" fmla="*/ 43 h 49"/>
                  <a:gd name="T14" fmla="*/ 16 w 52"/>
                  <a:gd name="T15" fmla="*/ 30 h 49"/>
                  <a:gd name="T16" fmla="*/ 6 w 52"/>
                  <a:gd name="T17" fmla="*/ 20 h 49"/>
                  <a:gd name="T18" fmla="*/ 20 w 52"/>
                  <a:gd name="T19" fmla="*/ 18 h 49"/>
                  <a:gd name="T20" fmla="*/ 26 w 52"/>
                  <a:gd name="T21" fmla="*/ 5 h 49"/>
                  <a:gd name="T22" fmla="*/ 26 w 52"/>
                  <a:gd name="T23" fmla="*/ 0 h 49"/>
                  <a:gd name="T24" fmla="*/ 21 w 52"/>
                  <a:gd name="T25" fmla="*/ 3 h 49"/>
                  <a:gd name="T26" fmla="*/ 16 w 52"/>
                  <a:gd name="T27" fmla="*/ 13 h 49"/>
                  <a:gd name="T28" fmla="*/ 5 w 52"/>
                  <a:gd name="T29" fmla="*/ 14 h 49"/>
                  <a:gd name="T30" fmla="*/ 1 w 52"/>
                  <a:gd name="T31" fmla="*/ 18 h 49"/>
                  <a:gd name="T32" fmla="*/ 2 w 52"/>
                  <a:gd name="T33" fmla="*/ 24 h 49"/>
                  <a:gd name="T34" fmla="*/ 10 w 52"/>
                  <a:gd name="T35" fmla="*/ 31 h 49"/>
                  <a:gd name="T36" fmla="*/ 8 w 52"/>
                  <a:gd name="T37" fmla="*/ 42 h 49"/>
                  <a:gd name="T38" fmla="*/ 10 w 52"/>
                  <a:gd name="T39" fmla="*/ 48 h 49"/>
                  <a:gd name="T40" fmla="*/ 14 w 52"/>
                  <a:gd name="T41" fmla="*/ 49 h 49"/>
                  <a:gd name="T42" fmla="*/ 16 w 52"/>
                  <a:gd name="T43" fmla="*/ 48 h 49"/>
                  <a:gd name="T44" fmla="*/ 26 w 52"/>
                  <a:gd name="T45" fmla="*/ 43 h 49"/>
                  <a:gd name="T46" fmla="*/ 36 w 52"/>
                  <a:gd name="T47" fmla="*/ 48 h 49"/>
                  <a:gd name="T48" fmla="*/ 39 w 52"/>
                  <a:gd name="T49" fmla="*/ 49 h 49"/>
                  <a:gd name="T50" fmla="*/ 42 w 52"/>
                  <a:gd name="T51" fmla="*/ 48 h 49"/>
                  <a:gd name="T52" fmla="*/ 44 w 52"/>
                  <a:gd name="T53" fmla="*/ 42 h 49"/>
                  <a:gd name="T54" fmla="*/ 42 w 52"/>
                  <a:gd name="T55" fmla="*/ 31 h 49"/>
                  <a:gd name="T56" fmla="*/ 50 w 52"/>
                  <a:gd name="T57" fmla="*/ 24 h 49"/>
                  <a:gd name="T58" fmla="*/ 52 w 52"/>
                  <a:gd name="T59" fmla="*/ 18 h 49"/>
                  <a:gd name="T60" fmla="*/ 47 w 52"/>
                  <a:gd name="T61" fmla="*/ 14 h 49"/>
                  <a:gd name="T62" fmla="*/ 36 w 52"/>
                  <a:gd name="T63" fmla="*/ 13 h 49"/>
                  <a:gd name="T64" fmla="*/ 31 w 52"/>
                  <a:gd name="T65" fmla="*/ 3 h 49"/>
                  <a:gd name="T66" fmla="*/ 26 w 52"/>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49">
                    <a:moveTo>
                      <a:pt x="26" y="5"/>
                    </a:moveTo>
                    <a:cubicBezTo>
                      <a:pt x="32" y="18"/>
                      <a:pt x="32" y="18"/>
                      <a:pt x="32" y="18"/>
                    </a:cubicBezTo>
                    <a:cubicBezTo>
                      <a:pt x="46" y="20"/>
                      <a:pt x="46" y="20"/>
                      <a:pt x="46" y="20"/>
                    </a:cubicBezTo>
                    <a:cubicBezTo>
                      <a:pt x="36" y="30"/>
                      <a:pt x="36" y="30"/>
                      <a:pt x="36" y="30"/>
                    </a:cubicBezTo>
                    <a:cubicBezTo>
                      <a:pt x="39" y="43"/>
                      <a:pt x="39" y="43"/>
                      <a:pt x="39" y="43"/>
                    </a:cubicBezTo>
                    <a:cubicBezTo>
                      <a:pt x="26" y="37"/>
                      <a:pt x="26" y="37"/>
                      <a:pt x="26" y="37"/>
                    </a:cubicBezTo>
                    <a:cubicBezTo>
                      <a:pt x="14" y="43"/>
                      <a:pt x="14" y="43"/>
                      <a:pt x="14" y="43"/>
                    </a:cubicBezTo>
                    <a:cubicBezTo>
                      <a:pt x="16" y="30"/>
                      <a:pt x="16" y="30"/>
                      <a:pt x="16" y="30"/>
                    </a:cubicBezTo>
                    <a:cubicBezTo>
                      <a:pt x="6" y="20"/>
                      <a:pt x="6" y="20"/>
                      <a:pt x="6" y="20"/>
                    </a:cubicBezTo>
                    <a:cubicBezTo>
                      <a:pt x="20" y="18"/>
                      <a:pt x="20" y="18"/>
                      <a:pt x="20" y="18"/>
                    </a:cubicBezTo>
                    <a:cubicBezTo>
                      <a:pt x="26" y="5"/>
                      <a:pt x="26" y="5"/>
                      <a:pt x="26" y="5"/>
                    </a:cubicBezTo>
                    <a:moveTo>
                      <a:pt x="26" y="0"/>
                    </a:moveTo>
                    <a:cubicBezTo>
                      <a:pt x="24" y="0"/>
                      <a:pt x="22" y="1"/>
                      <a:pt x="21" y="3"/>
                    </a:cubicBezTo>
                    <a:cubicBezTo>
                      <a:pt x="16" y="13"/>
                      <a:pt x="16" y="13"/>
                      <a:pt x="16" y="13"/>
                    </a:cubicBezTo>
                    <a:cubicBezTo>
                      <a:pt x="5" y="14"/>
                      <a:pt x="5" y="14"/>
                      <a:pt x="5" y="14"/>
                    </a:cubicBezTo>
                    <a:cubicBezTo>
                      <a:pt x="3" y="15"/>
                      <a:pt x="1" y="16"/>
                      <a:pt x="1" y="18"/>
                    </a:cubicBezTo>
                    <a:cubicBezTo>
                      <a:pt x="0" y="20"/>
                      <a:pt x="1" y="22"/>
                      <a:pt x="2" y="24"/>
                    </a:cubicBezTo>
                    <a:cubicBezTo>
                      <a:pt x="10" y="31"/>
                      <a:pt x="10" y="31"/>
                      <a:pt x="10" y="31"/>
                    </a:cubicBezTo>
                    <a:cubicBezTo>
                      <a:pt x="8" y="42"/>
                      <a:pt x="8" y="42"/>
                      <a:pt x="8" y="42"/>
                    </a:cubicBezTo>
                    <a:cubicBezTo>
                      <a:pt x="8" y="44"/>
                      <a:pt x="9" y="47"/>
                      <a:pt x="10" y="48"/>
                    </a:cubicBezTo>
                    <a:cubicBezTo>
                      <a:pt x="11" y="49"/>
                      <a:pt x="13" y="49"/>
                      <a:pt x="14" y="49"/>
                    </a:cubicBezTo>
                    <a:cubicBezTo>
                      <a:pt x="15" y="49"/>
                      <a:pt x="16" y="49"/>
                      <a:pt x="16" y="48"/>
                    </a:cubicBezTo>
                    <a:cubicBezTo>
                      <a:pt x="26" y="43"/>
                      <a:pt x="26" y="43"/>
                      <a:pt x="26" y="43"/>
                    </a:cubicBezTo>
                    <a:cubicBezTo>
                      <a:pt x="36" y="48"/>
                      <a:pt x="36" y="48"/>
                      <a:pt x="36" y="48"/>
                    </a:cubicBezTo>
                    <a:cubicBezTo>
                      <a:pt x="37" y="49"/>
                      <a:pt x="38" y="49"/>
                      <a:pt x="39" y="49"/>
                    </a:cubicBezTo>
                    <a:cubicBezTo>
                      <a:pt x="40" y="49"/>
                      <a:pt x="41" y="49"/>
                      <a:pt x="42" y="48"/>
                    </a:cubicBezTo>
                    <a:cubicBezTo>
                      <a:pt x="44" y="47"/>
                      <a:pt x="44" y="44"/>
                      <a:pt x="44" y="42"/>
                    </a:cubicBezTo>
                    <a:cubicBezTo>
                      <a:pt x="42" y="31"/>
                      <a:pt x="42" y="31"/>
                      <a:pt x="42" y="31"/>
                    </a:cubicBezTo>
                    <a:cubicBezTo>
                      <a:pt x="50" y="24"/>
                      <a:pt x="50" y="24"/>
                      <a:pt x="50" y="24"/>
                    </a:cubicBezTo>
                    <a:cubicBezTo>
                      <a:pt x="52" y="22"/>
                      <a:pt x="52" y="20"/>
                      <a:pt x="52" y="18"/>
                    </a:cubicBezTo>
                    <a:cubicBezTo>
                      <a:pt x="51" y="16"/>
                      <a:pt x="49" y="15"/>
                      <a:pt x="47" y="14"/>
                    </a:cubicBezTo>
                    <a:cubicBezTo>
                      <a:pt x="36" y="13"/>
                      <a:pt x="36" y="13"/>
                      <a:pt x="36" y="13"/>
                    </a:cubicBezTo>
                    <a:cubicBezTo>
                      <a:pt x="31" y="3"/>
                      <a:pt x="31" y="3"/>
                      <a:pt x="31" y="3"/>
                    </a:cubicBezTo>
                    <a:cubicBezTo>
                      <a:pt x="30" y="1"/>
                      <a:pt x="28" y="0"/>
                      <a:pt x="26" y="0"/>
                    </a:cubicBezTo>
                    <a:close/>
                  </a:path>
                </a:pathLst>
              </a:cu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Freeform 104"/>
              <p:cNvSpPr>
                <a:spLocks noEditPoints="1"/>
              </p:cNvSpPr>
              <p:nvPr/>
            </p:nvSpPr>
            <p:spPr bwMode="auto">
              <a:xfrm>
                <a:off x="6253163" y="2317750"/>
                <a:ext cx="196850" cy="184150"/>
              </a:xfrm>
              <a:custGeom>
                <a:avLst/>
                <a:gdLst>
                  <a:gd name="T0" fmla="*/ 26 w 52"/>
                  <a:gd name="T1" fmla="*/ 5 h 49"/>
                  <a:gd name="T2" fmla="*/ 32 w 52"/>
                  <a:gd name="T3" fmla="*/ 18 h 49"/>
                  <a:gd name="T4" fmla="*/ 46 w 52"/>
                  <a:gd name="T5" fmla="*/ 20 h 49"/>
                  <a:gd name="T6" fmla="*/ 36 w 52"/>
                  <a:gd name="T7" fmla="*/ 30 h 49"/>
                  <a:gd name="T8" fmla="*/ 39 w 52"/>
                  <a:gd name="T9" fmla="*/ 43 h 49"/>
                  <a:gd name="T10" fmla="*/ 26 w 52"/>
                  <a:gd name="T11" fmla="*/ 37 h 49"/>
                  <a:gd name="T12" fmla="*/ 14 w 52"/>
                  <a:gd name="T13" fmla="*/ 43 h 49"/>
                  <a:gd name="T14" fmla="*/ 16 w 52"/>
                  <a:gd name="T15" fmla="*/ 30 h 49"/>
                  <a:gd name="T16" fmla="*/ 6 w 52"/>
                  <a:gd name="T17" fmla="*/ 20 h 49"/>
                  <a:gd name="T18" fmla="*/ 20 w 52"/>
                  <a:gd name="T19" fmla="*/ 18 h 49"/>
                  <a:gd name="T20" fmla="*/ 26 w 52"/>
                  <a:gd name="T21" fmla="*/ 5 h 49"/>
                  <a:gd name="T22" fmla="*/ 26 w 52"/>
                  <a:gd name="T23" fmla="*/ 0 h 49"/>
                  <a:gd name="T24" fmla="*/ 26 w 52"/>
                  <a:gd name="T25" fmla="*/ 0 h 49"/>
                  <a:gd name="T26" fmla="*/ 21 w 52"/>
                  <a:gd name="T27" fmla="*/ 3 h 49"/>
                  <a:gd name="T28" fmla="*/ 16 w 52"/>
                  <a:gd name="T29" fmla="*/ 13 h 49"/>
                  <a:gd name="T30" fmla="*/ 5 w 52"/>
                  <a:gd name="T31" fmla="*/ 14 h 49"/>
                  <a:gd name="T32" fmla="*/ 1 w 52"/>
                  <a:gd name="T33" fmla="*/ 18 h 49"/>
                  <a:gd name="T34" fmla="*/ 2 w 52"/>
                  <a:gd name="T35" fmla="*/ 24 h 49"/>
                  <a:gd name="T36" fmla="*/ 10 w 52"/>
                  <a:gd name="T37" fmla="*/ 31 h 49"/>
                  <a:gd name="T38" fmla="*/ 8 w 52"/>
                  <a:gd name="T39" fmla="*/ 42 h 49"/>
                  <a:gd name="T40" fmla="*/ 10 w 52"/>
                  <a:gd name="T41" fmla="*/ 48 h 49"/>
                  <a:gd name="T42" fmla="*/ 14 w 52"/>
                  <a:gd name="T43" fmla="*/ 49 h 49"/>
                  <a:gd name="T44" fmla="*/ 16 w 52"/>
                  <a:gd name="T45" fmla="*/ 48 h 49"/>
                  <a:gd name="T46" fmla="*/ 26 w 52"/>
                  <a:gd name="T47" fmla="*/ 43 h 49"/>
                  <a:gd name="T48" fmla="*/ 36 w 52"/>
                  <a:gd name="T49" fmla="*/ 48 h 49"/>
                  <a:gd name="T50" fmla="*/ 39 w 52"/>
                  <a:gd name="T51" fmla="*/ 49 h 49"/>
                  <a:gd name="T52" fmla="*/ 42 w 52"/>
                  <a:gd name="T53" fmla="*/ 48 h 49"/>
                  <a:gd name="T54" fmla="*/ 44 w 52"/>
                  <a:gd name="T55" fmla="*/ 42 h 49"/>
                  <a:gd name="T56" fmla="*/ 42 w 52"/>
                  <a:gd name="T57" fmla="*/ 31 h 49"/>
                  <a:gd name="T58" fmla="*/ 50 w 52"/>
                  <a:gd name="T59" fmla="*/ 24 h 49"/>
                  <a:gd name="T60" fmla="*/ 52 w 52"/>
                  <a:gd name="T61" fmla="*/ 18 h 49"/>
                  <a:gd name="T62" fmla="*/ 47 w 52"/>
                  <a:gd name="T63" fmla="*/ 14 h 49"/>
                  <a:gd name="T64" fmla="*/ 36 w 52"/>
                  <a:gd name="T65" fmla="*/ 13 h 49"/>
                  <a:gd name="T66" fmla="*/ 31 w 52"/>
                  <a:gd name="T67" fmla="*/ 3 h 49"/>
                  <a:gd name="T68" fmla="*/ 26 w 52"/>
                  <a:gd name="T6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49">
                    <a:moveTo>
                      <a:pt x="26" y="5"/>
                    </a:moveTo>
                    <a:cubicBezTo>
                      <a:pt x="32" y="18"/>
                      <a:pt x="32" y="18"/>
                      <a:pt x="32" y="18"/>
                    </a:cubicBezTo>
                    <a:cubicBezTo>
                      <a:pt x="46" y="20"/>
                      <a:pt x="46" y="20"/>
                      <a:pt x="46" y="20"/>
                    </a:cubicBezTo>
                    <a:cubicBezTo>
                      <a:pt x="36" y="30"/>
                      <a:pt x="36" y="30"/>
                      <a:pt x="36" y="30"/>
                    </a:cubicBezTo>
                    <a:cubicBezTo>
                      <a:pt x="39" y="43"/>
                      <a:pt x="39" y="43"/>
                      <a:pt x="39" y="43"/>
                    </a:cubicBezTo>
                    <a:cubicBezTo>
                      <a:pt x="26" y="37"/>
                      <a:pt x="26" y="37"/>
                      <a:pt x="26" y="37"/>
                    </a:cubicBezTo>
                    <a:cubicBezTo>
                      <a:pt x="14" y="43"/>
                      <a:pt x="14" y="43"/>
                      <a:pt x="14" y="43"/>
                    </a:cubicBezTo>
                    <a:cubicBezTo>
                      <a:pt x="16" y="30"/>
                      <a:pt x="16" y="30"/>
                      <a:pt x="16" y="30"/>
                    </a:cubicBezTo>
                    <a:cubicBezTo>
                      <a:pt x="6" y="20"/>
                      <a:pt x="6" y="20"/>
                      <a:pt x="6" y="20"/>
                    </a:cubicBezTo>
                    <a:cubicBezTo>
                      <a:pt x="20" y="18"/>
                      <a:pt x="20" y="18"/>
                      <a:pt x="20" y="18"/>
                    </a:cubicBezTo>
                    <a:cubicBezTo>
                      <a:pt x="26" y="5"/>
                      <a:pt x="26" y="5"/>
                      <a:pt x="26" y="5"/>
                    </a:cubicBezTo>
                    <a:moveTo>
                      <a:pt x="26" y="0"/>
                    </a:moveTo>
                    <a:cubicBezTo>
                      <a:pt x="26" y="0"/>
                      <a:pt x="26" y="0"/>
                      <a:pt x="26" y="0"/>
                    </a:cubicBezTo>
                    <a:cubicBezTo>
                      <a:pt x="24" y="0"/>
                      <a:pt x="22" y="1"/>
                      <a:pt x="21" y="3"/>
                    </a:cubicBezTo>
                    <a:cubicBezTo>
                      <a:pt x="16" y="13"/>
                      <a:pt x="16" y="13"/>
                      <a:pt x="16" y="13"/>
                    </a:cubicBezTo>
                    <a:cubicBezTo>
                      <a:pt x="5" y="14"/>
                      <a:pt x="5" y="14"/>
                      <a:pt x="5" y="14"/>
                    </a:cubicBezTo>
                    <a:cubicBezTo>
                      <a:pt x="3" y="15"/>
                      <a:pt x="1" y="16"/>
                      <a:pt x="1" y="18"/>
                    </a:cubicBezTo>
                    <a:cubicBezTo>
                      <a:pt x="0" y="20"/>
                      <a:pt x="1" y="22"/>
                      <a:pt x="2" y="24"/>
                    </a:cubicBezTo>
                    <a:cubicBezTo>
                      <a:pt x="10" y="31"/>
                      <a:pt x="10" y="31"/>
                      <a:pt x="10" y="31"/>
                    </a:cubicBezTo>
                    <a:cubicBezTo>
                      <a:pt x="8" y="42"/>
                      <a:pt x="8" y="42"/>
                      <a:pt x="8" y="42"/>
                    </a:cubicBezTo>
                    <a:cubicBezTo>
                      <a:pt x="8" y="44"/>
                      <a:pt x="9" y="47"/>
                      <a:pt x="10" y="48"/>
                    </a:cubicBezTo>
                    <a:cubicBezTo>
                      <a:pt x="11" y="49"/>
                      <a:pt x="13" y="49"/>
                      <a:pt x="14" y="49"/>
                    </a:cubicBezTo>
                    <a:cubicBezTo>
                      <a:pt x="15" y="49"/>
                      <a:pt x="16" y="49"/>
                      <a:pt x="16" y="48"/>
                    </a:cubicBezTo>
                    <a:cubicBezTo>
                      <a:pt x="26" y="43"/>
                      <a:pt x="26" y="43"/>
                      <a:pt x="26" y="43"/>
                    </a:cubicBezTo>
                    <a:cubicBezTo>
                      <a:pt x="36" y="48"/>
                      <a:pt x="36" y="48"/>
                      <a:pt x="36" y="48"/>
                    </a:cubicBezTo>
                    <a:cubicBezTo>
                      <a:pt x="37" y="49"/>
                      <a:pt x="38" y="49"/>
                      <a:pt x="39" y="49"/>
                    </a:cubicBezTo>
                    <a:cubicBezTo>
                      <a:pt x="40" y="49"/>
                      <a:pt x="41" y="49"/>
                      <a:pt x="42" y="48"/>
                    </a:cubicBezTo>
                    <a:cubicBezTo>
                      <a:pt x="44" y="47"/>
                      <a:pt x="44" y="44"/>
                      <a:pt x="44" y="42"/>
                    </a:cubicBezTo>
                    <a:cubicBezTo>
                      <a:pt x="42" y="31"/>
                      <a:pt x="42" y="31"/>
                      <a:pt x="42" y="31"/>
                    </a:cubicBezTo>
                    <a:cubicBezTo>
                      <a:pt x="50" y="24"/>
                      <a:pt x="50" y="24"/>
                      <a:pt x="50" y="24"/>
                    </a:cubicBezTo>
                    <a:cubicBezTo>
                      <a:pt x="52" y="22"/>
                      <a:pt x="52" y="20"/>
                      <a:pt x="52" y="18"/>
                    </a:cubicBezTo>
                    <a:cubicBezTo>
                      <a:pt x="51" y="16"/>
                      <a:pt x="49" y="15"/>
                      <a:pt x="47" y="14"/>
                    </a:cubicBezTo>
                    <a:cubicBezTo>
                      <a:pt x="36" y="13"/>
                      <a:pt x="36" y="13"/>
                      <a:pt x="36" y="13"/>
                    </a:cubicBezTo>
                    <a:cubicBezTo>
                      <a:pt x="31" y="3"/>
                      <a:pt x="31" y="3"/>
                      <a:pt x="31" y="3"/>
                    </a:cubicBezTo>
                    <a:cubicBezTo>
                      <a:pt x="30" y="1"/>
                      <a:pt x="28" y="0"/>
                      <a:pt x="26" y="0"/>
                    </a:cubicBezTo>
                    <a:close/>
                  </a:path>
                </a:pathLst>
              </a:cu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Freeform 105"/>
              <p:cNvSpPr>
                <a:spLocks noEditPoints="1"/>
              </p:cNvSpPr>
              <p:nvPr/>
            </p:nvSpPr>
            <p:spPr bwMode="auto">
              <a:xfrm>
                <a:off x="6497638" y="2317750"/>
                <a:ext cx="195263" cy="184150"/>
              </a:xfrm>
              <a:custGeom>
                <a:avLst/>
                <a:gdLst>
                  <a:gd name="T0" fmla="*/ 26 w 52"/>
                  <a:gd name="T1" fmla="*/ 5 h 49"/>
                  <a:gd name="T2" fmla="*/ 32 w 52"/>
                  <a:gd name="T3" fmla="*/ 18 h 49"/>
                  <a:gd name="T4" fmla="*/ 46 w 52"/>
                  <a:gd name="T5" fmla="*/ 20 h 49"/>
                  <a:gd name="T6" fmla="*/ 36 w 52"/>
                  <a:gd name="T7" fmla="*/ 30 h 49"/>
                  <a:gd name="T8" fmla="*/ 39 w 52"/>
                  <a:gd name="T9" fmla="*/ 43 h 49"/>
                  <a:gd name="T10" fmla="*/ 26 w 52"/>
                  <a:gd name="T11" fmla="*/ 37 h 49"/>
                  <a:gd name="T12" fmla="*/ 14 w 52"/>
                  <a:gd name="T13" fmla="*/ 43 h 49"/>
                  <a:gd name="T14" fmla="*/ 16 w 52"/>
                  <a:gd name="T15" fmla="*/ 30 h 49"/>
                  <a:gd name="T16" fmla="*/ 6 w 52"/>
                  <a:gd name="T17" fmla="*/ 20 h 49"/>
                  <a:gd name="T18" fmla="*/ 20 w 52"/>
                  <a:gd name="T19" fmla="*/ 18 h 49"/>
                  <a:gd name="T20" fmla="*/ 26 w 52"/>
                  <a:gd name="T21" fmla="*/ 5 h 49"/>
                  <a:gd name="T22" fmla="*/ 26 w 52"/>
                  <a:gd name="T23" fmla="*/ 0 h 49"/>
                  <a:gd name="T24" fmla="*/ 21 w 52"/>
                  <a:gd name="T25" fmla="*/ 3 h 49"/>
                  <a:gd name="T26" fmla="*/ 16 w 52"/>
                  <a:gd name="T27" fmla="*/ 13 h 49"/>
                  <a:gd name="T28" fmla="*/ 5 w 52"/>
                  <a:gd name="T29" fmla="*/ 14 h 49"/>
                  <a:gd name="T30" fmla="*/ 1 w 52"/>
                  <a:gd name="T31" fmla="*/ 18 h 49"/>
                  <a:gd name="T32" fmla="*/ 2 w 52"/>
                  <a:gd name="T33" fmla="*/ 24 h 49"/>
                  <a:gd name="T34" fmla="*/ 10 w 52"/>
                  <a:gd name="T35" fmla="*/ 31 h 49"/>
                  <a:gd name="T36" fmla="*/ 8 w 52"/>
                  <a:gd name="T37" fmla="*/ 42 h 49"/>
                  <a:gd name="T38" fmla="*/ 11 w 52"/>
                  <a:gd name="T39" fmla="*/ 48 h 49"/>
                  <a:gd name="T40" fmla="*/ 14 w 52"/>
                  <a:gd name="T41" fmla="*/ 49 h 49"/>
                  <a:gd name="T42" fmla="*/ 16 w 52"/>
                  <a:gd name="T43" fmla="*/ 48 h 49"/>
                  <a:gd name="T44" fmla="*/ 26 w 52"/>
                  <a:gd name="T45" fmla="*/ 43 h 49"/>
                  <a:gd name="T46" fmla="*/ 36 w 52"/>
                  <a:gd name="T47" fmla="*/ 48 h 49"/>
                  <a:gd name="T48" fmla="*/ 39 w 52"/>
                  <a:gd name="T49" fmla="*/ 49 h 49"/>
                  <a:gd name="T50" fmla="*/ 42 w 52"/>
                  <a:gd name="T51" fmla="*/ 48 h 49"/>
                  <a:gd name="T52" fmla="*/ 44 w 52"/>
                  <a:gd name="T53" fmla="*/ 42 h 49"/>
                  <a:gd name="T54" fmla="*/ 42 w 52"/>
                  <a:gd name="T55" fmla="*/ 31 h 49"/>
                  <a:gd name="T56" fmla="*/ 50 w 52"/>
                  <a:gd name="T57" fmla="*/ 24 h 49"/>
                  <a:gd name="T58" fmla="*/ 52 w 52"/>
                  <a:gd name="T59" fmla="*/ 18 h 49"/>
                  <a:gd name="T60" fmla="*/ 47 w 52"/>
                  <a:gd name="T61" fmla="*/ 14 h 49"/>
                  <a:gd name="T62" fmla="*/ 36 w 52"/>
                  <a:gd name="T63" fmla="*/ 13 h 49"/>
                  <a:gd name="T64" fmla="*/ 31 w 52"/>
                  <a:gd name="T65" fmla="*/ 3 h 49"/>
                  <a:gd name="T66" fmla="*/ 26 w 52"/>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49">
                    <a:moveTo>
                      <a:pt x="26" y="5"/>
                    </a:moveTo>
                    <a:cubicBezTo>
                      <a:pt x="32" y="18"/>
                      <a:pt x="32" y="18"/>
                      <a:pt x="32" y="18"/>
                    </a:cubicBezTo>
                    <a:cubicBezTo>
                      <a:pt x="46" y="20"/>
                      <a:pt x="46" y="20"/>
                      <a:pt x="46" y="20"/>
                    </a:cubicBezTo>
                    <a:cubicBezTo>
                      <a:pt x="36" y="30"/>
                      <a:pt x="36" y="30"/>
                      <a:pt x="36" y="30"/>
                    </a:cubicBezTo>
                    <a:cubicBezTo>
                      <a:pt x="39" y="43"/>
                      <a:pt x="39" y="43"/>
                      <a:pt x="39" y="43"/>
                    </a:cubicBezTo>
                    <a:cubicBezTo>
                      <a:pt x="26" y="37"/>
                      <a:pt x="26" y="37"/>
                      <a:pt x="26" y="37"/>
                    </a:cubicBezTo>
                    <a:cubicBezTo>
                      <a:pt x="14" y="43"/>
                      <a:pt x="14" y="43"/>
                      <a:pt x="14" y="43"/>
                    </a:cubicBezTo>
                    <a:cubicBezTo>
                      <a:pt x="16" y="30"/>
                      <a:pt x="16" y="30"/>
                      <a:pt x="16" y="30"/>
                    </a:cubicBezTo>
                    <a:cubicBezTo>
                      <a:pt x="6" y="20"/>
                      <a:pt x="6" y="20"/>
                      <a:pt x="6" y="20"/>
                    </a:cubicBezTo>
                    <a:cubicBezTo>
                      <a:pt x="20" y="18"/>
                      <a:pt x="20" y="18"/>
                      <a:pt x="20" y="18"/>
                    </a:cubicBezTo>
                    <a:cubicBezTo>
                      <a:pt x="26" y="5"/>
                      <a:pt x="26" y="5"/>
                      <a:pt x="26" y="5"/>
                    </a:cubicBezTo>
                    <a:moveTo>
                      <a:pt x="26" y="0"/>
                    </a:moveTo>
                    <a:cubicBezTo>
                      <a:pt x="24" y="0"/>
                      <a:pt x="22" y="1"/>
                      <a:pt x="21" y="3"/>
                    </a:cubicBezTo>
                    <a:cubicBezTo>
                      <a:pt x="16" y="13"/>
                      <a:pt x="16" y="13"/>
                      <a:pt x="16" y="13"/>
                    </a:cubicBezTo>
                    <a:cubicBezTo>
                      <a:pt x="5" y="14"/>
                      <a:pt x="5" y="14"/>
                      <a:pt x="5" y="14"/>
                    </a:cubicBezTo>
                    <a:cubicBezTo>
                      <a:pt x="3" y="15"/>
                      <a:pt x="1" y="16"/>
                      <a:pt x="1" y="18"/>
                    </a:cubicBezTo>
                    <a:cubicBezTo>
                      <a:pt x="0" y="20"/>
                      <a:pt x="1" y="22"/>
                      <a:pt x="2" y="24"/>
                    </a:cubicBezTo>
                    <a:cubicBezTo>
                      <a:pt x="10" y="31"/>
                      <a:pt x="10" y="31"/>
                      <a:pt x="10" y="31"/>
                    </a:cubicBezTo>
                    <a:cubicBezTo>
                      <a:pt x="8" y="42"/>
                      <a:pt x="8" y="42"/>
                      <a:pt x="8" y="42"/>
                    </a:cubicBezTo>
                    <a:cubicBezTo>
                      <a:pt x="8" y="44"/>
                      <a:pt x="9" y="47"/>
                      <a:pt x="11" y="48"/>
                    </a:cubicBezTo>
                    <a:cubicBezTo>
                      <a:pt x="11" y="49"/>
                      <a:pt x="13" y="49"/>
                      <a:pt x="14" y="49"/>
                    </a:cubicBezTo>
                    <a:cubicBezTo>
                      <a:pt x="15" y="49"/>
                      <a:pt x="16" y="49"/>
                      <a:pt x="16" y="48"/>
                    </a:cubicBezTo>
                    <a:cubicBezTo>
                      <a:pt x="26" y="43"/>
                      <a:pt x="26" y="43"/>
                      <a:pt x="26" y="43"/>
                    </a:cubicBezTo>
                    <a:cubicBezTo>
                      <a:pt x="36" y="48"/>
                      <a:pt x="36" y="48"/>
                      <a:pt x="36" y="48"/>
                    </a:cubicBezTo>
                    <a:cubicBezTo>
                      <a:pt x="37" y="49"/>
                      <a:pt x="38" y="49"/>
                      <a:pt x="39" y="49"/>
                    </a:cubicBezTo>
                    <a:cubicBezTo>
                      <a:pt x="40" y="49"/>
                      <a:pt x="41" y="49"/>
                      <a:pt x="42" y="48"/>
                    </a:cubicBezTo>
                    <a:cubicBezTo>
                      <a:pt x="44" y="47"/>
                      <a:pt x="44" y="44"/>
                      <a:pt x="44" y="42"/>
                    </a:cubicBezTo>
                    <a:cubicBezTo>
                      <a:pt x="42" y="31"/>
                      <a:pt x="42" y="31"/>
                      <a:pt x="42" y="31"/>
                    </a:cubicBezTo>
                    <a:cubicBezTo>
                      <a:pt x="50" y="24"/>
                      <a:pt x="50" y="24"/>
                      <a:pt x="50" y="24"/>
                    </a:cubicBezTo>
                    <a:cubicBezTo>
                      <a:pt x="52" y="22"/>
                      <a:pt x="52" y="20"/>
                      <a:pt x="52" y="18"/>
                    </a:cubicBezTo>
                    <a:cubicBezTo>
                      <a:pt x="51" y="16"/>
                      <a:pt x="49" y="15"/>
                      <a:pt x="47" y="14"/>
                    </a:cubicBezTo>
                    <a:cubicBezTo>
                      <a:pt x="36" y="13"/>
                      <a:pt x="36" y="13"/>
                      <a:pt x="36" y="13"/>
                    </a:cubicBezTo>
                    <a:cubicBezTo>
                      <a:pt x="31" y="3"/>
                      <a:pt x="31" y="3"/>
                      <a:pt x="31" y="3"/>
                    </a:cubicBezTo>
                    <a:cubicBezTo>
                      <a:pt x="30" y="1"/>
                      <a:pt x="28" y="0"/>
                      <a:pt x="26" y="0"/>
                    </a:cubicBezTo>
                    <a:close/>
                  </a:path>
                </a:pathLst>
              </a:cu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Freeform 106"/>
              <p:cNvSpPr/>
              <p:nvPr/>
            </p:nvSpPr>
            <p:spPr bwMode="auto">
              <a:xfrm>
                <a:off x="3633788" y="2384425"/>
                <a:ext cx="4927600" cy="2103438"/>
              </a:xfrm>
              <a:custGeom>
                <a:avLst/>
                <a:gdLst>
                  <a:gd name="T0" fmla="*/ 1284 w 1311"/>
                  <a:gd name="T1" fmla="*/ 0 h 558"/>
                  <a:gd name="T2" fmla="*/ 831 w 1311"/>
                  <a:gd name="T3" fmla="*/ 0 h 558"/>
                  <a:gd name="T4" fmla="*/ 831 w 1311"/>
                  <a:gd name="T5" fmla="*/ 5 h 558"/>
                  <a:gd name="T6" fmla="*/ 1281 w 1311"/>
                  <a:gd name="T7" fmla="*/ 5 h 558"/>
                  <a:gd name="T8" fmla="*/ 1306 w 1311"/>
                  <a:gd name="T9" fmla="*/ 30 h 558"/>
                  <a:gd name="T10" fmla="*/ 1306 w 1311"/>
                  <a:gd name="T11" fmla="*/ 528 h 558"/>
                  <a:gd name="T12" fmla="*/ 1281 w 1311"/>
                  <a:gd name="T13" fmla="*/ 553 h 558"/>
                  <a:gd name="T14" fmla="*/ 30 w 1311"/>
                  <a:gd name="T15" fmla="*/ 553 h 558"/>
                  <a:gd name="T16" fmla="*/ 6 w 1311"/>
                  <a:gd name="T17" fmla="*/ 528 h 558"/>
                  <a:gd name="T18" fmla="*/ 6 w 1311"/>
                  <a:gd name="T19" fmla="*/ 30 h 558"/>
                  <a:gd name="T20" fmla="*/ 30 w 1311"/>
                  <a:gd name="T21" fmla="*/ 5 h 558"/>
                  <a:gd name="T22" fmla="*/ 484 w 1311"/>
                  <a:gd name="T23" fmla="*/ 5 h 558"/>
                  <a:gd name="T24" fmla="*/ 484 w 1311"/>
                  <a:gd name="T25" fmla="*/ 0 h 558"/>
                  <a:gd name="T26" fmla="*/ 28 w 1311"/>
                  <a:gd name="T27" fmla="*/ 0 h 558"/>
                  <a:gd name="T28" fmla="*/ 0 w 1311"/>
                  <a:gd name="T29" fmla="*/ 28 h 558"/>
                  <a:gd name="T30" fmla="*/ 0 w 1311"/>
                  <a:gd name="T31" fmla="*/ 531 h 558"/>
                  <a:gd name="T32" fmla="*/ 28 w 1311"/>
                  <a:gd name="T33" fmla="*/ 558 h 558"/>
                  <a:gd name="T34" fmla="*/ 1284 w 1311"/>
                  <a:gd name="T35" fmla="*/ 558 h 558"/>
                  <a:gd name="T36" fmla="*/ 1311 w 1311"/>
                  <a:gd name="T37" fmla="*/ 531 h 558"/>
                  <a:gd name="T38" fmla="*/ 1311 w 1311"/>
                  <a:gd name="T39" fmla="*/ 28 h 558"/>
                  <a:gd name="T40" fmla="*/ 1284 w 1311"/>
                  <a:gd name="T4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1" h="558">
                    <a:moveTo>
                      <a:pt x="1284" y="0"/>
                    </a:moveTo>
                    <a:cubicBezTo>
                      <a:pt x="831" y="0"/>
                      <a:pt x="831" y="0"/>
                      <a:pt x="831" y="0"/>
                    </a:cubicBezTo>
                    <a:cubicBezTo>
                      <a:pt x="831" y="5"/>
                      <a:pt x="831" y="5"/>
                      <a:pt x="831" y="5"/>
                    </a:cubicBezTo>
                    <a:cubicBezTo>
                      <a:pt x="1281" y="5"/>
                      <a:pt x="1281" y="5"/>
                      <a:pt x="1281" y="5"/>
                    </a:cubicBezTo>
                    <a:cubicBezTo>
                      <a:pt x="1306" y="30"/>
                      <a:pt x="1306" y="30"/>
                      <a:pt x="1306" y="30"/>
                    </a:cubicBezTo>
                    <a:cubicBezTo>
                      <a:pt x="1306" y="528"/>
                      <a:pt x="1306" y="528"/>
                      <a:pt x="1306" y="528"/>
                    </a:cubicBezTo>
                    <a:cubicBezTo>
                      <a:pt x="1281" y="553"/>
                      <a:pt x="1281" y="553"/>
                      <a:pt x="1281" y="553"/>
                    </a:cubicBezTo>
                    <a:cubicBezTo>
                      <a:pt x="30" y="553"/>
                      <a:pt x="30" y="553"/>
                      <a:pt x="30" y="553"/>
                    </a:cubicBezTo>
                    <a:cubicBezTo>
                      <a:pt x="6" y="528"/>
                      <a:pt x="6" y="528"/>
                      <a:pt x="6" y="528"/>
                    </a:cubicBezTo>
                    <a:cubicBezTo>
                      <a:pt x="6" y="30"/>
                      <a:pt x="6" y="30"/>
                      <a:pt x="6" y="30"/>
                    </a:cubicBezTo>
                    <a:cubicBezTo>
                      <a:pt x="30" y="5"/>
                      <a:pt x="30" y="5"/>
                      <a:pt x="30" y="5"/>
                    </a:cubicBezTo>
                    <a:cubicBezTo>
                      <a:pt x="484" y="5"/>
                      <a:pt x="484" y="5"/>
                      <a:pt x="484" y="5"/>
                    </a:cubicBezTo>
                    <a:cubicBezTo>
                      <a:pt x="484" y="4"/>
                      <a:pt x="484" y="2"/>
                      <a:pt x="484" y="0"/>
                    </a:cubicBezTo>
                    <a:cubicBezTo>
                      <a:pt x="28" y="0"/>
                      <a:pt x="28" y="0"/>
                      <a:pt x="28" y="0"/>
                    </a:cubicBezTo>
                    <a:cubicBezTo>
                      <a:pt x="0" y="28"/>
                      <a:pt x="0" y="28"/>
                      <a:pt x="0" y="28"/>
                    </a:cubicBezTo>
                    <a:cubicBezTo>
                      <a:pt x="0" y="531"/>
                      <a:pt x="0" y="531"/>
                      <a:pt x="0" y="531"/>
                    </a:cubicBezTo>
                    <a:cubicBezTo>
                      <a:pt x="28" y="558"/>
                      <a:pt x="28" y="558"/>
                      <a:pt x="28" y="558"/>
                    </a:cubicBezTo>
                    <a:cubicBezTo>
                      <a:pt x="1284" y="558"/>
                      <a:pt x="1284" y="558"/>
                      <a:pt x="1284" y="558"/>
                    </a:cubicBezTo>
                    <a:cubicBezTo>
                      <a:pt x="1311" y="531"/>
                      <a:pt x="1311" y="531"/>
                      <a:pt x="1311" y="531"/>
                    </a:cubicBezTo>
                    <a:cubicBezTo>
                      <a:pt x="1311" y="28"/>
                      <a:pt x="1311" y="28"/>
                      <a:pt x="1311" y="28"/>
                    </a:cubicBezTo>
                    <a:lnTo>
                      <a:pt x="1284" y="0"/>
                    </a:lnTo>
                    <a:close/>
                  </a:path>
                </a:pathLst>
              </a:cu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Freeform 107"/>
              <p:cNvSpPr/>
              <p:nvPr/>
            </p:nvSpPr>
            <p:spPr bwMode="auto">
              <a:xfrm>
                <a:off x="3721100" y="2471738"/>
                <a:ext cx="4757738" cy="1933575"/>
              </a:xfrm>
              <a:custGeom>
                <a:avLst/>
                <a:gdLst>
                  <a:gd name="T0" fmla="*/ 0 w 1266"/>
                  <a:gd name="T1" fmla="*/ 14 h 513"/>
                  <a:gd name="T2" fmla="*/ 0 w 1266"/>
                  <a:gd name="T3" fmla="*/ 498 h 513"/>
                  <a:gd name="T4" fmla="*/ 14 w 1266"/>
                  <a:gd name="T5" fmla="*/ 513 h 513"/>
                  <a:gd name="T6" fmla="*/ 1251 w 1266"/>
                  <a:gd name="T7" fmla="*/ 513 h 513"/>
                  <a:gd name="T8" fmla="*/ 1266 w 1266"/>
                  <a:gd name="T9" fmla="*/ 498 h 513"/>
                  <a:gd name="T10" fmla="*/ 1266 w 1266"/>
                  <a:gd name="T11" fmla="*/ 14 h 513"/>
                  <a:gd name="T12" fmla="*/ 1251 w 1266"/>
                  <a:gd name="T13" fmla="*/ 0 h 513"/>
                  <a:gd name="T14" fmla="*/ 808 w 1266"/>
                  <a:gd name="T15" fmla="*/ 0 h 513"/>
                  <a:gd name="T16" fmla="*/ 808 w 1266"/>
                  <a:gd name="T17" fmla="*/ 5 h 513"/>
                  <a:gd name="T18" fmla="*/ 1249 w 1266"/>
                  <a:gd name="T19" fmla="*/ 5 h 513"/>
                  <a:gd name="T20" fmla="*/ 1260 w 1266"/>
                  <a:gd name="T21" fmla="*/ 16 h 513"/>
                  <a:gd name="T22" fmla="*/ 1260 w 1266"/>
                  <a:gd name="T23" fmla="*/ 496 h 513"/>
                  <a:gd name="T24" fmla="*/ 1249 w 1266"/>
                  <a:gd name="T25" fmla="*/ 507 h 513"/>
                  <a:gd name="T26" fmla="*/ 17 w 1266"/>
                  <a:gd name="T27" fmla="*/ 507 h 513"/>
                  <a:gd name="T28" fmla="*/ 6 w 1266"/>
                  <a:gd name="T29" fmla="*/ 496 h 513"/>
                  <a:gd name="T30" fmla="*/ 6 w 1266"/>
                  <a:gd name="T31" fmla="*/ 16 h 513"/>
                  <a:gd name="T32" fmla="*/ 17 w 1266"/>
                  <a:gd name="T33" fmla="*/ 5 h 513"/>
                  <a:gd name="T34" fmla="*/ 461 w 1266"/>
                  <a:gd name="T35" fmla="*/ 5 h 513"/>
                  <a:gd name="T36" fmla="*/ 461 w 1266"/>
                  <a:gd name="T37" fmla="*/ 0 h 513"/>
                  <a:gd name="T38" fmla="*/ 14 w 1266"/>
                  <a:gd name="T39" fmla="*/ 0 h 513"/>
                  <a:gd name="T40" fmla="*/ 0 w 1266"/>
                  <a:gd name="T41" fmla="*/ 14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6" h="513">
                    <a:moveTo>
                      <a:pt x="0" y="14"/>
                    </a:moveTo>
                    <a:cubicBezTo>
                      <a:pt x="0" y="498"/>
                      <a:pt x="0" y="498"/>
                      <a:pt x="0" y="498"/>
                    </a:cubicBezTo>
                    <a:cubicBezTo>
                      <a:pt x="14" y="513"/>
                      <a:pt x="14" y="513"/>
                      <a:pt x="14" y="513"/>
                    </a:cubicBezTo>
                    <a:cubicBezTo>
                      <a:pt x="1251" y="513"/>
                      <a:pt x="1251" y="513"/>
                      <a:pt x="1251" y="513"/>
                    </a:cubicBezTo>
                    <a:cubicBezTo>
                      <a:pt x="1266" y="498"/>
                      <a:pt x="1266" y="498"/>
                      <a:pt x="1266" y="498"/>
                    </a:cubicBezTo>
                    <a:cubicBezTo>
                      <a:pt x="1266" y="14"/>
                      <a:pt x="1266" y="14"/>
                      <a:pt x="1266" y="14"/>
                    </a:cubicBezTo>
                    <a:cubicBezTo>
                      <a:pt x="1251" y="0"/>
                      <a:pt x="1251" y="0"/>
                      <a:pt x="1251" y="0"/>
                    </a:cubicBezTo>
                    <a:cubicBezTo>
                      <a:pt x="808" y="0"/>
                      <a:pt x="808" y="0"/>
                      <a:pt x="808" y="0"/>
                    </a:cubicBezTo>
                    <a:cubicBezTo>
                      <a:pt x="808" y="5"/>
                      <a:pt x="808" y="5"/>
                      <a:pt x="808" y="5"/>
                    </a:cubicBezTo>
                    <a:cubicBezTo>
                      <a:pt x="1249" y="5"/>
                      <a:pt x="1249" y="5"/>
                      <a:pt x="1249" y="5"/>
                    </a:cubicBezTo>
                    <a:cubicBezTo>
                      <a:pt x="1260" y="16"/>
                      <a:pt x="1260" y="16"/>
                      <a:pt x="1260" y="16"/>
                    </a:cubicBezTo>
                    <a:cubicBezTo>
                      <a:pt x="1260" y="496"/>
                      <a:pt x="1260" y="496"/>
                      <a:pt x="1260" y="496"/>
                    </a:cubicBezTo>
                    <a:cubicBezTo>
                      <a:pt x="1249" y="507"/>
                      <a:pt x="1249" y="507"/>
                      <a:pt x="1249" y="507"/>
                    </a:cubicBezTo>
                    <a:cubicBezTo>
                      <a:pt x="17" y="507"/>
                      <a:pt x="17" y="507"/>
                      <a:pt x="17" y="507"/>
                    </a:cubicBezTo>
                    <a:cubicBezTo>
                      <a:pt x="6" y="496"/>
                      <a:pt x="6" y="496"/>
                      <a:pt x="6" y="496"/>
                    </a:cubicBezTo>
                    <a:cubicBezTo>
                      <a:pt x="6" y="16"/>
                      <a:pt x="6" y="16"/>
                      <a:pt x="6" y="16"/>
                    </a:cubicBezTo>
                    <a:cubicBezTo>
                      <a:pt x="17" y="5"/>
                      <a:pt x="17" y="5"/>
                      <a:pt x="17" y="5"/>
                    </a:cubicBezTo>
                    <a:cubicBezTo>
                      <a:pt x="461" y="5"/>
                      <a:pt x="461" y="5"/>
                      <a:pt x="461" y="5"/>
                    </a:cubicBezTo>
                    <a:cubicBezTo>
                      <a:pt x="461" y="3"/>
                      <a:pt x="461" y="1"/>
                      <a:pt x="461" y="0"/>
                    </a:cubicBezTo>
                    <a:cubicBezTo>
                      <a:pt x="14" y="0"/>
                      <a:pt x="14" y="0"/>
                      <a:pt x="14" y="0"/>
                    </a:cubicBezTo>
                    <a:lnTo>
                      <a:pt x="0" y="14"/>
                    </a:lnTo>
                    <a:close/>
                  </a:path>
                </a:pathLst>
              </a:custGeom>
              <a:solidFill>
                <a:srgbClr val="D533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Oval 108"/>
              <p:cNvSpPr>
                <a:spLocks noChangeArrowheads="1"/>
              </p:cNvSpPr>
              <p:nvPr/>
            </p:nvSpPr>
            <p:spPr bwMode="auto">
              <a:xfrm>
                <a:off x="3562350" y="2335213"/>
                <a:ext cx="98425" cy="98425"/>
              </a:xfrm>
              <a:prstGeom prst="ellipse">
                <a:avLst/>
              </a:pr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Oval 109"/>
              <p:cNvSpPr>
                <a:spLocks noChangeArrowheads="1"/>
              </p:cNvSpPr>
              <p:nvPr/>
            </p:nvSpPr>
            <p:spPr bwMode="auto">
              <a:xfrm>
                <a:off x="3562350" y="4443413"/>
                <a:ext cx="98425" cy="93663"/>
              </a:xfrm>
              <a:prstGeom prst="ellipse">
                <a:avLst/>
              </a:pr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Oval 110"/>
              <p:cNvSpPr>
                <a:spLocks noChangeArrowheads="1"/>
              </p:cNvSpPr>
              <p:nvPr/>
            </p:nvSpPr>
            <p:spPr bwMode="auto">
              <a:xfrm>
                <a:off x="8539163" y="2335213"/>
                <a:ext cx="96838" cy="98425"/>
              </a:xfrm>
              <a:prstGeom prst="ellipse">
                <a:avLst/>
              </a:pr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Oval 111"/>
              <p:cNvSpPr>
                <a:spLocks noChangeArrowheads="1"/>
              </p:cNvSpPr>
              <p:nvPr/>
            </p:nvSpPr>
            <p:spPr bwMode="auto">
              <a:xfrm>
                <a:off x="8539163" y="4443413"/>
                <a:ext cx="96838" cy="93663"/>
              </a:xfrm>
              <a:prstGeom prst="ellipse">
                <a:avLst/>
              </a:prstGeom>
              <a:solidFill>
                <a:srgbClr val="BA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 name="文本框 13"/>
            <p:cNvSpPr txBox="1"/>
            <p:nvPr/>
          </p:nvSpPr>
          <p:spPr>
            <a:xfrm>
              <a:off x="6280" y="3947"/>
              <a:ext cx="7091" cy="2808"/>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ts val="3600"/>
                </a:lnSpc>
                <a:spcBef>
                  <a:spcPts val="0"/>
                </a:spcBef>
                <a:spcAft>
                  <a:spcPts val="0"/>
                </a:spcAft>
              </a:pPr>
              <a:r>
                <a:rPr lang="zh-CN" altLang="en-US"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一、坚守法律底线，抵制不良诱惑</a:t>
              </a:r>
              <a:endPar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endParaRPr>
            </a:p>
            <a:p>
              <a:pPr algn="just" fontAlgn="auto">
                <a:lnSpc>
                  <a:spcPts val="3600"/>
                </a:lnSpc>
                <a:spcBef>
                  <a:spcPts val="0"/>
                </a:spcBef>
                <a:spcAft>
                  <a:spcPts val="0"/>
                </a:spcAft>
              </a:pPr>
              <a:r>
                <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1. </a:t>
              </a:r>
              <a:r>
                <a:rPr lang="zh-CN" altLang="en-US"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明确违法行为：网络招嫖和嫖娼均属违法，可能面临治安拘留、罚款等处罚。即使未实际发生交易，参与此类活动仍存在被骗风险。</a:t>
              </a:r>
              <a:r>
                <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  </a:t>
              </a:r>
              <a:endPar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endParaRPr>
            </a:p>
            <a:p>
              <a:pPr algn="just" fontAlgn="auto">
                <a:lnSpc>
                  <a:spcPts val="3600"/>
                </a:lnSpc>
                <a:spcBef>
                  <a:spcPts val="0"/>
                </a:spcBef>
                <a:spcAft>
                  <a:spcPts val="0"/>
                </a:spcAft>
              </a:pPr>
              <a:r>
                <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2. </a:t>
              </a:r>
              <a:r>
                <a:rPr lang="zh-CN" altLang="en-US"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树立正确价值观：摒弃猎奇心理和侥幸心态，警惕</a:t>
              </a:r>
              <a:r>
                <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a:t>
              </a:r>
              <a:r>
                <a:rPr lang="zh-CN" altLang="en-US"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免费约见</a:t>
              </a:r>
              <a:r>
                <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a:t>
              </a:r>
              <a:r>
                <a:rPr lang="zh-CN" altLang="en-US"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同城速配</a:t>
              </a:r>
              <a:r>
                <a:rPr lang="en-US" altLang="zh-CN"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a:t>
              </a:r>
              <a:r>
                <a:rPr lang="zh-CN" altLang="en-US"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rPr>
                <a:t>等低俗诱导信息，避免因寻求刺激落入陷阱。</a:t>
              </a:r>
              <a:endParaRPr lang="zh-CN" altLang="en-US" dirty="0">
                <a:solidFill>
                  <a:schemeClr val="tx1">
                    <a:lumMod val="75000"/>
                    <a:lumOff val="25000"/>
                  </a:schemeClr>
                </a:solidFill>
                <a:latin typeface="汉仪颜楷简" panose="00020600040101010101" charset="-122"/>
                <a:ea typeface="汉仪颜楷简" panose="00020600040101010101" charset="-122"/>
                <a:cs typeface="汉仪颜楷简" panose="00020600040101010101" charset="-122"/>
                <a:sym typeface="+mn-ea"/>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836204" y="948112"/>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网络招嫖</a:t>
            </a:r>
            <a:r>
              <a:rPr lang="zh-CN" altLang="en-US" sz="2400" dirty="0">
                <a:solidFill>
                  <a:srgbClr val="C00000"/>
                </a:solidFill>
                <a:latin typeface="思源宋体 CN Heavy" panose="02020900000000000000" pitchFamily="18" charset="-122"/>
                <a:ea typeface="思源宋体 CN Heavy" panose="02020900000000000000" pitchFamily="18" charset="-122"/>
                <a:sym typeface="+mn-lt"/>
              </a:rPr>
              <a:t>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1657" y="158094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6295390" y="898525"/>
            <a:ext cx="4340860" cy="2686685"/>
          </a:xfrm>
          <a:prstGeom prst="rect">
            <a:avLst/>
          </a:prstGeom>
        </p:spPr>
      </p:pic>
      <p:grpSp>
        <p:nvGrpSpPr>
          <p:cNvPr id="3" name="组合 2" descr="7b0a202020202274657874626f78223a2022220a7d0a"/>
          <p:cNvGrpSpPr/>
          <p:nvPr/>
        </p:nvGrpSpPr>
        <p:grpSpPr>
          <a:xfrm>
            <a:off x="8890" y="1655445"/>
            <a:ext cx="5311775" cy="4385804"/>
            <a:chOff x="6570" y="3458"/>
            <a:chExt cx="6060" cy="3885"/>
          </a:xfrm>
        </p:grpSpPr>
        <p:grpSp>
          <p:nvGrpSpPr>
            <p:cNvPr id="33" name="图形 31"/>
            <p:cNvGrpSpPr/>
            <p:nvPr/>
          </p:nvGrpSpPr>
          <p:grpSpPr>
            <a:xfrm>
              <a:off x="6570" y="3458"/>
              <a:ext cx="6060" cy="3885"/>
              <a:chOff x="4171950" y="2195512"/>
              <a:chExt cx="3848100" cy="2466975"/>
            </a:xfrm>
          </p:grpSpPr>
          <p:sp>
            <p:nvSpPr>
              <p:cNvPr id="34" name="任意多边形: 形状 33"/>
              <p:cNvSpPr/>
              <p:nvPr/>
            </p:nvSpPr>
            <p:spPr>
              <a:xfrm>
                <a:off x="4907279" y="2214447"/>
                <a:ext cx="3091645" cy="1975599"/>
              </a:xfrm>
              <a:custGeom>
                <a:avLst/>
                <a:gdLst>
                  <a:gd name="connsiteX0" fmla="*/ 2728913 w 3091645"/>
                  <a:gd name="connsiteY0" fmla="*/ 1975600 h 1975599"/>
                  <a:gd name="connsiteX1" fmla="*/ 2757488 w 3091645"/>
                  <a:gd name="connsiteY1" fmla="*/ 716395 h 1975599"/>
                  <a:gd name="connsiteX2" fmla="*/ 1850708 w 3091645"/>
                  <a:gd name="connsiteY2" fmla="*/ 208712 h 1975599"/>
                  <a:gd name="connsiteX3" fmla="*/ 829628 w 3091645"/>
                  <a:gd name="connsiteY3" fmla="*/ 146800 h 1975599"/>
                  <a:gd name="connsiteX4" fmla="*/ 205740 w 3091645"/>
                  <a:gd name="connsiteY4" fmla="*/ 318250 h 1975599"/>
                  <a:gd name="connsiteX5" fmla="*/ 0 w 3091645"/>
                  <a:gd name="connsiteY5" fmla="*/ 355397 h 19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1645" h="1975599">
                    <a:moveTo>
                      <a:pt x="2728913" y="1975600"/>
                    </a:moveTo>
                    <a:cubicBezTo>
                      <a:pt x="3156585" y="1764145"/>
                      <a:pt x="3254693" y="933565"/>
                      <a:pt x="2757488" y="716395"/>
                    </a:cubicBezTo>
                    <a:cubicBezTo>
                      <a:pt x="2754630" y="358255"/>
                      <a:pt x="2322195" y="85840"/>
                      <a:pt x="1850708" y="208712"/>
                    </a:cubicBezTo>
                    <a:cubicBezTo>
                      <a:pt x="1766888" y="92507"/>
                      <a:pt x="1227773" y="-160858"/>
                      <a:pt x="829628" y="146800"/>
                    </a:cubicBezTo>
                    <a:cubicBezTo>
                      <a:pt x="677228" y="28690"/>
                      <a:pt x="284798" y="97270"/>
                      <a:pt x="205740" y="318250"/>
                    </a:cubicBezTo>
                    <a:cubicBezTo>
                      <a:pt x="130493" y="319202"/>
                      <a:pt x="60960" y="332537"/>
                      <a:pt x="0" y="355397"/>
                    </a:cubicBezTo>
                  </a:path>
                </a:pathLst>
              </a:custGeom>
              <a:noFill/>
              <a:ln w="38100" cap="rnd">
                <a:solidFill>
                  <a:srgbClr val="231815"/>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任意多边形: 形状 34"/>
              <p:cNvSpPr/>
              <p:nvPr/>
            </p:nvSpPr>
            <p:spPr>
              <a:xfrm>
                <a:off x="4191304" y="2875597"/>
                <a:ext cx="3012452" cy="1771118"/>
              </a:xfrm>
              <a:custGeom>
                <a:avLst/>
                <a:gdLst>
                  <a:gd name="connsiteX0" fmla="*/ 348310 w 3012452"/>
                  <a:gd name="connsiteY0" fmla="*/ 0 h 1771118"/>
                  <a:gd name="connsiteX1" fmla="*/ 318783 w 3012452"/>
                  <a:gd name="connsiteY1" fmla="*/ 151448 h 1771118"/>
                  <a:gd name="connsiteX2" fmla="*/ 503568 w 3012452"/>
                  <a:gd name="connsiteY2" fmla="*/ 1293495 h 1771118"/>
                  <a:gd name="connsiteX3" fmla="*/ 1197940 w 3012452"/>
                  <a:gd name="connsiteY3" fmla="*/ 1724978 h 1771118"/>
                  <a:gd name="connsiteX4" fmla="*/ 1630375 w 3012452"/>
                  <a:gd name="connsiteY4" fmla="*/ 1609725 h 1771118"/>
                  <a:gd name="connsiteX5" fmla="*/ 2917203 w 3012452"/>
                  <a:gd name="connsiteY5" fmla="*/ 1531620 h 1771118"/>
                  <a:gd name="connsiteX6" fmla="*/ 3012453 w 3012452"/>
                  <a:gd name="connsiteY6" fmla="*/ 1499235 h 177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2452" h="1771118">
                    <a:moveTo>
                      <a:pt x="348310" y="0"/>
                    </a:moveTo>
                    <a:cubicBezTo>
                      <a:pt x="330213" y="48577"/>
                      <a:pt x="320688" y="100013"/>
                      <a:pt x="318783" y="151448"/>
                    </a:cubicBezTo>
                    <a:cubicBezTo>
                      <a:pt x="-301295" y="444817"/>
                      <a:pt x="106375" y="1309687"/>
                      <a:pt x="503568" y="1293495"/>
                    </a:cubicBezTo>
                    <a:cubicBezTo>
                      <a:pt x="635013" y="1544003"/>
                      <a:pt x="895045" y="1718310"/>
                      <a:pt x="1197940" y="1724978"/>
                    </a:cubicBezTo>
                    <a:cubicBezTo>
                      <a:pt x="1356055" y="1728787"/>
                      <a:pt x="1503693" y="1685925"/>
                      <a:pt x="1630375" y="1609725"/>
                    </a:cubicBezTo>
                    <a:cubicBezTo>
                      <a:pt x="1776108" y="1716405"/>
                      <a:pt x="2550490" y="1948815"/>
                      <a:pt x="2917203" y="1531620"/>
                    </a:cubicBezTo>
                    <a:cubicBezTo>
                      <a:pt x="2917203" y="1531620"/>
                      <a:pt x="2964828" y="1528762"/>
                      <a:pt x="3012453" y="1499235"/>
                    </a:cubicBezTo>
                  </a:path>
                </a:pathLst>
              </a:custGeom>
              <a:noFill/>
              <a:ln w="38100" cap="rnd">
                <a:solidFill>
                  <a:srgbClr val="231815"/>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任意多边形: 形状 35"/>
              <p:cNvSpPr/>
              <p:nvPr/>
            </p:nvSpPr>
            <p:spPr>
              <a:xfrm>
                <a:off x="4551997" y="2586842"/>
                <a:ext cx="294322" cy="221127"/>
              </a:xfrm>
              <a:custGeom>
                <a:avLst/>
                <a:gdLst>
                  <a:gd name="connsiteX0" fmla="*/ 189547 w 294322"/>
                  <a:gd name="connsiteY0" fmla="*/ 1100 h 221127"/>
                  <a:gd name="connsiteX1" fmla="*/ 181927 w 294322"/>
                  <a:gd name="connsiteY1" fmla="*/ 10625 h 221127"/>
                  <a:gd name="connsiteX2" fmla="*/ 124777 w 294322"/>
                  <a:gd name="connsiteY2" fmla="*/ 78252 h 221127"/>
                  <a:gd name="connsiteX3" fmla="*/ 106680 w 294322"/>
                  <a:gd name="connsiteY3" fmla="*/ 136355 h 221127"/>
                  <a:gd name="connsiteX4" fmla="*/ 109538 w 294322"/>
                  <a:gd name="connsiteY4" fmla="*/ 170645 h 221127"/>
                  <a:gd name="connsiteX5" fmla="*/ 112395 w 294322"/>
                  <a:gd name="connsiteY5" fmla="*/ 186837 h 221127"/>
                  <a:gd name="connsiteX6" fmla="*/ 94297 w 294322"/>
                  <a:gd name="connsiteY6" fmla="*/ 211602 h 221127"/>
                  <a:gd name="connsiteX7" fmla="*/ 60007 w 294322"/>
                  <a:gd name="connsiteY7" fmla="*/ 221127 h 221127"/>
                  <a:gd name="connsiteX8" fmla="*/ 21907 w 294322"/>
                  <a:gd name="connsiteY8" fmla="*/ 207792 h 221127"/>
                  <a:gd name="connsiteX9" fmla="*/ 0 w 294322"/>
                  <a:gd name="connsiteY9" fmla="*/ 167787 h 221127"/>
                  <a:gd name="connsiteX10" fmla="*/ 8572 w 294322"/>
                  <a:gd name="connsiteY10" fmla="*/ 137307 h 221127"/>
                  <a:gd name="connsiteX11" fmla="*/ 41910 w 294322"/>
                  <a:gd name="connsiteY11" fmla="*/ 90635 h 221127"/>
                  <a:gd name="connsiteX12" fmla="*/ 96202 w 294322"/>
                  <a:gd name="connsiteY12" fmla="*/ 39200 h 221127"/>
                  <a:gd name="connsiteX13" fmla="*/ 151447 w 294322"/>
                  <a:gd name="connsiteY13" fmla="*/ 9672 h 221127"/>
                  <a:gd name="connsiteX14" fmla="*/ 182880 w 294322"/>
                  <a:gd name="connsiteY14" fmla="*/ 1100 h 221127"/>
                  <a:gd name="connsiteX15" fmla="*/ 189547 w 294322"/>
                  <a:gd name="connsiteY15" fmla="*/ 1100 h 221127"/>
                  <a:gd name="connsiteX16" fmla="*/ 294323 w 294322"/>
                  <a:gd name="connsiteY16" fmla="*/ 2052 h 221127"/>
                  <a:gd name="connsiteX17" fmla="*/ 288607 w 294322"/>
                  <a:gd name="connsiteY17" fmla="*/ 12530 h 221127"/>
                  <a:gd name="connsiteX18" fmla="*/ 261938 w 294322"/>
                  <a:gd name="connsiteY18" fmla="*/ 63965 h 221127"/>
                  <a:gd name="connsiteX19" fmla="*/ 253365 w 294322"/>
                  <a:gd name="connsiteY19" fmla="*/ 112542 h 221127"/>
                  <a:gd name="connsiteX20" fmla="*/ 266700 w 294322"/>
                  <a:gd name="connsiteY20" fmla="*/ 165882 h 221127"/>
                  <a:gd name="connsiteX21" fmla="*/ 270510 w 294322"/>
                  <a:gd name="connsiteY21" fmla="*/ 183980 h 221127"/>
                  <a:gd name="connsiteX22" fmla="*/ 251460 w 294322"/>
                  <a:gd name="connsiteY22" fmla="*/ 203982 h 221127"/>
                  <a:gd name="connsiteX23" fmla="*/ 215265 w 294322"/>
                  <a:gd name="connsiteY23" fmla="*/ 213507 h 221127"/>
                  <a:gd name="connsiteX24" fmla="*/ 180022 w 294322"/>
                  <a:gd name="connsiteY24" fmla="*/ 203030 h 221127"/>
                  <a:gd name="connsiteX25" fmla="*/ 161925 w 294322"/>
                  <a:gd name="connsiteY25" fmla="*/ 163977 h 221127"/>
                  <a:gd name="connsiteX26" fmla="*/ 181927 w 294322"/>
                  <a:gd name="connsiteY26" fmla="*/ 94445 h 221127"/>
                  <a:gd name="connsiteX27" fmla="*/ 243840 w 294322"/>
                  <a:gd name="connsiteY27" fmla="*/ 26817 h 221127"/>
                  <a:gd name="connsiteX28" fmla="*/ 293370 w 294322"/>
                  <a:gd name="connsiteY28" fmla="*/ 147 h 221127"/>
                  <a:gd name="connsiteX29" fmla="*/ 294323 w 294322"/>
                  <a:gd name="connsiteY29" fmla="*/ 2052 h 221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94322" h="221127">
                    <a:moveTo>
                      <a:pt x="189547" y="1100"/>
                    </a:moveTo>
                    <a:cubicBezTo>
                      <a:pt x="189547" y="3005"/>
                      <a:pt x="186690" y="5862"/>
                      <a:pt x="181927" y="10625"/>
                    </a:cubicBezTo>
                    <a:cubicBezTo>
                      <a:pt x="156210" y="32532"/>
                      <a:pt x="137160" y="54440"/>
                      <a:pt x="124777" y="78252"/>
                    </a:cubicBezTo>
                    <a:cubicBezTo>
                      <a:pt x="112395" y="102065"/>
                      <a:pt x="106680" y="121115"/>
                      <a:pt x="106680" y="136355"/>
                    </a:cubicBezTo>
                    <a:cubicBezTo>
                      <a:pt x="106680" y="151595"/>
                      <a:pt x="107632" y="163025"/>
                      <a:pt x="109538" y="170645"/>
                    </a:cubicBezTo>
                    <a:cubicBezTo>
                      <a:pt x="111442" y="178265"/>
                      <a:pt x="112395" y="183980"/>
                      <a:pt x="112395" y="186837"/>
                    </a:cubicBezTo>
                    <a:cubicBezTo>
                      <a:pt x="112395" y="197315"/>
                      <a:pt x="106680" y="204935"/>
                      <a:pt x="94297" y="211602"/>
                    </a:cubicBezTo>
                    <a:cubicBezTo>
                      <a:pt x="81915" y="218270"/>
                      <a:pt x="70485" y="221127"/>
                      <a:pt x="60007" y="221127"/>
                    </a:cubicBezTo>
                    <a:cubicBezTo>
                      <a:pt x="49530" y="221127"/>
                      <a:pt x="37147" y="216365"/>
                      <a:pt x="21907" y="207792"/>
                    </a:cubicBezTo>
                    <a:cubicBezTo>
                      <a:pt x="6667" y="198267"/>
                      <a:pt x="0" y="184932"/>
                      <a:pt x="0" y="167787"/>
                    </a:cubicBezTo>
                    <a:cubicBezTo>
                      <a:pt x="0" y="157310"/>
                      <a:pt x="2857" y="147785"/>
                      <a:pt x="8572" y="137307"/>
                    </a:cubicBezTo>
                    <a:cubicBezTo>
                      <a:pt x="14288" y="126830"/>
                      <a:pt x="25717" y="111590"/>
                      <a:pt x="41910" y="90635"/>
                    </a:cubicBezTo>
                    <a:cubicBezTo>
                      <a:pt x="59055" y="69680"/>
                      <a:pt x="77152" y="52535"/>
                      <a:pt x="96202" y="39200"/>
                    </a:cubicBezTo>
                    <a:cubicBezTo>
                      <a:pt x="115252" y="24912"/>
                      <a:pt x="134302" y="15387"/>
                      <a:pt x="151447" y="9672"/>
                    </a:cubicBezTo>
                    <a:cubicBezTo>
                      <a:pt x="169545" y="3957"/>
                      <a:pt x="180022" y="1100"/>
                      <a:pt x="182880" y="1100"/>
                    </a:cubicBezTo>
                    <a:cubicBezTo>
                      <a:pt x="187642" y="-805"/>
                      <a:pt x="189547" y="147"/>
                      <a:pt x="189547" y="1100"/>
                    </a:cubicBezTo>
                    <a:close/>
                    <a:moveTo>
                      <a:pt x="294323" y="2052"/>
                    </a:moveTo>
                    <a:cubicBezTo>
                      <a:pt x="294323" y="3957"/>
                      <a:pt x="292417" y="7767"/>
                      <a:pt x="288607" y="12530"/>
                    </a:cubicBezTo>
                    <a:cubicBezTo>
                      <a:pt x="276225" y="27770"/>
                      <a:pt x="267653" y="44915"/>
                      <a:pt x="261938" y="63965"/>
                    </a:cubicBezTo>
                    <a:cubicBezTo>
                      <a:pt x="256223" y="83015"/>
                      <a:pt x="253365" y="99207"/>
                      <a:pt x="253365" y="112542"/>
                    </a:cubicBezTo>
                    <a:cubicBezTo>
                      <a:pt x="253365" y="125877"/>
                      <a:pt x="258127" y="143975"/>
                      <a:pt x="266700" y="165882"/>
                    </a:cubicBezTo>
                    <a:cubicBezTo>
                      <a:pt x="269557" y="171597"/>
                      <a:pt x="270510" y="177312"/>
                      <a:pt x="270510" y="183980"/>
                    </a:cubicBezTo>
                    <a:cubicBezTo>
                      <a:pt x="270510" y="190647"/>
                      <a:pt x="263842" y="197315"/>
                      <a:pt x="251460" y="203982"/>
                    </a:cubicBezTo>
                    <a:cubicBezTo>
                      <a:pt x="238125" y="210650"/>
                      <a:pt x="226695" y="213507"/>
                      <a:pt x="215265" y="213507"/>
                    </a:cubicBezTo>
                    <a:cubicBezTo>
                      <a:pt x="203835" y="213507"/>
                      <a:pt x="192405" y="209697"/>
                      <a:pt x="180022" y="203030"/>
                    </a:cubicBezTo>
                    <a:cubicBezTo>
                      <a:pt x="167640" y="196362"/>
                      <a:pt x="161925" y="183027"/>
                      <a:pt x="161925" y="163977"/>
                    </a:cubicBezTo>
                    <a:cubicBezTo>
                      <a:pt x="161925" y="144927"/>
                      <a:pt x="168592" y="121115"/>
                      <a:pt x="181927" y="94445"/>
                    </a:cubicBezTo>
                    <a:cubicBezTo>
                      <a:pt x="195263" y="66822"/>
                      <a:pt x="216217" y="44915"/>
                      <a:pt x="243840" y="26817"/>
                    </a:cubicBezTo>
                    <a:cubicBezTo>
                      <a:pt x="271463" y="8720"/>
                      <a:pt x="287655" y="147"/>
                      <a:pt x="293370" y="147"/>
                    </a:cubicBezTo>
                    <a:cubicBezTo>
                      <a:pt x="293370" y="147"/>
                      <a:pt x="294323" y="1100"/>
                      <a:pt x="294323" y="2052"/>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形状 37"/>
              <p:cNvSpPr/>
              <p:nvPr/>
            </p:nvSpPr>
            <p:spPr>
              <a:xfrm>
                <a:off x="7274242" y="4186237"/>
                <a:ext cx="293369" cy="221456"/>
              </a:xfrm>
              <a:custGeom>
                <a:avLst/>
                <a:gdLst>
                  <a:gd name="connsiteX0" fmla="*/ 103822 w 293369"/>
                  <a:gd name="connsiteY0" fmla="*/ 220028 h 221456"/>
                  <a:gd name="connsiteX1" fmla="*/ 111442 w 293369"/>
                  <a:gd name="connsiteY1" fmla="*/ 210503 h 221456"/>
                  <a:gd name="connsiteX2" fmla="*/ 168592 w 293369"/>
                  <a:gd name="connsiteY2" fmla="*/ 142875 h 221456"/>
                  <a:gd name="connsiteX3" fmla="*/ 186690 w 293369"/>
                  <a:gd name="connsiteY3" fmla="*/ 84772 h 221456"/>
                  <a:gd name="connsiteX4" fmla="*/ 183832 w 293369"/>
                  <a:gd name="connsiteY4" fmla="*/ 50483 h 221456"/>
                  <a:gd name="connsiteX5" fmla="*/ 180975 w 293369"/>
                  <a:gd name="connsiteY5" fmla="*/ 34290 h 221456"/>
                  <a:gd name="connsiteX6" fmla="*/ 199072 w 293369"/>
                  <a:gd name="connsiteY6" fmla="*/ 9525 h 221456"/>
                  <a:gd name="connsiteX7" fmla="*/ 233363 w 293369"/>
                  <a:gd name="connsiteY7" fmla="*/ 0 h 221456"/>
                  <a:gd name="connsiteX8" fmla="*/ 271463 w 293369"/>
                  <a:gd name="connsiteY8" fmla="*/ 13335 h 221456"/>
                  <a:gd name="connsiteX9" fmla="*/ 293370 w 293369"/>
                  <a:gd name="connsiteY9" fmla="*/ 53340 h 221456"/>
                  <a:gd name="connsiteX10" fmla="*/ 284797 w 293369"/>
                  <a:gd name="connsiteY10" fmla="*/ 83820 h 221456"/>
                  <a:gd name="connsiteX11" fmla="*/ 251460 w 293369"/>
                  <a:gd name="connsiteY11" fmla="*/ 130492 h 221456"/>
                  <a:gd name="connsiteX12" fmla="*/ 197167 w 293369"/>
                  <a:gd name="connsiteY12" fmla="*/ 181928 h 221456"/>
                  <a:gd name="connsiteX13" fmla="*/ 141922 w 293369"/>
                  <a:gd name="connsiteY13" fmla="*/ 211455 h 221456"/>
                  <a:gd name="connsiteX14" fmla="*/ 110490 w 293369"/>
                  <a:gd name="connsiteY14" fmla="*/ 220028 h 221456"/>
                  <a:gd name="connsiteX15" fmla="*/ 103822 w 293369"/>
                  <a:gd name="connsiteY15" fmla="*/ 220028 h 221456"/>
                  <a:gd name="connsiteX16" fmla="*/ 0 w 293369"/>
                  <a:gd name="connsiteY16" fmla="*/ 219075 h 221456"/>
                  <a:gd name="connsiteX17" fmla="*/ 5715 w 293369"/>
                  <a:gd name="connsiteY17" fmla="*/ 208597 h 221456"/>
                  <a:gd name="connsiteX18" fmla="*/ 32385 w 293369"/>
                  <a:gd name="connsiteY18" fmla="*/ 157163 h 221456"/>
                  <a:gd name="connsiteX19" fmla="*/ 40957 w 293369"/>
                  <a:gd name="connsiteY19" fmla="*/ 108585 h 221456"/>
                  <a:gd name="connsiteX20" fmla="*/ 27622 w 293369"/>
                  <a:gd name="connsiteY20" fmla="*/ 55245 h 221456"/>
                  <a:gd name="connsiteX21" fmla="*/ 23813 w 293369"/>
                  <a:gd name="connsiteY21" fmla="*/ 37147 h 221456"/>
                  <a:gd name="connsiteX22" fmla="*/ 42863 w 293369"/>
                  <a:gd name="connsiteY22" fmla="*/ 17145 h 221456"/>
                  <a:gd name="connsiteX23" fmla="*/ 79057 w 293369"/>
                  <a:gd name="connsiteY23" fmla="*/ 7620 h 221456"/>
                  <a:gd name="connsiteX24" fmla="*/ 114300 w 293369"/>
                  <a:gd name="connsiteY24" fmla="*/ 18097 h 221456"/>
                  <a:gd name="connsiteX25" fmla="*/ 132397 w 293369"/>
                  <a:gd name="connsiteY25" fmla="*/ 57150 h 221456"/>
                  <a:gd name="connsiteX26" fmla="*/ 112395 w 293369"/>
                  <a:gd name="connsiteY26" fmla="*/ 126683 h 221456"/>
                  <a:gd name="connsiteX27" fmla="*/ 50482 w 293369"/>
                  <a:gd name="connsiteY27" fmla="*/ 194310 h 221456"/>
                  <a:gd name="connsiteX28" fmla="*/ 952 w 293369"/>
                  <a:gd name="connsiteY28" fmla="*/ 220980 h 221456"/>
                  <a:gd name="connsiteX29" fmla="*/ 0 w 293369"/>
                  <a:gd name="connsiteY29" fmla="*/ 219075 h 22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93369" h="221456">
                    <a:moveTo>
                      <a:pt x="103822" y="220028"/>
                    </a:moveTo>
                    <a:cubicBezTo>
                      <a:pt x="103822" y="218122"/>
                      <a:pt x="106680" y="215265"/>
                      <a:pt x="111442" y="210503"/>
                    </a:cubicBezTo>
                    <a:cubicBezTo>
                      <a:pt x="137160" y="188595"/>
                      <a:pt x="156210" y="166688"/>
                      <a:pt x="168592" y="142875"/>
                    </a:cubicBezTo>
                    <a:cubicBezTo>
                      <a:pt x="180975" y="119063"/>
                      <a:pt x="186690" y="100013"/>
                      <a:pt x="186690" y="84772"/>
                    </a:cubicBezTo>
                    <a:cubicBezTo>
                      <a:pt x="186690" y="69533"/>
                      <a:pt x="185738" y="58103"/>
                      <a:pt x="183832" y="50483"/>
                    </a:cubicBezTo>
                    <a:cubicBezTo>
                      <a:pt x="181927" y="42863"/>
                      <a:pt x="180975" y="37147"/>
                      <a:pt x="180975" y="34290"/>
                    </a:cubicBezTo>
                    <a:cubicBezTo>
                      <a:pt x="180975" y="23813"/>
                      <a:pt x="186690" y="16192"/>
                      <a:pt x="199072" y="9525"/>
                    </a:cubicBezTo>
                    <a:cubicBezTo>
                      <a:pt x="211455" y="2858"/>
                      <a:pt x="222885" y="0"/>
                      <a:pt x="233363" y="0"/>
                    </a:cubicBezTo>
                    <a:cubicBezTo>
                      <a:pt x="243840" y="0"/>
                      <a:pt x="256222" y="4763"/>
                      <a:pt x="271463" y="13335"/>
                    </a:cubicBezTo>
                    <a:cubicBezTo>
                      <a:pt x="286702" y="22860"/>
                      <a:pt x="293370" y="36195"/>
                      <a:pt x="293370" y="53340"/>
                    </a:cubicBezTo>
                    <a:cubicBezTo>
                      <a:pt x="293370" y="63817"/>
                      <a:pt x="290513" y="73342"/>
                      <a:pt x="284797" y="83820"/>
                    </a:cubicBezTo>
                    <a:cubicBezTo>
                      <a:pt x="279082" y="94297"/>
                      <a:pt x="267652" y="109538"/>
                      <a:pt x="251460" y="130492"/>
                    </a:cubicBezTo>
                    <a:cubicBezTo>
                      <a:pt x="234315" y="151447"/>
                      <a:pt x="216217" y="168592"/>
                      <a:pt x="197167" y="181928"/>
                    </a:cubicBezTo>
                    <a:cubicBezTo>
                      <a:pt x="178117" y="196215"/>
                      <a:pt x="159067" y="205740"/>
                      <a:pt x="141922" y="211455"/>
                    </a:cubicBezTo>
                    <a:cubicBezTo>
                      <a:pt x="123825" y="217170"/>
                      <a:pt x="113347" y="220028"/>
                      <a:pt x="110490" y="220028"/>
                    </a:cubicBezTo>
                    <a:cubicBezTo>
                      <a:pt x="105727" y="221933"/>
                      <a:pt x="103822" y="221933"/>
                      <a:pt x="103822" y="220028"/>
                    </a:cubicBezTo>
                    <a:close/>
                    <a:moveTo>
                      <a:pt x="0" y="219075"/>
                    </a:moveTo>
                    <a:cubicBezTo>
                      <a:pt x="0" y="217170"/>
                      <a:pt x="1905" y="213360"/>
                      <a:pt x="5715" y="208597"/>
                    </a:cubicBezTo>
                    <a:cubicBezTo>
                      <a:pt x="18097" y="193358"/>
                      <a:pt x="26670" y="176213"/>
                      <a:pt x="32385" y="157163"/>
                    </a:cubicBezTo>
                    <a:cubicBezTo>
                      <a:pt x="38100" y="138113"/>
                      <a:pt x="40957" y="121920"/>
                      <a:pt x="40957" y="108585"/>
                    </a:cubicBezTo>
                    <a:cubicBezTo>
                      <a:pt x="40957" y="95250"/>
                      <a:pt x="36195" y="77153"/>
                      <a:pt x="27622" y="55245"/>
                    </a:cubicBezTo>
                    <a:cubicBezTo>
                      <a:pt x="24765" y="49530"/>
                      <a:pt x="23813" y="43815"/>
                      <a:pt x="23813" y="37147"/>
                    </a:cubicBezTo>
                    <a:cubicBezTo>
                      <a:pt x="23813" y="30480"/>
                      <a:pt x="30480" y="23813"/>
                      <a:pt x="42863" y="17145"/>
                    </a:cubicBezTo>
                    <a:cubicBezTo>
                      <a:pt x="56197" y="10478"/>
                      <a:pt x="67627" y="7620"/>
                      <a:pt x="79057" y="7620"/>
                    </a:cubicBezTo>
                    <a:cubicBezTo>
                      <a:pt x="90488" y="7620"/>
                      <a:pt x="101917" y="11430"/>
                      <a:pt x="114300" y="18097"/>
                    </a:cubicBezTo>
                    <a:cubicBezTo>
                      <a:pt x="126682" y="24765"/>
                      <a:pt x="132397" y="38100"/>
                      <a:pt x="132397" y="57150"/>
                    </a:cubicBezTo>
                    <a:cubicBezTo>
                      <a:pt x="132397" y="76200"/>
                      <a:pt x="125730" y="100013"/>
                      <a:pt x="112395" y="126683"/>
                    </a:cubicBezTo>
                    <a:cubicBezTo>
                      <a:pt x="99060" y="154305"/>
                      <a:pt x="78105" y="176213"/>
                      <a:pt x="50482" y="194310"/>
                    </a:cubicBezTo>
                    <a:cubicBezTo>
                      <a:pt x="22860" y="212408"/>
                      <a:pt x="6667" y="220980"/>
                      <a:pt x="952" y="220980"/>
                    </a:cubicBezTo>
                    <a:cubicBezTo>
                      <a:pt x="0" y="220980"/>
                      <a:pt x="0" y="220980"/>
                      <a:pt x="0" y="219075"/>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 name="文本框 1"/>
            <p:cNvSpPr txBox="1"/>
            <p:nvPr/>
          </p:nvSpPr>
          <p:spPr>
            <a:xfrm>
              <a:off x="7475" y="4075"/>
              <a:ext cx="4681" cy="2452"/>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pP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二、拒绝点击、下载与转账</a:t>
              </a:r>
              <a:endPar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endParaRPr>
            </a:p>
            <a:p>
              <a:pPr algn="just">
                <a:lnSpc>
                  <a:spcPct val="120000"/>
                </a:lnSpc>
                <a:spcBef>
                  <a:spcPts val="0"/>
                </a:spcBef>
                <a:spcAft>
                  <a:spcPts val="0"/>
                </a:spcAft>
              </a:pP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1.</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不轻信陌生信息</a:t>
              </a:r>
              <a:endPar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endParaRPr>
            </a:p>
            <a:p>
              <a:pPr algn="just">
                <a:lnSpc>
                  <a:spcPct val="120000"/>
                </a:lnSpc>
                <a:spcBef>
                  <a:spcPts val="0"/>
                </a:spcBef>
                <a:spcAft>
                  <a:spcPts val="0"/>
                </a:spcAft>
              </a:pP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    </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对短视频弹窗、社交平台私信、短信链接中的</a:t>
              </a: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美女邀约</a:t>
              </a: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特殊服务</a:t>
              </a: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广告保持警惕，不点击不明链接或扫描二维码。</a:t>
              </a:r>
              <a:endPar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endParaRPr>
            </a:p>
            <a:p>
              <a:pPr algn="just">
                <a:lnSpc>
                  <a:spcPct val="120000"/>
                </a:lnSpc>
                <a:spcBef>
                  <a:spcPts val="0"/>
                </a:spcBef>
                <a:spcAft>
                  <a:spcPts val="0"/>
                </a:spcAft>
              </a:pP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 </a:t>
              </a: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  </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不下载来源不明的</a:t>
              </a: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APP</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（如</a:t>
              </a: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蜜语</a:t>
              </a: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”“SOFF”</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等），此类软件多通过非正规渠道传播，可能窃取个人信息或植入木马。</a:t>
              </a:r>
              <a:endPar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endParaRPr>
            </a:p>
          </p:txBody>
        </p:sp>
      </p:grpSp>
      <p:grpSp>
        <p:nvGrpSpPr>
          <p:cNvPr id="5" name="组合 4" descr="7b0a202020202274657874626f78223a2022220a7d0a"/>
          <p:cNvGrpSpPr/>
          <p:nvPr/>
        </p:nvGrpSpPr>
        <p:grpSpPr>
          <a:xfrm>
            <a:off x="5286375" y="3584575"/>
            <a:ext cx="6482715" cy="3242310"/>
            <a:chOff x="6570" y="3458"/>
            <a:chExt cx="6060" cy="3885"/>
          </a:xfrm>
        </p:grpSpPr>
        <p:grpSp>
          <p:nvGrpSpPr>
            <p:cNvPr id="7" name="图形 31"/>
            <p:cNvGrpSpPr/>
            <p:nvPr/>
          </p:nvGrpSpPr>
          <p:grpSpPr>
            <a:xfrm>
              <a:off x="6570" y="3458"/>
              <a:ext cx="6060" cy="3885"/>
              <a:chOff x="4171950" y="2195512"/>
              <a:chExt cx="3848100" cy="2466975"/>
            </a:xfrm>
          </p:grpSpPr>
          <p:sp>
            <p:nvSpPr>
              <p:cNvPr id="9" name="任意多边形: 形状 33"/>
              <p:cNvSpPr/>
              <p:nvPr/>
            </p:nvSpPr>
            <p:spPr>
              <a:xfrm>
                <a:off x="4907279" y="2214447"/>
                <a:ext cx="3091645" cy="1975599"/>
              </a:xfrm>
              <a:custGeom>
                <a:avLst/>
                <a:gdLst>
                  <a:gd name="connsiteX0" fmla="*/ 2728913 w 3091645"/>
                  <a:gd name="connsiteY0" fmla="*/ 1975600 h 1975599"/>
                  <a:gd name="connsiteX1" fmla="*/ 2757488 w 3091645"/>
                  <a:gd name="connsiteY1" fmla="*/ 716395 h 1975599"/>
                  <a:gd name="connsiteX2" fmla="*/ 1850708 w 3091645"/>
                  <a:gd name="connsiteY2" fmla="*/ 208712 h 1975599"/>
                  <a:gd name="connsiteX3" fmla="*/ 829628 w 3091645"/>
                  <a:gd name="connsiteY3" fmla="*/ 146800 h 1975599"/>
                  <a:gd name="connsiteX4" fmla="*/ 205740 w 3091645"/>
                  <a:gd name="connsiteY4" fmla="*/ 318250 h 1975599"/>
                  <a:gd name="connsiteX5" fmla="*/ 0 w 3091645"/>
                  <a:gd name="connsiteY5" fmla="*/ 355397 h 197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1645" h="1975599">
                    <a:moveTo>
                      <a:pt x="2728913" y="1975600"/>
                    </a:moveTo>
                    <a:cubicBezTo>
                      <a:pt x="3156585" y="1764145"/>
                      <a:pt x="3254693" y="933565"/>
                      <a:pt x="2757488" y="716395"/>
                    </a:cubicBezTo>
                    <a:cubicBezTo>
                      <a:pt x="2754630" y="358255"/>
                      <a:pt x="2322195" y="85840"/>
                      <a:pt x="1850708" y="208712"/>
                    </a:cubicBezTo>
                    <a:cubicBezTo>
                      <a:pt x="1766888" y="92507"/>
                      <a:pt x="1227773" y="-160858"/>
                      <a:pt x="829628" y="146800"/>
                    </a:cubicBezTo>
                    <a:cubicBezTo>
                      <a:pt x="677228" y="28690"/>
                      <a:pt x="284798" y="97270"/>
                      <a:pt x="205740" y="318250"/>
                    </a:cubicBezTo>
                    <a:cubicBezTo>
                      <a:pt x="130493" y="319202"/>
                      <a:pt x="60960" y="332537"/>
                      <a:pt x="0" y="355397"/>
                    </a:cubicBezTo>
                  </a:path>
                </a:pathLst>
              </a:custGeom>
              <a:noFill/>
              <a:ln w="38100" cap="rnd">
                <a:solidFill>
                  <a:srgbClr val="231815"/>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34"/>
              <p:cNvSpPr/>
              <p:nvPr/>
            </p:nvSpPr>
            <p:spPr>
              <a:xfrm>
                <a:off x="4191304" y="2875597"/>
                <a:ext cx="3012452" cy="1771118"/>
              </a:xfrm>
              <a:custGeom>
                <a:avLst/>
                <a:gdLst>
                  <a:gd name="connsiteX0" fmla="*/ 348310 w 3012452"/>
                  <a:gd name="connsiteY0" fmla="*/ 0 h 1771118"/>
                  <a:gd name="connsiteX1" fmla="*/ 318783 w 3012452"/>
                  <a:gd name="connsiteY1" fmla="*/ 151448 h 1771118"/>
                  <a:gd name="connsiteX2" fmla="*/ 503568 w 3012452"/>
                  <a:gd name="connsiteY2" fmla="*/ 1293495 h 1771118"/>
                  <a:gd name="connsiteX3" fmla="*/ 1197940 w 3012452"/>
                  <a:gd name="connsiteY3" fmla="*/ 1724978 h 1771118"/>
                  <a:gd name="connsiteX4" fmla="*/ 1630375 w 3012452"/>
                  <a:gd name="connsiteY4" fmla="*/ 1609725 h 1771118"/>
                  <a:gd name="connsiteX5" fmla="*/ 2917203 w 3012452"/>
                  <a:gd name="connsiteY5" fmla="*/ 1531620 h 1771118"/>
                  <a:gd name="connsiteX6" fmla="*/ 3012453 w 3012452"/>
                  <a:gd name="connsiteY6" fmla="*/ 1499235 h 177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2452" h="1771118">
                    <a:moveTo>
                      <a:pt x="348310" y="0"/>
                    </a:moveTo>
                    <a:cubicBezTo>
                      <a:pt x="330213" y="48577"/>
                      <a:pt x="320688" y="100013"/>
                      <a:pt x="318783" y="151448"/>
                    </a:cubicBezTo>
                    <a:cubicBezTo>
                      <a:pt x="-301295" y="444817"/>
                      <a:pt x="106375" y="1309687"/>
                      <a:pt x="503568" y="1293495"/>
                    </a:cubicBezTo>
                    <a:cubicBezTo>
                      <a:pt x="635013" y="1544003"/>
                      <a:pt x="895045" y="1718310"/>
                      <a:pt x="1197940" y="1724978"/>
                    </a:cubicBezTo>
                    <a:cubicBezTo>
                      <a:pt x="1356055" y="1728787"/>
                      <a:pt x="1503693" y="1685925"/>
                      <a:pt x="1630375" y="1609725"/>
                    </a:cubicBezTo>
                    <a:cubicBezTo>
                      <a:pt x="1776108" y="1716405"/>
                      <a:pt x="2550490" y="1948815"/>
                      <a:pt x="2917203" y="1531620"/>
                    </a:cubicBezTo>
                    <a:cubicBezTo>
                      <a:pt x="2917203" y="1531620"/>
                      <a:pt x="2964828" y="1528762"/>
                      <a:pt x="3012453" y="1499235"/>
                    </a:cubicBezTo>
                  </a:path>
                </a:pathLst>
              </a:custGeom>
              <a:noFill/>
              <a:ln w="38100" cap="rnd">
                <a:solidFill>
                  <a:srgbClr val="231815"/>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35"/>
              <p:cNvSpPr/>
              <p:nvPr/>
            </p:nvSpPr>
            <p:spPr>
              <a:xfrm>
                <a:off x="4551997" y="2586842"/>
                <a:ext cx="294322" cy="221127"/>
              </a:xfrm>
              <a:custGeom>
                <a:avLst/>
                <a:gdLst>
                  <a:gd name="connsiteX0" fmla="*/ 189547 w 294322"/>
                  <a:gd name="connsiteY0" fmla="*/ 1100 h 221127"/>
                  <a:gd name="connsiteX1" fmla="*/ 181927 w 294322"/>
                  <a:gd name="connsiteY1" fmla="*/ 10625 h 221127"/>
                  <a:gd name="connsiteX2" fmla="*/ 124777 w 294322"/>
                  <a:gd name="connsiteY2" fmla="*/ 78252 h 221127"/>
                  <a:gd name="connsiteX3" fmla="*/ 106680 w 294322"/>
                  <a:gd name="connsiteY3" fmla="*/ 136355 h 221127"/>
                  <a:gd name="connsiteX4" fmla="*/ 109538 w 294322"/>
                  <a:gd name="connsiteY4" fmla="*/ 170645 h 221127"/>
                  <a:gd name="connsiteX5" fmla="*/ 112395 w 294322"/>
                  <a:gd name="connsiteY5" fmla="*/ 186837 h 221127"/>
                  <a:gd name="connsiteX6" fmla="*/ 94297 w 294322"/>
                  <a:gd name="connsiteY6" fmla="*/ 211602 h 221127"/>
                  <a:gd name="connsiteX7" fmla="*/ 60007 w 294322"/>
                  <a:gd name="connsiteY7" fmla="*/ 221127 h 221127"/>
                  <a:gd name="connsiteX8" fmla="*/ 21907 w 294322"/>
                  <a:gd name="connsiteY8" fmla="*/ 207792 h 221127"/>
                  <a:gd name="connsiteX9" fmla="*/ 0 w 294322"/>
                  <a:gd name="connsiteY9" fmla="*/ 167787 h 221127"/>
                  <a:gd name="connsiteX10" fmla="*/ 8572 w 294322"/>
                  <a:gd name="connsiteY10" fmla="*/ 137307 h 221127"/>
                  <a:gd name="connsiteX11" fmla="*/ 41910 w 294322"/>
                  <a:gd name="connsiteY11" fmla="*/ 90635 h 221127"/>
                  <a:gd name="connsiteX12" fmla="*/ 96202 w 294322"/>
                  <a:gd name="connsiteY12" fmla="*/ 39200 h 221127"/>
                  <a:gd name="connsiteX13" fmla="*/ 151447 w 294322"/>
                  <a:gd name="connsiteY13" fmla="*/ 9672 h 221127"/>
                  <a:gd name="connsiteX14" fmla="*/ 182880 w 294322"/>
                  <a:gd name="connsiteY14" fmla="*/ 1100 h 221127"/>
                  <a:gd name="connsiteX15" fmla="*/ 189547 w 294322"/>
                  <a:gd name="connsiteY15" fmla="*/ 1100 h 221127"/>
                  <a:gd name="connsiteX16" fmla="*/ 294323 w 294322"/>
                  <a:gd name="connsiteY16" fmla="*/ 2052 h 221127"/>
                  <a:gd name="connsiteX17" fmla="*/ 288607 w 294322"/>
                  <a:gd name="connsiteY17" fmla="*/ 12530 h 221127"/>
                  <a:gd name="connsiteX18" fmla="*/ 261938 w 294322"/>
                  <a:gd name="connsiteY18" fmla="*/ 63965 h 221127"/>
                  <a:gd name="connsiteX19" fmla="*/ 253365 w 294322"/>
                  <a:gd name="connsiteY19" fmla="*/ 112542 h 221127"/>
                  <a:gd name="connsiteX20" fmla="*/ 266700 w 294322"/>
                  <a:gd name="connsiteY20" fmla="*/ 165882 h 221127"/>
                  <a:gd name="connsiteX21" fmla="*/ 270510 w 294322"/>
                  <a:gd name="connsiteY21" fmla="*/ 183980 h 221127"/>
                  <a:gd name="connsiteX22" fmla="*/ 251460 w 294322"/>
                  <a:gd name="connsiteY22" fmla="*/ 203982 h 221127"/>
                  <a:gd name="connsiteX23" fmla="*/ 215265 w 294322"/>
                  <a:gd name="connsiteY23" fmla="*/ 213507 h 221127"/>
                  <a:gd name="connsiteX24" fmla="*/ 180022 w 294322"/>
                  <a:gd name="connsiteY24" fmla="*/ 203030 h 221127"/>
                  <a:gd name="connsiteX25" fmla="*/ 161925 w 294322"/>
                  <a:gd name="connsiteY25" fmla="*/ 163977 h 221127"/>
                  <a:gd name="connsiteX26" fmla="*/ 181927 w 294322"/>
                  <a:gd name="connsiteY26" fmla="*/ 94445 h 221127"/>
                  <a:gd name="connsiteX27" fmla="*/ 243840 w 294322"/>
                  <a:gd name="connsiteY27" fmla="*/ 26817 h 221127"/>
                  <a:gd name="connsiteX28" fmla="*/ 293370 w 294322"/>
                  <a:gd name="connsiteY28" fmla="*/ 147 h 221127"/>
                  <a:gd name="connsiteX29" fmla="*/ 294323 w 294322"/>
                  <a:gd name="connsiteY29" fmla="*/ 2052 h 221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94322" h="221127">
                    <a:moveTo>
                      <a:pt x="189547" y="1100"/>
                    </a:moveTo>
                    <a:cubicBezTo>
                      <a:pt x="189547" y="3005"/>
                      <a:pt x="186690" y="5862"/>
                      <a:pt x="181927" y="10625"/>
                    </a:cubicBezTo>
                    <a:cubicBezTo>
                      <a:pt x="156210" y="32532"/>
                      <a:pt x="137160" y="54440"/>
                      <a:pt x="124777" y="78252"/>
                    </a:cubicBezTo>
                    <a:cubicBezTo>
                      <a:pt x="112395" y="102065"/>
                      <a:pt x="106680" y="121115"/>
                      <a:pt x="106680" y="136355"/>
                    </a:cubicBezTo>
                    <a:cubicBezTo>
                      <a:pt x="106680" y="151595"/>
                      <a:pt x="107632" y="163025"/>
                      <a:pt x="109538" y="170645"/>
                    </a:cubicBezTo>
                    <a:cubicBezTo>
                      <a:pt x="111442" y="178265"/>
                      <a:pt x="112395" y="183980"/>
                      <a:pt x="112395" y="186837"/>
                    </a:cubicBezTo>
                    <a:cubicBezTo>
                      <a:pt x="112395" y="197315"/>
                      <a:pt x="106680" y="204935"/>
                      <a:pt x="94297" y="211602"/>
                    </a:cubicBezTo>
                    <a:cubicBezTo>
                      <a:pt x="81915" y="218270"/>
                      <a:pt x="70485" y="221127"/>
                      <a:pt x="60007" y="221127"/>
                    </a:cubicBezTo>
                    <a:cubicBezTo>
                      <a:pt x="49530" y="221127"/>
                      <a:pt x="37147" y="216365"/>
                      <a:pt x="21907" y="207792"/>
                    </a:cubicBezTo>
                    <a:cubicBezTo>
                      <a:pt x="6667" y="198267"/>
                      <a:pt x="0" y="184932"/>
                      <a:pt x="0" y="167787"/>
                    </a:cubicBezTo>
                    <a:cubicBezTo>
                      <a:pt x="0" y="157310"/>
                      <a:pt x="2857" y="147785"/>
                      <a:pt x="8572" y="137307"/>
                    </a:cubicBezTo>
                    <a:cubicBezTo>
                      <a:pt x="14288" y="126830"/>
                      <a:pt x="25717" y="111590"/>
                      <a:pt x="41910" y="90635"/>
                    </a:cubicBezTo>
                    <a:cubicBezTo>
                      <a:pt x="59055" y="69680"/>
                      <a:pt x="77152" y="52535"/>
                      <a:pt x="96202" y="39200"/>
                    </a:cubicBezTo>
                    <a:cubicBezTo>
                      <a:pt x="115252" y="24912"/>
                      <a:pt x="134302" y="15387"/>
                      <a:pt x="151447" y="9672"/>
                    </a:cubicBezTo>
                    <a:cubicBezTo>
                      <a:pt x="169545" y="3957"/>
                      <a:pt x="180022" y="1100"/>
                      <a:pt x="182880" y="1100"/>
                    </a:cubicBezTo>
                    <a:cubicBezTo>
                      <a:pt x="187642" y="-805"/>
                      <a:pt x="189547" y="147"/>
                      <a:pt x="189547" y="1100"/>
                    </a:cubicBezTo>
                    <a:close/>
                    <a:moveTo>
                      <a:pt x="294323" y="2052"/>
                    </a:moveTo>
                    <a:cubicBezTo>
                      <a:pt x="294323" y="3957"/>
                      <a:pt x="292417" y="7767"/>
                      <a:pt x="288607" y="12530"/>
                    </a:cubicBezTo>
                    <a:cubicBezTo>
                      <a:pt x="276225" y="27770"/>
                      <a:pt x="267653" y="44915"/>
                      <a:pt x="261938" y="63965"/>
                    </a:cubicBezTo>
                    <a:cubicBezTo>
                      <a:pt x="256223" y="83015"/>
                      <a:pt x="253365" y="99207"/>
                      <a:pt x="253365" y="112542"/>
                    </a:cubicBezTo>
                    <a:cubicBezTo>
                      <a:pt x="253365" y="125877"/>
                      <a:pt x="258127" y="143975"/>
                      <a:pt x="266700" y="165882"/>
                    </a:cubicBezTo>
                    <a:cubicBezTo>
                      <a:pt x="269557" y="171597"/>
                      <a:pt x="270510" y="177312"/>
                      <a:pt x="270510" y="183980"/>
                    </a:cubicBezTo>
                    <a:cubicBezTo>
                      <a:pt x="270510" y="190647"/>
                      <a:pt x="263842" y="197315"/>
                      <a:pt x="251460" y="203982"/>
                    </a:cubicBezTo>
                    <a:cubicBezTo>
                      <a:pt x="238125" y="210650"/>
                      <a:pt x="226695" y="213507"/>
                      <a:pt x="215265" y="213507"/>
                    </a:cubicBezTo>
                    <a:cubicBezTo>
                      <a:pt x="203835" y="213507"/>
                      <a:pt x="192405" y="209697"/>
                      <a:pt x="180022" y="203030"/>
                    </a:cubicBezTo>
                    <a:cubicBezTo>
                      <a:pt x="167640" y="196362"/>
                      <a:pt x="161925" y="183027"/>
                      <a:pt x="161925" y="163977"/>
                    </a:cubicBezTo>
                    <a:cubicBezTo>
                      <a:pt x="161925" y="144927"/>
                      <a:pt x="168592" y="121115"/>
                      <a:pt x="181927" y="94445"/>
                    </a:cubicBezTo>
                    <a:cubicBezTo>
                      <a:pt x="195263" y="66822"/>
                      <a:pt x="216217" y="44915"/>
                      <a:pt x="243840" y="26817"/>
                    </a:cubicBezTo>
                    <a:cubicBezTo>
                      <a:pt x="271463" y="8720"/>
                      <a:pt x="287655" y="147"/>
                      <a:pt x="293370" y="147"/>
                    </a:cubicBezTo>
                    <a:cubicBezTo>
                      <a:pt x="293370" y="147"/>
                      <a:pt x="294323" y="1100"/>
                      <a:pt x="294323" y="2052"/>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任意多边形: 形状 37"/>
              <p:cNvSpPr/>
              <p:nvPr/>
            </p:nvSpPr>
            <p:spPr>
              <a:xfrm>
                <a:off x="7274242" y="4186237"/>
                <a:ext cx="293369" cy="221456"/>
              </a:xfrm>
              <a:custGeom>
                <a:avLst/>
                <a:gdLst>
                  <a:gd name="connsiteX0" fmla="*/ 103822 w 293369"/>
                  <a:gd name="connsiteY0" fmla="*/ 220028 h 221456"/>
                  <a:gd name="connsiteX1" fmla="*/ 111442 w 293369"/>
                  <a:gd name="connsiteY1" fmla="*/ 210503 h 221456"/>
                  <a:gd name="connsiteX2" fmla="*/ 168592 w 293369"/>
                  <a:gd name="connsiteY2" fmla="*/ 142875 h 221456"/>
                  <a:gd name="connsiteX3" fmla="*/ 186690 w 293369"/>
                  <a:gd name="connsiteY3" fmla="*/ 84772 h 221456"/>
                  <a:gd name="connsiteX4" fmla="*/ 183832 w 293369"/>
                  <a:gd name="connsiteY4" fmla="*/ 50483 h 221456"/>
                  <a:gd name="connsiteX5" fmla="*/ 180975 w 293369"/>
                  <a:gd name="connsiteY5" fmla="*/ 34290 h 221456"/>
                  <a:gd name="connsiteX6" fmla="*/ 199072 w 293369"/>
                  <a:gd name="connsiteY6" fmla="*/ 9525 h 221456"/>
                  <a:gd name="connsiteX7" fmla="*/ 233363 w 293369"/>
                  <a:gd name="connsiteY7" fmla="*/ 0 h 221456"/>
                  <a:gd name="connsiteX8" fmla="*/ 271463 w 293369"/>
                  <a:gd name="connsiteY8" fmla="*/ 13335 h 221456"/>
                  <a:gd name="connsiteX9" fmla="*/ 293370 w 293369"/>
                  <a:gd name="connsiteY9" fmla="*/ 53340 h 221456"/>
                  <a:gd name="connsiteX10" fmla="*/ 284797 w 293369"/>
                  <a:gd name="connsiteY10" fmla="*/ 83820 h 221456"/>
                  <a:gd name="connsiteX11" fmla="*/ 251460 w 293369"/>
                  <a:gd name="connsiteY11" fmla="*/ 130492 h 221456"/>
                  <a:gd name="connsiteX12" fmla="*/ 197167 w 293369"/>
                  <a:gd name="connsiteY12" fmla="*/ 181928 h 221456"/>
                  <a:gd name="connsiteX13" fmla="*/ 141922 w 293369"/>
                  <a:gd name="connsiteY13" fmla="*/ 211455 h 221456"/>
                  <a:gd name="connsiteX14" fmla="*/ 110490 w 293369"/>
                  <a:gd name="connsiteY14" fmla="*/ 220028 h 221456"/>
                  <a:gd name="connsiteX15" fmla="*/ 103822 w 293369"/>
                  <a:gd name="connsiteY15" fmla="*/ 220028 h 221456"/>
                  <a:gd name="connsiteX16" fmla="*/ 0 w 293369"/>
                  <a:gd name="connsiteY16" fmla="*/ 219075 h 221456"/>
                  <a:gd name="connsiteX17" fmla="*/ 5715 w 293369"/>
                  <a:gd name="connsiteY17" fmla="*/ 208597 h 221456"/>
                  <a:gd name="connsiteX18" fmla="*/ 32385 w 293369"/>
                  <a:gd name="connsiteY18" fmla="*/ 157163 h 221456"/>
                  <a:gd name="connsiteX19" fmla="*/ 40957 w 293369"/>
                  <a:gd name="connsiteY19" fmla="*/ 108585 h 221456"/>
                  <a:gd name="connsiteX20" fmla="*/ 27622 w 293369"/>
                  <a:gd name="connsiteY20" fmla="*/ 55245 h 221456"/>
                  <a:gd name="connsiteX21" fmla="*/ 23813 w 293369"/>
                  <a:gd name="connsiteY21" fmla="*/ 37147 h 221456"/>
                  <a:gd name="connsiteX22" fmla="*/ 42863 w 293369"/>
                  <a:gd name="connsiteY22" fmla="*/ 17145 h 221456"/>
                  <a:gd name="connsiteX23" fmla="*/ 79057 w 293369"/>
                  <a:gd name="connsiteY23" fmla="*/ 7620 h 221456"/>
                  <a:gd name="connsiteX24" fmla="*/ 114300 w 293369"/>
                  <a:gd name="connsiteY24" fmla="*/ 18097 h 221456"/>
                  <a:gd name="connsiteX25" fmla="*/ 132397 w 293369"/>
                  <a:gd name="connsiteY25" fmla="*/ 57150 h 221456"/>
                  <a:gd name="connsiteX26" fmla="*/ 112395 w 293369"/>
                  <a:gd name="connsiteY26" fmla="*/ 126683 h 221456"/>
                  <a:gd name="connsiteX27" fmla="*/ 50482 w 293369"/>
                  <a:gd name="connsiteY27" fmla="*/ 194310 h 221456"/>
                  <a:gd name="connsiteX28" fmla="*/ 952 w 293369"/>
                  <a:gd name="connsiteY28" fmla="*/ 220980 h 221456"/>
                  <a:gd name="connsiteX29" fmla="*/ 0 w 293369"/>
                  <a:gd name="connsiteY29" fmla="*/ 219075 h 22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93369" h="221456">
                    <a:moveTo>
                      <a:pt x="103822" y="220028"/>
                    </a:moveTo>
                    <a:cubicBezTo>
                      <a:pt x="103822" y="218122"/>
                      <a:pt x="106680" y="215265"/>
                      <a:pt x="111442" y="210503"/>
                    </a:cubicBezTo>
                    <a:cubicBezTo>
                      <a:pt x="137160" y="188595"/>
                      <a:pt x="156210" y="166688"/>
                      <a:pt x="168592" y="142875"/>
                    </a:cubicBezTo>
                    <a:cubicBezTo>
                      <a:pt x="180975" y="119063"/>
                      <a:pt x="186690" y="100013"/>
                      <a:pt x="186690" y="84772"/>
                    </a:cubicBezTo>
                    <a:cubicBezTo>
                      <a:pt x="186690" y="69533"/>
                      <a:pt x="185738" y="58103"/>
                      <a:pt x="183832" y="50483"/>
                    </a:cubicBezTo>
                    <a:cubicBezTo>
                      <a:pt x="181927" y="42863"/>
                      <a:pt x="180975" y="37147"/>
                      <a:pt x="180975" y="34290"/>
                    </a:cubicBezTo>
                    <a:cubicBezTo>
                      <a:pt x="180975" y="23813"/>
                      <a:pt x="186690" y="16192"/>
                      <a:pt x="199072" y="9525"/>
                    </a:cubicBezTo>
                    <a:cubicBezTo>
                      <a:pt x="211455" y="2858"/>
                      <a:pt x="222885" y="0"/>
                      <a:pt x="233363" y="0"/>
                    </a:cubicBezTo>
                    <a:cubicBezTo>
                      <a:pt x="243840" y="0"/>
                      <a:pt x="256222" y="4763"/>
                      <a:pt x="271463" y="13335"/>
                    </a:cubicBezTo>
                    <a:cubicBezTo>
                      <a:pt x="286702" y="22860"/>
                      <a:pt x="293370" y="36195"/>
                      <a:pt x="293370" y="53340"/>
                    </a:cubicBezTo>
                    <a:cubicBezTo>
                      <a:pt x="293370" y="63817"/>
                      <a:pt x="290513" y="73342"/>
                      <a:pt x="284797" y="83820"/>
                    </a:cubicBezTo>
                    <a:cubicBezTo>
                      <a:pt x="279082" y="94297"/>
                      <a:pt x="267652" y="109538"/>
                      <a:pt x="251460" y="130492"/>
                    </a:cubicBezTo>
                    <a:cubicBezTo>
                      <a:pt x="234315" y="151447"/>
                      <a:pt x="216217" y="168592"/>
                      <a:pt x="197167" y="181928"/>
                    </a:cubicBezTo>
                    <a:cubicBezTo>
                      <a:pt x="178117" y="196215"/>
                      <a:pt x="159067" y="205740"/>
                      <a:pt x="141922" y="211455"/>
                    </a:cubicBezTo>
                    <a:cubicBezTo>
                      <a:pt x="123825" y="217170"/>
                      <a:pt x="113347" y="220028"/>
                      <a:pt x="110490" y="220028"/>
                    </a:cubicBezTo>
                    <a:cubicBezTo>
                      <a:pt x="105727" y="221933"/>
                      <a:pt x="103822" y="221933"/>
                      <a:pt x="103822" y="220028"/>
                    </a:cubicBezTo>
                    <a:close/>
                    <a:moveTo>
                      <a:pt x="0" y="219075"/>
                    </a:moveTo>
                    <a:cubicBezTo>
                      <a:pt x="0" y="217170"/>
                      <a:pt x="1905" y="213360"/>
                      <a:pt x="5715" y="208597"/>
                    </a:cubicBezTo>
                    <a:cubicBezTo>
                      <a:pt x="18097" y="193358"/>
                      <a:pt x="26670" y="176213"/>
                      <a:pt x="32385" y="157163"/>
                    </a:cubicBezTo>
                    <a:cubicBezTo>
                      <a:pt x="38100" y="138113"/>
                      <a:pt x="40957" y="121920"/>
                      <a:pt x="40957" y="108585"/>
                    </a:cubicBezTo>
                    <a:cubicBezTo>
                      <a:pt x="40957" y="95250"/>
                      <a:pt x="36195" y="77153"/>
                      <a:pt x="27622" y="55245"/>
                    </a:cubicBezTo>
                    <a:cubicBezTo>
                      <a:pt x="24765" y="49530"/>
                      <a:pt x="23813" y="43815"/>
                      <a:pt x="23813" y="37147"/>
                    </a:cubicBezTo>
                    <a:cubicBezTo>
                      <a:pt x="23813" y="30480"/>
                      <a:pt x="30480" y="23813"/>
                      <a:pt x="42863" y="17145"/>
                    </a:cubicBezTo>
                    <a:cubicBezTo>
                      <a:pt x="56197" y="10478"/>
                      <a:pt x="67627" y="7620"/>
                      <a:pt x="79057" y="7620"/>
                    </a:cubicBezTo>
                    <a:cubicBezTo>
                      <a:pt x="90488" y="7620"/>
                      <a:pt x="101917" y="11430"/>
                      <a:pt x="114300" y="18097"/>
                    </a:cubicBezTo>
                    <a:cubicBezTo>
                      <a:pt x="126682" y="24765"/>
                      <a:pt x="132397" y="38100"/>
                      <a:pt x="132397" y="57150"/>
                    </a:cubicBezTo>
                    <a:cubicBezTo>
                      <a:pt x="132397" y="76200"/>
                      <a:pt x="125730" y="100013"/>
                      <a:pt x="112395" y="126683"/>
                    </a:cubicBezTo>
                    <a:cubicBezTo>
                      <a:pt x="99060" y="154305"/>
                      <a:pt x="78105" y="176213"/>
                      <a:pt x="50482" y="194310"/>
                    </a:cubicBezTo>
                    <a:cubicBezTo>
                      <a:pt x="22860" y="212408"/>
                      <a:pt x="6667" y="220980"/>
                      <a:pt x="952" y="220980"/>
                    </a:cubicBezTo>
                    <a:cubicBezTo>
                      <a:pt x="0" y="220980"/>
                      <a:pt x="0" y="220980"/>
                      <a:pt x="0" y="219075"/>
                    </a:cubicBezTo>
                    <a:close/>
                  </a:path>
                </a:pathLst>
              </a:custGeom>
              <a:solidFill>
                <a:srgbClr val="00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5" name="文本框 14"/>
            <p:cNvSpPr txBox="1"/>
            <p:nvPr/>
          </p:nvSpPr>
          <p:spPr>
            <a:xfrm>
              <a:off x="7500" y="4184"/>
              <a:ext cx="4534" cy="2414"/>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spcBef>
                  <a:spcPts val="0"/>
                </a:spcBef>
                <a:spcAft>
                  <a:spcPts val="0"/>
                </a:spcAft>
                <a:buClrTx/>
                <a:buSzTx/>
                <a:buNone/>
              </a:pPr>
              <a:r>
                <a:rPr lang="en-US" altLang="zh-CN" sz="1600" spc="200">
                  <a:solidFill>
                    <a:schemeClr val="tx1"/>
                  </a:solidFill>
                  <a:uFillTx/>
                  <a:latin typeface="汉仪粗圆简" panose="02010600000101010101" charset="-122"/>
                  <a:ea typeface="汉仪粗圆简" panose="02010600000101010101" charset="-122"/>
                  <a:cs typeface="汉仪粗圆简" panose="02010600000101010101" charset="-122"/>
                </a:rPr>
                <a:t>2.</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警惕“刷单返利</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”陷阱**  </a:t>
              </a:r>
              <a:endPar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endParaRPr>
            </a:p>
            <a:p>
              <a:pPr algn="just">
                <a:lnSpc>
                  <a:spcPct val="120000"/>
                </a:lnSpc>
                <a:spcBef>
                  <a:spcPts val="0"/>
                </a:spcBef>
                <a:spcAft>
                  <a:spcPts val="0"/>
                </a:spcAft>
                <a:buClrTx/>
                <a:buSzTx/>
                <a:buNone/>
              </a:pP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   诈骗分子常以“完成任务即可免费约见”为幌子，初期小额返利骗取信任，后续以“操作错误”“解冻账户”等理由诱导大额转账。  </a:t>
              </a:r>
              <a:endPar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endParaRPr>
            </a:p>
            <a:p>
              <a:pPr algn="just">
                <a:lnSpc>
                  <a:spcPct val="120000"/>
                </a:lnSpc>
                <a:spcBef>
                  <a:spcPts val="0"/>
                </a:spcBef>
                <a:spcAft>
                  <a:spcPts val="0"/>
                </a:spcAft>
                <a:buClrTx/>
                <a:buSzTx/>
                <a:buNone/>
              </a:pP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   关键原则</a:t>
              </a:r>
              <a:r>
                <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rPr>
                <a:t>：所有要求预付费、保证金、刷流水的行为均为诈骗，正规服务无需预先转账。</a:t>
              </a:r>
              <a:endParaRPr lang="zh-CN" altLang="en-US" sz="1600" spc="200">
                <a:solidFill>
                  <a:schemeClr val="tx1"/>
                </a:solidFill>
                <a:uFillTx/>
                <a:latin typeface="汉仪粗圆简" panose="02010600000101010101" charset="-122"/>
                <a:ea typeface="汉仪粗圆简" panose="02010600000101010101" charset="-122"/>
                <a:cs typeface="汉仪粗圆简" panose="02010600000101010101"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836204" y="948112"/>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网络招嫖</a:t>
            </a:r>
            <a:r>
              <a:rPr lang="zh-CN" altLang="en-US" sz="2400" dirty="0">
                <a:solidFill>
                  <a:srgbClr val="C00000"/>
                </a:solidFill>
                <a:latin typeface="思源宋体 CN Heavy" panose="02020900000000000000" pitchFamily="18" charset="-122"/>
                <a:ea typeface="思源宋体 CN Heavy" panose="02020900000000000000" pitchFamily="18" charset="-122"/>
                <a:sym typeface="+mn-lt"/>
              </a:rPr>
              <a:t>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1657" y="158094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4" descr="7b0a202020202274657874626f78223a2022220a7d0a"/>
          <p:cNvGrpSpPr/>
          <p:nvPr/>
        </p:nvGrpSpPr>
        <p:grpSpPr>
          <a:xfrm>
            <a:off x="720725" y="1844040"/>
            <a:ext cx="4829175" cy="4578985"/>
            <a:chOff x="5868" y="3732"/>
            <a:chExt cx="7453" cy="3421"/>
          </a:xfrm>
        </p:grpSpPr>
        <p:grpSp>
          <p:nvGrpSpPr>
            <p:cNvPr id="140" name="图形 138"/>
            <p:cNvGrpSpPr/>
            <p:nvPr/>
          </p:nvGrpSpPr>
          <p:grpSpPr>
            <a:xfrm>
              <a:off x="5868" y="3732"/>
              <a:ext cx="7453" cy="3421"/>
              <a:chOff x="3726473" y="2369208"/>
              <a:chExt cx="4732631" cy="2171992"/>
            </a:xfrm>
          </p:grpSpPr>
          <p:grpSp>
            <p:nvGrpSpPr>
              <p:cNvPr id="141" name="图形 138"/>
              <p:cNvGrpSpPr/>
              <p:nvPr/>
            </p:nvGrpSpPr>
            <p:grpSpPr>
              <a:xfrm>
                <a:off x="3843343" y="2601912"/>
                <a:ext cx="4615761" cy="1939288"/>
                <a:chOff x="3843343" y="2601912"/>
                <a:chExt cx="4615761" cy="1939288"/>
              </a:xfrm>
            </p:grpSpPr>
            <p:sp>
              <p:nvSpPr>
                <p:cNvPr id="142" name="任意多边形: 形状 141"/>
                <p:cNvSpPr/>
                <p:nvPr/>
              </p:nvSpPr>
              <p:spPr>
                <a:xfrm>
                  <a:off x="3849765" y="2608334"/>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任意多边形: 形状 142"/>
                <p:cNvSpPr/>
                <p:nvPr/>
              </p:nvSpPr>
              <p:spPr>
                <a:xfrm>
                  <a:off x="3843343" y="260191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4" name="图形 138"/>
              <p:cNvGrpSpPr/>
              <p:nvPr/>
            </p:nvGrpSpPr>
            <p:grpSpPr>
              <a:xfrm>
                <a:off x="3798393" y="2556962"/>
                <a:ext cx="4615761" cy="1939288"/>
                <a:chOff x="3798393" y="2556962"/>
                <a:chExt cx="4615761" cy="1939288"/>
              </a:xfrm>
            </p:grpSpPr>
            <p:sp>
              <p:nvSpPr>
                <p:cNvPr id="145" name="任意多边形: 形状 144"/>
                <p:cNvSpPr/>
                <p:nvPr/>
              </p:nvSpPr>
              <p:spPr>
                <a:xfrm>
                  <a:off x="3804815" y="2563383"/>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任意多边形: 形状 145"/>
                <p:cNvSpPr/>
                <p:nvPr/>
              </p:nvSpPr>
              <p:spPr>
                <a:xfrm>
                  <a:off x="3798393" y="255696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7" name="图形 138"/>
              <p:cNvGrpSpPr/>
              <p:nvPr/>
            </p:nvGrpSpPr>
            <p:grpSpPr>
              <a:xfrm>
                <a:off x="3726473" y="2479904"/>
                <a:ext cx="4641447" cy="1964974"/>
                <a:chOff x="3726473" y="2479904"/>
                <a:chExt cx="4641447" cy="1964974"/>
              </a:xfrm>
            </p:grpSpPr>
            <p:sp>
              <p:nvSpPr>
                <p:cNvPr id="148" name="任意多边形: 形状 147"/>
                <p:cNvSpPr/>
                <p:nvPr/>
              </p:nvSpPr>
              <p:spPr>
                <a:xfrm>
                  <a:off x="3745737" y="2499168"/>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任意多边形: 形状 148"/>
                <p:cNvSpPr/>
                <p:nvPr/>
              </p:nvSpPr>
              <p:spPr>
                <a:xfrm>
                  <a:off x="3726473" y="2479904"/>
                  <a:ext cx="4641447" cy="1964974"/>
                </a:xfrm>
                <a:custGeom>
                  <a:avLst/>
                  <a:gdLst>
                    <a:gd name="connsiteX0" fmla="*/ 4641448 w 4641447"/>
                    <a:gd name="connsiteY0" fmla="*/ 1964975 h 1964974"/>
                    <a:gd name="connsiteX1" fmla="*/ 0 w 4641447"/>
                    <a:gd name="connsiteY1" fmla="*/ 1964975 h 1964974"/>
                    <a:gd name="connsiteX2" fmla="*/ 0 w 4641447"/>
                    <a:gd name="connsiteY2" fmla="*/ 0 h 1964974"/>
                    <a:gd name="connsiteX3" fmla="*/ 4641448 w 4641447"/>
                    <a:gd name="connsiteY3" fmla="*/ 0 h 1964974"/>
                    <a:gd name="connsiteX4" fmla="*/ 4641448 w 4641447"/>
                    <a:gd name="connsiteY4" fmla="*/ 1964975 h 1964974"/>
                    <a:gd name="connsiteX5" fmla="*/ 38529 w 4641447"/>
                    <a:gd name="connsiteY5" fmla="*/ 1926446 h 1964974"/>
                    <a:gd name="connsiteX6" fmla="*/ 4602919 w 4641447"/>
                    <a:gd name="connsiteY6" fmla="*/ 1926446 h 1964974"/>
                    <a:gd name="connsiteX7" fmla="*/ 4602919 w 4641447"/>
                    <a:gd name="connsiteY7" fmla="*/ 38529 h 1964974"/>
                    <a:gd name="connsiteX8" fmla="*/ 38529 w 4641447"/>
                    <a:gd name="connsiteY8" fmla="*/ 38529 h 1964974"/>
                    <a:gd name="connsiteX9" fmla="*/ 38529 w 4641447"/>
                    <a:gd name="connsiteY9" fmla="*/ 1926446 h 196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447" h="1964974">
                      <a:moveTo>
                        <a:pt x="4641448" y="1964975"/>
                      </a:moveTo>
                      <a:lnTo>
                        <a:pt x="0" y="1964975"/>
                      </a:lnTo>
                      <a:lnTo>
                        <a:pt x="0" y="0"/>
                      </a:lnTo>
                      <a:lnTo>
                        <a:pt x="4641448" y="0"/>
                      </a:lnTo>
                      <a:lnTo>
                        <a:pt x="4641448" y="1964975"/>
                      </a:lnTo>
                      <a:close/>
                      <a:moveTo>
                        <a:pt x="38529" y="1926446"/>
                      </a:moveTo>
                      <a:lnTo>
                        <a:pt x="4602919" y="1926446"/>
                      </a:lnTo>
                      <a:lnTo>
                        <a:pt x="4602919" y="38529"/>
                      </a:lnTo>
                      <a:lnTo>
                        <a:pt x="38529" y="38529"/>
                      </a:lnTo>
                      <a:lnTo>
                        <a:pt x="38529"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50" name="图形 138"/>
              <p:cNvGrpSpPr/>
              <p:nvPr/>
            </p:nvGrpSpPr>
            <p:grpSpPr>
              <a:xfrm>
                <a:off x="3792167" y="2369208"/>
                <a:ext cx="463013" cy="439490"/>
                <a:chOff x="3792167" y="2369208"/>
                <a:chExt cx="463013" cy="439490"/>
              </a:xfrm>
              <a:solidFill>
                <a:srgbClr val="007BD4"/>
              </a:solidFill>
            </p:grpSpPr>
            <p:sp>
              <p:nvSpPr>
                <p:cNvPr id="151" name="任意多边形: 形状 150"/>
                <p:cNvSpPr/>
                <p:nvPr/>
              </p:nvSpPr>
              <p:spPr>
                <a:xfrm>
                  <a:off x="3839491" y="2424679"/>
                  <a:ext cx="51371" cy="55224"/>
                </a:xfrm>
                <a:custGeom>
                  <a:avLst/>
                  <a:gdLst>
                    <a:gd name="connsiteX0" fmla="*/ 17980 w 51371"/>
                    <a:gd name="connsiteY0" fmla="*/ 55225 h 55224"/>
                    <a:gd name="connsiteX1" fmla="*/ 0 w 51371"/>
                    <a:gd name="connsiteY1" fmla="*/ 11559 h 55224"/>
                    <a:gd name="connsiteX2" fmla="*/ 30823 w 51371"/>
                    <a:gd name="connsiteY2" fmla="*/ 0 h 55224"/>
                    <a:gd name="connsiteX3" fmla="*/ 51372 w 51371"/>
                    <a:gd name="connsiteY3" fmla="*/ 55225 h 55224"/>
                  </a:gdLst>
                  <a:ahLst/>
                  <a:cxnLst>
                    <a:cxn ang="0">
                      <a:pos x="connsiteX0" y="connsiteY0"/>
                    </a:cxn>
                    <a:cxn ang="0">
                      <a:pos x="connsiteX1" y="connsiteY1"/>
                    </a:cxn>
                    <a:cxn ang="0">
                      <a:pos x="connsiteX2" y="connsiteY2"/>
                    </a:cxn>
                    <a:cxn ang="0">
                      <a:pos x="connsiteX3" y="connsiteY3"/>
                    </a:cxn>
                  </a:cxnLst>
                  <a:rect l="l" t="t" r="r" b="b"/>
                  <a:pathLst>
                    <a:path w="51371" h="55224">
                      <a:moveTo>
                        <a:pt x="17980" y="55225"/>
                      </a:moveTo>
                      <a:lnTo>
                        <a:pt x="0" y="11559"/>
                      </a:lnTo>
                      <a:lnTo>
                        <a:pt x="30823" y="0"/>
                      </a:lnTo>
                      <a:lnTo>
                        <a:pt x="51372" y="55225"/>
                      </a:lnTo>
                      <a:close/>
                    </a:path>
                  </a:pathLst>
                </a:custGeom>
                <a:solidFill>
                  <a:srgbClr val="007BD4"/>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任意多边形: 形状 151"/>
                <p:cNvSpPr/>
                <p:nvPr/>
              </p:nvSpPr>
              <p:spPr>
                <a:xfrm>
                  <a:off x="3792167" y="2369208"/>
                  <a:ext cx="463013" cy="439490"/>
                </a:xfrm>
                <a:custGeom>
                  <a:avLst/>
                  <a:gdLst>
                    <a:gd name="connsiteX0" fmla="*/ 287487 w 415557"/>
                    <a:gd name="connsiteY0" fmla="*/ 653420 h 653420"/>
                    <a:gd name="connsiteX1" fmla="*/ 184744 w 415557"/>
                    <a:gd name="connsiteY1" fmla="*/ 587921 h 653420"/>
                    <a:gd name="connsiteX2" fmla="*/ 4942 w 415557"/>
                    <a:gd name="connsiteY2" fmla="*/ 123006 h 653420"/>
                    <a:gd name="connsiteX3" fmla="*/ 65304 w 415557"/>
                    <a:gd name="connsiteY3" fmla="*/ 7419 h 653420"/>
                    <a:gd name="connsiteX4" fmla="*/ 137225 w 415557"/>
                    <a:gd name="connsiteY4" fmla="*/ 6135 h 653420"/>
                    <a:gd name="connsiteX5" fmla="*/ 187312 w 415557"/>
                    <a:gd name="connsiteY5" fmla="*/ 53654 h 653420"/>
                    <a:gd name="connsiteX6" fmla="*/ 228410 w 415557"/>
                    <a:gd name="connsiteY6" fmla="*/ 162819 h 653420"/>
                    <a:gd name="connsiteX7" fmla="*/ 193734 w 415557"/>
                    <a:gd name="connsiteY7" fmla="*/ 162819 h 653420"/>
                    <a:gd name="connsiteX8" fmla="*/ 157773 w 415557"/>
                    <a:gd name="connsiteY8" fmla="*/ 63928 h 653420"/>
                    <a:gd name="connsiteX9" fmla="*/ 126950 w 415557"/>
                    <a:gd name="connsiteY9" fmla="*/ 35674 h 653420"/>
                    <a:gd name="connsiteX10" fmla="*/ 76863 w 415557"/>
                    <a:gd name="connsiteY10" fmla="*/ 36958 h 653420"/>
                    <a:gd name="connsiteX11" fmla="*/ 35765 w 415557"/>
                    <a:gd name="connsiteY11" fmla="*/ 111447 h 653420"/>
                    <a:gd name="connsiteX12" fmla="*/ 214282 w 415557"/>
                    <a:gd name="connsiteY12" fmla="*/ 577647 h 653420"/>
                    <a:gd name="connsiteX13" fmla="*/ 323448 w 415557"/>
                    <a:gd name="connsiteY13" fmla="*/ 616176 h 653420"/>
                    <a:gd name="connsiteX14" fmla="*/ 379957 w 415557"/>
                    <a:gd name="connsiteY14" fmla="*/ 514716 h 653420"/>
                    <a:gd name="connsiteX15" fmla="*/ 205292 w 415557"/>
                    <a:gd name="connsiteY15" fmla="*/ 57507 h 653420"/>
                    <a:gd name="connsiteX16" fmla="*/ 234831 w 415557"/>
                    <a:gd name="connsiteY16" fmla="*/ 45948 h 653420"/>
                    <a:gd name="connsiteX17" fmla="*/ 409495 w 415557"/>
                    <a:gd name="connsiteY17" fmla="*/ 501873 h 653420"/>
                    <a:gd name="connsiteX18" fmla="*/ 335006 w 415557"/>
                    <a:gd name="connsiteY18" fmla="*/ 644430 h 653420"/>
                    <a:gd name="connsiteX19" fmla="*/ 287487 w 415557"/>
                    <a:gd name="connsiteY19" fmla="*/ 653420 h 65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5557" h="653420">
                      <a:moveTo>
                        <a:pt x="287487" y="653420"/>
                      </a:moveTo>
                      <a:cubicBezTo>
                        <a:pt x="241253" y="653420"/>
                        <a:pt x="200155" y="629019"/>
                        <a:pt x="184744" y="587921"/>
                      </a:cubicBezTo>
                      <a:lnTo>
                        <a:pt x="4942" y="123006"/>
                      </a:lnTo>
                      <a:cubicBezTo>
                        <a:pt x="-11754" y="78055"/>
                        <a:pt x="15216" y="26683"/>
                        <a:pt x="65304" y="7419"/>
                      </a:cubicBezTo>
                      <a:cubicBezTo>
                        <a:pt x="89706" y="-1571"/>
                        <a:pt x="115392" y="-2855"/>
                        <a:pt x="137225" y="6135"/>
                      </a:cubicBezTo>
                      <a:cubicBezTo>
                        <a:pt x="160342" y="15125"/>
                        <a:pt x="178322" y="31821"/>
                        <a:pt x="187312" y="53654"/>
                      </a:cubicBezTo>
                      <a:lnTo>
                        <a:pt x="228410" y="162819"/>
                      </a:lnTo>
                      <a:lnTo>
                        <a:pt x="193734" y="162819"/>
                      </a:lnTo>
                      <a:lnTo>
                        <a:pt x="157773" y="63928"/>
                      </a:lnTo>
                      <a:cubicBezTo>
                        <a:pt x="152636" y="51085"/>
                        <a:pt x="141077" y="40811"/>
                        <a:pt x="126950" y="35674"/>
                      </a:cubicBezTo>
                      <a:cubicBezTo>
                        <a:pt x="111539" y="30536"/>
                        <a:pt x="93558" y="30536"/>
                        <a:pt x="76863" y="36958"/>
                      </a:cubicBezTo>
                      <a:cubicBezTo>
                        <a:pt x="43471" y="49801"/>
                        <a:pt x="24206" y="83193"/>
                        <a:pt x="35765" y="111447"/>
                      </a:cubicBezTo>
                      <a:lnTo>
                        <a:pt x="214282" y="577647"/>
                      </a:lnTo>
                      <a:cubicBezTo>
                        <a:pt x="228410" y="616176"/>
                        <a:pt x="278497" y="632872"/>
                        <a:pt x="323448" y="616176"/>
                      </a:cubicBezTo>
                      <a:cubicBezTo>
                        <a:pt x="369682" y="598196"/>
                        <a:pt x="394084" y="553245"/>
                        <a:pt x="379957" y="514716"/>
                      </a:cubicBezTo>
                      <a:lnTo>
                        <a:pt x="205292" y="57507"/>
                      </a:lnTo>
                      <a:lnTo>
                        <a:pt x="234831" y="45948"/>
                      </a:lnTo>
                      <a:lnTo>
                        <a:pt x="409495" y="501873"/>
                      </a:lnTo>
                      <a:cubicBezTo>
                        <a:pt x="430044" y="557098"/>
                        <a:pt x="396652" y="621313"/>
                        <a:pt x="335006" y="644430"/>
                      </a:cubicBezTo>
                      <a:cubicBezTo>
                        <a:pt x="318310" y="650852"/>
                        <a:pt x="302899" y="653420"/>
                        <a:pt x="287487" y="653420"/>
                      </a:cubicBezTo>
                      <a:close/>
                    </a:path>
                  </a:pathLst>
                </a:custGeom>
                <a:solidFill>
                  <a:srgbClr val="007BD4"/>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6" name="文本框 5"/>
            <p:cNvSpPr txBox="1"/>
            <p:nvPr/>
          </p:nvSpPr>
          <p:spPr>
            <a:xfrm>
              <a:off x="6279" y="4106"/>
              <a:ext cx="6491" cy="2619"/>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三、强化个人信息与账户保护</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1.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不泄露敏感信息</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拒绝在非法平台填写身份证号、银行卡号、验证码等隐私信息，防止被用于二次诈骗或敲诈勒索。</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关闭社交账号的定位功能，避免暴露真实地址被骗子精准锁定。</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2.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设置支付安全屏障</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启用银行卡</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“24</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小时延迟到账</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功能，为追回资金争取时间。</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定期检查账户流水，发现异常转账立即报警。</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p:txBody>
        </p:sp>
      </p:grpSp>
      <p:pic>
        <p:nvPicPr>
          <p:cNvPr id="26" name="图片 25"/>
          <p:cNvPicPr/>
          <p:nvPr/>
        </p:nvPicPr>
        <p:blipFill>
          <a:blip r:embed="rId1"/>
          <a:stretch>
            <a:fillRect/>
          </a:stretch>
        </p:blipFill>
        <p:spPr>
          <a:xfrm>
            <a:off x="5892165" y="1200150"/>
            <a:ext cx="5487670" cy="473456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36295" y="1626870"/>
            <a:ext cx="6167755" cy="5183505"/>
          </a:xfrm>
          <a:prstGeom prst="rect">
            <a:avLst/>
          </a:prstGeom>
          <a:noFill/>
        </p:spPr>
        <p:txBody>
          <a:bodyPr wrap="square">
            <a:noAutofit/>
          </a:bodyPr>
          <a:lstStyle/>
          <a:p>
            <a:pPr>
              <a:lnSpc>
                <a:spcPct val="150000"/>
              </a:lnSpc>
            </a:pPr>
            <a:r>
              <a:rPr lang="en-US" altLang="zh-CN" sz="1600" dirty="0">
                <a:latin typeface="思源黑体 CN Light" panose="020B0300000000000000" pitchFamily="34" charset="-122"/>
                <a:ea typeface="思源黑体 CN Light" panose="020B0300000000000000" pitchFamily="34" charset="-122"/>
              </a:rPr>
              <a:t>         2025</a:t>
            </a:r>
            <a:r>
              <a:rPr lang="zh-CN" altLang="en-US" sz="1600" dirty="0">
                <a:latin typeface="思源黑体 CN Light" panose="020B0300000000000000" pitchFamily="34" charset="-122"/>
                <a:ea typeface="思源黑体 CN Light" panose="020B0300000000000000" pitchFamily="34" charset="-122"/>
              </a:rPr>
              <a:t>年</a:t>
            </a:r>
            <a:r>
              <a:rPr lang="en-US" altLang="zh-CN" sz="1600" dirty="0">
                <a:latin typeface="思源黑体 CN Light" panose="020B0300000000000000" pitchFamily="34" charset="-122"/>
                <a:ea typeface="思源黑体 CN Light" panose="020B0300000000000000" pitchFamily="34" charset="-122"/>
              </a:rPr>
              <a:t>4</a:t>
            </a:r>
            <a:r>
              <a:rPr lang="zh-CN" altLang="en-US" sz="1600" dirty="0">
                <a:latin typeface="思源黑体 CN Light" panose="020B0300000000000000" pitchFamily="34" charset="-122"/>
                <a:ea typeface="思源黑体 CN Light" panose="020B0300000000000000" pitchFamily="34" charset="-122"/>
              </a:rPr>
              <a:t>月</a:t>
            </a:r>
            <a:r>
              <a:rPr lang="en-US" altLang="zh-CN" sz="1600" dirty="0">
                <a:latin typeface="思源黑体 CN Light" panose="020B0300000000000000" pitchFamily="34" charset="-122"/>
                <a:ea typeface="思源黑体 CN Light" panose="020B0300000000000000" pitchFamily="34" charset="-122"/>
              </a:rPr>
              <a:t>1</a:t>
            </a:r>
            <a:r>
              <a:rPr lang="zh-CN" altLang="en-US" sz="1600" dirty="0">
                <a:latin typeface="思源黑体 CN Light" panose="020B0300000000000000" pitchFamily="34" charset="-122"/>
                <a:ea typeface="思源黑体 CN Light" panose="020B0300000000000000" pitchFamily="34" charset="-122"/>
              </a:rPr>
              <a:t>日，某高校大一学生小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在闲鱼挂出《原神》账号（标价</a:t>
            </a:r>
            <a:r>
              <a:rPr lang="en-US" altLang="zh-CN" sz="1600" dirty="0">
                <a:latin typeface="思源黑体 CN Light" panose="020B0300000000000000" pitchFamily="34" charset="-122"/>
                <a:ea typeface="思源黑体 CN Light" panose="020B0300000000000000" pitchFamily="34" charset="-122"/>
              </a:rPr>
              <a:t>1500</a:t>
            </a:r>
            <a:r>
              <a:rPr lang="zh-CN" altLang="en-US" sz="1600" dirty="0">
                <a:latin typeface="思源黑体 CN Light" panose="020B0300000000000000" pitchFamily="34" charset="-122"/>
                <a:ea typeface="思源黑体 CN Light" panose="020B0300000000000000" pitchFamily="34" charset="-122"/>
              </a:rPr>
              <a:t>元），次日收到用户</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游戏收藏家</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私信，称愿以</a:t>
            </a:r>
            <a:r>
              <a:rPr lang="en-US" altLang="zh-CN" sz="1600" dirty="0">
                <a:latin typeface="思源黑体 CN Light" panose="020B0300000000000000" pitchFamily="34" charset="-122"/>
                <a:ea typeface="思源黑体 CN Light" panose="020B0300000000000000" pitchFamily="34" charset="-122"/>
              </a:rPr>
              <a:t>3000</a:t>
            </a:r>
            <a:r>
              <a:rPr lang="zh-CN" altLang="en-US" sz="1600" dirty="0">
                <a:latin typeface="思源黑体 CN Light" panose="020B0300000000000000" pitchFamily="34" charset="-122"/>
                <a:ea typeface="思源黑体 CN Light" panose="020B0300000000000000" pitchFamily="34" charset="-122"/>
              </a:rPr>
              <a:t>元高价收购，但需添加</a:t>
            </a:r>
            <a:r>
              <a:rPr lang="en-US" altLang="zh-CN" sz="1600" dirty="0">
                <a:latin typeface="思源黑体 CN Light" panose="020B0300000000000000" pitchFamily="34" charset="-122"/>
                <a:ea typeface="思源黑体 CN Light" panose="020B0300000000000000" pitchFamily="34" charset="-122"/>
              </a:rPr>
              <a:t>QQ</a:t>
            </a:r>
            <a:r>
              <a:rPr lang="zh-CN" altLang="en-US" sz="1600" dirty="0">
                <a:latin typeface="思源黑体 CN Light" panose="020B0300000000000000" pitchFamily="34" charset="-122"/>
                <a:ea typeface="思源黑体 CN Light" panose="020B0300000000000000" pitchFamily="34" charset="-122"/>
              </a:rPr>
              <a:t>协商细节。小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添加对方</a:t>
            </a:r>
            <a:r>
              <a:rPr lang="en-US" altLang="zh-CN" sz="1600" dirty="0">
                <a:latin typeface="思源黑体 CN Light" panose="020B0300000000000000" pitchFamily="34" charset="-122"/>
                <a:ea typeface="思源黑体 CN Light" panose="020B0300000000000000" pitchFamily="34" charset="-122"/>
              </a:rPr>
              <a:t>QQ</a:t>
            </a:r>
            <a:r>
              <a:rPr lang="zh-CN" altLang="en-US" sz="1600" dirty="0">
                <a:latin typeface="思源黑体 CN Light" panose="020B0300000000000000" pitchFamily="34" charset="-122"/>
                <a:ea typeface="思源黑体 CN Light" panose="020B0300000000000000" pitchFamily="34" charset="-122"/>
              </a:rPr>
              <a:t>后，对方发来伪造的闲鱼</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交易成功</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截图，声称已付款，但因</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账号需换绑</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需联系</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闲鱼客服</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完成后续流程。对方发来了</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客服</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的账号，小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添加后，</a:t>
            </a:r>
            <a:r>
              <a:rPr lang="en-US" altLang="zh-CN" sz="1600" dirty="0">
                <a:solidFill>
                  <a:srgbClr val="FF0000"/>
                </a:solidFill>
                <a:latin typeface="思源黑体 CN Light" panose="020B0300000000000000" pitchFamily="34" charset="-122"/>
                <a:ea typeface="思源黑体 CN Light" panose="020B0300000000000000" pitchFamily="34" charset="-122"/>
              </a:rPr>
              <a:t>“</a:t>
            </a:r>
            <a:r>
              <a:rPr lang="zh-CN" altLang="en-US" sz="1600" dirty="0">
                <a:solidFill>
                  <a:srgbClr val="FF0000"/>
                </a:solidFill>
                <a:latin typeface="思源黑体 CN Light" panose="020B0300000000000000" pitchFamily="34" charset="-122"/>
                <a:ea typeface="思源黑体 CN Light" panose="020B0300000000000000" pitchFamily="34" charset="-122"/>
              </a:rPr>
              <a:t>客服</a:t>
            </a:r>
            <a:r>
              <a:rPr lang="en-US" altLang="zh-CN" sz="1600" dirty="0">
                <a:solidFill>
                  <a:srgbClr val="FF0000"/>
                </a:solidFill>
                <a:latin typeface="思源黑体 CN Light" panose="020B0300000000000000" pitchFamily="34" charset="-122"/>
                <a:ea typeface="思源黑体 CN Light" panose="020B0300000000000000" pitchFamily="34" charset="-122"/>
              </a:rPr>
              <a:t>”“</a:t>
            </a:r>
            <a:r>
              <a:rPr lang="zh-CN" altLang="en-US" sz="1600" dirty="0">
                <a:solidFill>
                  <a:srgbClr val="FF0000"/>
                </a:solidFill>
                <a:latin typeface="思源黑体 CN Light" panose="020B0300000000000000" pitchFamily="34" charset="-122"/>
                <a:ea typeface="思源黑体 CN Light" panose="020B0300000000000000" pitchFamily="34" charset="-122"/>
              </a:rPr>
              <a:t>非常专业</a:t>
            </a:r>
            <a:r>
              <a:rPr lang="en-US" altLang="zh-CN" sz="1600" dirty="0">
                <a:solidFill>
                  <a:srgbClr val="FF0000"/>
                </a:solidFill>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直接发来了一个二维码，小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扫码跳转至名为</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闲鱼交易助手</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的钓鱼页面，页面显示</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账号被冻结，需缴纳</a:t>
            </a:r>
            <a:r>
              <a:rPr lang="en-US" altLang="zh-CN" sz="1600" dirty="0">
                <a:latin typeface="思源黑体 CN Light" panose="020B0300000000000000" pitchFamily="34" charset="-122"/>
                <a:ea typeface="思源黑体 CN Light" panose="020B0300000000000000" pitchFamily="34" charset="-122"/>
              </a:rPr>
              <a:t>2000</a:t>
            </a:r>
            <a:r>
              <a:rPr lang="zh-CN" altLang="en-US" sz="1600" dirty="0">
                <a:latin typeface="思源黑体 CN Light" panose="020B0300000000000000" pitchFamily="34" charset="-122"/>
                <a:ea typeface="思源黑体 CN Light" panose="020B0300000000000000" pitchFamily="34" charset="-122"/>
              </a:rPr>
              <a:t>元保证金激活交易</a:t>
            </a:r>
            <a:r>
              <a:rPr lang="en-US" altLang="zh-CN" sz="1600" dirty="0">
                <a:latin typeface="思源黑体 CN Light" panose="020B0300000000000000" pitchFamily="34" charset="-122"/>
                <a:ea typeface="思源黑体 CN Light" panose="020B0300000000000000" pitchFamily="34" charset="-122"/>
              </a:rPr>
              <a:t>”</a:t>
            </a:r>
            <a:r>
              <a:rPr lang="zh-CN" sz="1600" dirty="0">
                <a:latin typeface="思源黑体 CN Light" panose="020B0300000000000000" pitchFamily="34" charset="-122"/>
                <a:ea typeface="思源黑体 CN Light" panose="020B0300000000000000" pitchFamily="34" charset="-122"/>
              </a:rPr>
              <a:t>，小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转账后，客服以</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未备注附言</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账户信用分不足</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为由，要求继续转账</a:t>
            </a:r>
            <a:r>
              <a:rPr lang="en-US" altLang="zh-CN" sz="1600" dirty="0">
                <a:latin typeface="思源黑体 CN Light" panose="020B0300000000000000" pitchFamily="34" charset="-122"/>
                <a:ea typeface="思源黑体 CN Light" panose="020B0300000000000000" pitchFamily="34" charset="-122"/>
              </a:rPr>
              <a:t>5000</a:t>
            </a:r>
            <a:r>
              <a:rPr lang="zh-CN" altLang="en-US" sz="1600" dirty="0">
                <a:latin typeface="思源黑体 CN Light" panose="020B0300000000000000" pitchFamily="34" charset="-122"/>
                <a:ea typeface="思源黑体 CN Light" panose="020B0300000000000000" pitchFamily="34" charset="-122"/>
              </a:rPr>
              <a:t>元</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解冻金</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，并威胁</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不配合将永久封停闲鱼账号</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，为证明</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解冻进度</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，骗子诱导小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下载</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云会议</a:t>
            </a:r>
            <a:r>
              <a:rPr lang="en-US" altLang="zh-CN" sz="1600" dirty="0">
                <a:latin typeface="思源黑体 CN Light" panose="020B0300000000000000" pitchFamily="34" charset="-122"/>
                <a:ea typeface="思源黑体 CN Light" panose="020B0300000000000000" pitchFamily="34" charset="-122"/>
              </a:rPr>
              <a:t>”APP</a:t>
            </a:r>
            <a:r>
              <a:rPr lang="zh-CN" altLang="en-US" sz="1600" dirty="0">
                <a:latin typeface="思源黑体 CN Light" panose="020B0300000000000000" pitchFamily="34" charset="-122"/>
                <a:ea typeface="思源黑体 CN Light" panose="020B0300000000000000" pitchFamily="34" charset="-122"/>
              </a:rPr>
              <a:t>并开启屏幕共享，实时监控其手机银行操作。小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输入验证码时，骗子同步窃取信息，将其账户内</a:t>
            </a:r>
            <a:r>
              <a:rPr lang="en-US" altLang="zh-CN" sz="1600" dirty="0">
                <a:latin typeface="思源黑体 CN Light" panose="020B0300000000000000" pitchFamily="34" charset="-122"/>
                <a:ea typeface="思源黑体 CN Light" panose="020B0300000000000000" pitchFamily="34" charset="-122"/>
              </a:rPr>
              <a:t>1.2</a:t>
            </a:r>
            <a:r>
              <a:rPr lang="zh-CN" altLang="en-US" sz="1600" dirty="0">
                <a:latin typeface="思源黑体 CN Light" panose="020B0300000000000000" pitchFamily="34" charset="-122"/>
                <a:ea typeface="思源黑体 CN Light" panose="020B0300000000000000" pitchFamily="34" charset="-122"/>
              </a:rPr>
              <a:t>万元分三笔转出。</a:t>
            </a:r>
            <a:r>
              <a:rPr lang="en-US" altLang="zh-CN" sz="1600" dirty="0">
                <a:latin typeface="思源黑体 CN Light" panose="020B0300000000000000" pitchFamily="34" charset="-122"/>
                <a:ea typeface="思源黑体 CN Light" panose="020B0300000000000000" pitchFamily="34" charset="-122"/>
              </a:rPr>
              <a:t>  </a:t>
            </a:r>
            <a:r>
              <a:rPr lang="zh-CN" altLang="en-US" sz="1600" dirty="0">
                <a:latin typeface="思源黑体 CN Light" panose="020B0300000000000000" pitchFamily="34" charset="-122"/>
                <a:ea typeface="思源黑体 CN Light" panose="020B0300000000000000" pitchFamily="34" charset="-122"/>
              </a:rPr>
              <a:t>转账完成后，小</a:t>
            </a:r>
            <a:r>
              <a:rPr lang="en-US" altLang="zh-CN" sz="1600" dirty="0">
                <a:latin typeface="思源黑体 CN Light" panose="020B0300000000000000" pitchFamily="34" charset="-122"/>
                <a:ea typeface="思源黑体 CN Light" panose="020B0300000000000000" pitchFamily="34" charset="-122"/>
              </a:rPr>
              <a:t>F</a:t>
            </a:r>
            <a:r>
              <a:rPr lang="zh-CN" altLang="en-US" sz="1600" dirty="0">
                <a:latin typeface="思源黑体 CN Light" panose="020B0300000000000000" pitchFamily="34" charset="-122"/>
                <a:ea typeface="思源黑体 CN Light" panose="020B0300000000000000" pitchFamily="34" charset="-122"/>
              </a:rPr>
              <a:t>发现闲鱼订单消失，</a:t>
            </a:r>
            <a:r>
              <a:rPr lang="en-US" altLang="zh-CN" sz="1600" dirty="0">
                <a:latin typeface="思源黑体 CN Light" panose="020B0300000000000000" pitchFamily="34" charset="-122"/>
                <a:ea typeface="思源黑体 CN Light" panose="020B0300000000000000" pitchFamily="34" charset="-122"/>
              </a:rPr>
              <a:t>QQ</a:t>
            </a:r>
            <a:r>
              <a:rPr lang="zh-CN" altLang="en-US" sz="1600" dirty="0">
                <a:latin typeface="思源黑体 CN Light" panose="020B0300000000000000" pitchFamily="34" charset="-122"/>
                <a:ea typeface="思源黑体 CN Light" panose="020B0300000000000000" pitchFamily="34" charset="-122"/>
              </a:rPr>
              <a:t>和</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客服</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均失联，累计损失</a:t>
            </a:r>
            <a:r>
              <a:rPr lang="en-US" altLang="zh-CN" sz="1600" dirty="0">
                <a:latin typeface="思源黑体 CN Light" panose="020B0300000000000000" pitchFamily="34" charset="-122"/>
                <a:ea typeface="思源黑体 CN Light" panose="020B0300000000000000" pitchFamily="34" charset="-122"/>
              </a:rPr>
              <a:t>1.9</a:t>
            </a:r>
            <a:r>
              <a:rPr lang="zh-CN" altLang="en-US" sz="1600" dirty="0">
                <a:latin typeface="思源黑体 CN Light" panose="020B0300000000000000" pitchFamily="34" charset="-122"/>
                <a:ea typeface="思源黑体 CN Light" panose="020B0300000000000000" pitchFamily="34" charset="-122"/>
              </a:rPr>
              <a:t>万元。</a:t>
            </a:r>
            <a:endParaRPr lang="zh-CN" altLang="en-US" sz="1600" dirty="0">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836204" y="948112"/>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六、买卖游戏账号、装备类诈骗</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1657" y="158094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0" y="2064929"/>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739" y="2136461"/>
            <a:ext cx="595035" cy="584775"/>
          </a:xfrm>
          <a:prstGeom prst="rect">
            <a:avLst/>
          </a:prstGeom>
          <a:noFill/>
        </p:spPr>
        <p:txBody>
          <a:bodyPr wrap="none" rtlCol="0">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案例</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r>
              <a:rPr lang="zh-CN" altLang="en-US" sz="1600" dirty="0">
                <a:solidFill>
                  <a:schemeClr val="bg1"/>
                </a:solidFill>
                <a:latin typeface="思源黑体 CN Light" panose="020B0300000000000000" pitchFamily="34" charset="-122"/>
                <a:ea typeface="思源黑体 CN Light" panose="020B0300000000000000" pitchFamily="34" charset="-122"/>
              </a:rPr>
              <a:t>描述</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图片 5"/>
          <p:cNvPicPr/>
          <p:nvPr/>
        </p:nvPicPr>
        <p:blipFill>
          <a:blip r:embed="rId1"/>
          <a:stretch>
            <a:fillRect/>
          </a:stretch>
        </p:blipFill>
        <p:spPr>
          <a:xfrm>
            <a:off x="7063740" y="2720975"/>
            <a:ext cx="4666615" cy="383667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836295" y="814705"/>
            <a:ext cx="5157470"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sym typeface="+mn-lt"/>
              </a:rPr>
              <a:t>买卖游戏账号、装备类诈骗防范技巧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flipV="1">
            <a:off x="921385" y="1461770"/>
            <a:ext cx="4919980" cy="76200"/>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4" descr="7b0a202020202274657874626f78223a2022220a7d0a"/>
          <p:cNvGrpSpPr/>
          <p:nvPr/>
        </p:nvGrpSpPr>
        <p:grpSpPr>
          <a:xfrm>
            <a:off x="37465" y="4805548"/>
            <a:ext cx="11944985" cy="2026417"/>
            <a:chOff x="5868" y="3819"/>
            <a:chExt cx="7443" cy="3324"/>
          </a:xfrm>
        </p:grpSpPr>
        <p:grpSp>
          <p:nvGrpSpPr>
            <p:cNvPr id="140" name="图形 138"/>
            <p:cNvGrpSpPr/>
            <p:nvPr/>
          </p:nvGrpSpPr>
          <p:grpSpPr>
            <a:xfrm>
              <a:off x="5868" y="3819"/>
              <a:ext cx="7443" cy="3324"/>
              <a:chOff x="3726473" y="2424679"/>
              <a:chExt cx="4726210" cy="2110100"/>
            </a:xfrm>
          </p:grpSpPr>
          <p:grpSp>
            <p:nvGrpSpPr>
              <p:cNvPr id="141" name="图形 138"/>
              <p:cNvGrpSpPr/>
              <p:nvPr/>
            </p:nvGrpSpPr>
            <p:grpSpPr>
              <a:xfrm>
                <a:off x="3843343" y="2601912"/>
                <a:ext cx="4609340" cy="1932867"/>
                <a:chOff x="3843343" y="2601912"/>
                <a:chExt cx="4609340" cy="1932867"/>
              </a:xfrm>
            </p:grpSpPr>
            <p:sp>
              <p:nvSpPr>
                <p:cNvPr id="142" name="任意多边形: 形状 141"/>
                <p:cNvSpPr/>
                <p:nvPr/>
              </p:nvSpPr>
              <p:spPr>
                <a:xfrm>
                  <a:off x="3849765" y="2608334"/>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任意多边形: 形状 142"/>
                <p:cNvSpPr/>
                <p:nvPr/>
              </p:nvSpPr>
              <p:spPr>
                <a:xfrm>
                  <a:off x="3843343" y="2601912"/>
                  <a:ext cx="4609230" cy="1585525"/>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4" name="图形 138"/>
              <p:cNvGrpSpPr/>
              <p:nvPr/>
            </p:nvGrpSpPr>
            <p:grpSpPr>
              <a:xfrm>
                <a:off x="3798393" y="2556962"/>
                <a:ext cx="4615761" cy="1939288"/>
                <a:chOff x="3798393" y="2556962"/>
                <a:chExt cx="4615761" cy="1939288"/>
              </a:xfrm>
            </p:grpSpPr>
            <p:sp>
              <p:nvSpPr>
                <p:cNvPr id="145" name="任意多边形: 形状 144"/>
                <p:cNvSpPr/>
                <p:nvPr/>
              </p:nvSpPr>
              <p:spPr>
                <a:xfrm>
                  <a:off x="3804815" y="2563383"/>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任意多边形: 形状 145"/>
                <p:cNvSpPr/>
                <p:nvPr/>
              </p:nvSpPr>
              <p:spPr>
                <a:xfrm>
                  <a:off x="3798393" y="255696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7" name="图形 138"/>
              <p:cNvGrpSpPr/>
              <p:nvPr/>
            </p:nvGrpSpPr>
            <p:grpSpPr>
              <a:xfrm>
                <a:off x="3726473" y="2479904"/>
                <a:ext cx="4641447" cy="1964974"/>
                <a:chOff x="3726473" y="2479904"/>
                <a:chExt cx="4641447" cy="1964974"/>
              </a:xfrm>
            </p:grpSpPr>
            <p:sp>
              <p:nvSpPr>
                <p:cNvPr id="148" name="任意多边形: 形状 147"/>
                <p:cNvSpPr/>
                <p:nvPr/>
              </p:nvSpPr>
              <p:spPr>
                <a:xfrm>
                  <a:off x="3745737" y="2499168"/>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任意多边形: 形状 148"/>
                <p:cNvSpPr/>
                <p:nvPr/>
              </p:nvSpPr>
              <p:spPr>
                <a:xfrm>
                  <a:off x="3726473" y="2479904"/>
                  <a:ext cx="4641447" cy="1964974"/>
                </a:xfrm>
                <a:custGeom>
                  <a:avLst/>
                  <a:gdLst>
                    <a:gd name="connsiteX0" fmla="*/ 4641448 w 4641447"/>
                    <a:gd name="connsiteY0" fmla="*/ 1964975 h 1964974"/>
                    <a:gd name="connsiteX1" fmla="*/ 0 w 4641447"/>
                    <a:gd name="connsiteY1" fmla="*/ 1964975 h 1964974"/>
                    <a:gd name="connsiteX2" fmla="*/ 0 w 4641447"/>
                    <a:gd name="connsiteY2" fmla="*/ 0 h 1964974"/>
                    <a:gd name="connsiteX3" fmla="*/ 4641448 w 4641447"/>
                    <a:gd name="connsiteY3" fmla="*/ 0 h 1964974"/>
                    <a:gd name="connsiteX4" fmla="*/ 4641448 w 4641447"/>
                    <a:gd name="connsiteY4" fmla="*/ 1964975 h 1964974"/>
                    <a:gd name="connsiteX5" fmla="*/ 38529 w 4641447"/>
                    <a:gd name="connsiteY5" fmla="*/ 1926446 h 1964974"/>
                    <a:gd name="connsiteX6" fmla="*/ 4602919 w 4641447"/>
                    <a:gd name="connsiteY6" fmla="*/ 1926446 h 1964974"/>
                    <a:gd name="connsiteX7" fmla="*/ 4602919 w 4641447"/>
                    <a:gd name="connsiteY7" fmla="*/ 38529 h 1964974"/>
                    <a:gd name="connsiteX8" fmla="*/ 38529 w 4641447"/>
                    <a:gd name="connsiteY8" fmla="*/ 38529 h 1964974"/>
                    <a:gd name="connsiteX9" fmla="*/ 38529 w 4641447"/>
                    <a:gd name="connsiteY9" fmla="*/ 1926446 h 196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447" h="1964974">
                      <a:moveTo>
                        <a:pt x="4641448" y="1964975"/>
                      </a:moveTo>
                      <a:lnTo>
                        <a:pt x="0" y="1964975"/>
                      </a:lnTo>
                      <a:lnTo>
                        <a:pt x="0" y="0"/>
                      </a:lnTo>
                      <a:lnTo>
                        <a:pt x="4641448" y="0"/>
                      </a:lnTo>
                      <a:lnTo>
                        <a:pt x="4641448" y="1964975"/>
                      </a:lnTo>
                      <a:close/>
                      <a:moveTo>
                        <a:pt x="38529" y="1926446"/>
                      </a:moveTo>
                      <a:lnTo>
                        <a:pt x="4602919" y="1926446"/>
                      </a:lnTo>
                      <a:lnTo>
                        <a:pt x="4602919" y="38529"/>
                      </a:lnTo>
                      <a:lnTo>
                        <a:pt x="38529" y="38529"/>
                      </a:lnTo>
                      <a:lnTo>
                        <a:pt x="38529"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51" name="任意多边形: 形状 150"/>
              <p:cNvSpPr/>
              <p:nvPr/>
            </p:nvSpPr>
            <p:spPr>
              <a:xfrm>
                <a:off x="3839491" y="2424679"/>
                <a:ext cx="51371" cy="55224"/>
              </a:xfrm>
              <a:custGeom>
                <a:avLst/>
                <a:gdLst>
                  <a:gd name="connsiteX0" fmla="*/ 17980 w 51371"/>
                  <a:gd name="connsiteY0" fmla="*/ 55225 h 55224"/>
                  <a:gd name="connsiteX1" fmla="*/ 0 w 51371"/>
                  <a:gd name="connsiteY1" fmla="*/ 11559 h 55224"/>
                  <a:gd name="connsiteX2" fmla="*/ 30823 w 51371"/>
                  <a:gd name="connsiteY2" fmla="*/ 0 h 55224"/>
                  <a:gd name="connsiteX3" fmla="*/ 51372 w 51371"/>
                  <a:gd name="connsiteY3" fmla="*/ 55225 h 55224"/>
                </a:gdLst>
                <a:ahLst/>
                <a:cxnLst>
                  <a:cxn ang="0">
                    <a:pos x="connsiteX0" y="connsiteY0"/>
                  </a:cxn>
                  <a:cxn ang="0">
                    <a:pos x="connsiteX1" y="connsiteY1"/>
                  </a:cxn>
                  <a:cxn ang="0">
                    <a:pos x="connsiteX2" y="connsiteY2"/>
                  </a:cxn>
                  <a:cxn ang="0">
                    <a:pos x="connsiteX3" y="connsiteY3"/>
                  </a:cxn>
                </a:cxnLst>
                <a:rect l="l" t="t" r="r" b="b"/>
                <a:pathLst>
                  <a:path w="51371" h="55224">
                    <a:moveTo>
                      <a:pt x="17980" y="55225"/>
                    </a:moveTo>
                    <a:lnTo>
                      <a:pt x="0" y="11559"/>
                    </a:lnTo>
                    <a:lnTo>
                      <a:pt x="30823" y="0"/>
                    </a:lnTo>
                    <a:lnTo>
                      <a:pt x="51372" y="55225"/>
                    </a:lnTo>
                    <a:close/>
                  </a:path>
                </a:pathLst>
              </a:custGeom>
              <a:solidFill>
                <a:srgbClr val="007BD4"/>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 name="文本框 5"/>
            <p:cNvSpPr txBox="1"/>
            <p:nvPr/>
          </p:nvSpPr>
          <p:spPr>
            <a:xfrm>
              <a:off x="5898" y="3828"/>
              <a:ext cx="7203" cy="3069"/>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二、保护个人信息，警惕技术窃密</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1.</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不泄露敏感信息</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身份证号、银行卡号、短信验证码、游戏账号密码等均不可向他人透露。诈骗分子常伪装成买家或客服，以</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验证身份</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解绑账号</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为由索要信息。</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2.</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禁用屏幕共享与远程控制</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拒绝下载来源不明的会议类</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APP</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（如</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联通会议</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），关闭屏幕共享功能，防止诈骗分子实时窃取支付密码和验证码。</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p:txBody>
        </p:sp>
      </p:grpSp>
      <p:pic>
        <p:nvPicPr>
          <p:cNvPr id="2" name="图片 1"/>
          <p:cNvPicPr/>
          <p:nvPr/>
        </p:nvPicPr>
        <p:blipFill>
          <a:blip r:embed="rId1"/>
          <a:stretch>
            <a:fillRect/>
          </a:stretch>
        </p:blipFill>
        <p:spPr>
          <a:xfrm>
            <a:off x="6474460" y="814705"/>
            <a:ext cx="4947920" cy="3515360"/>
          </a:xfrm>
          <a:prstGeom prst="rect">
            <a:avLst/>
          </a:prstGeom>
        </p:spPr>
      </p:pic>
      <p:grpSp>
        <p:nvGrpSpPr>
          <p:cNvPr id="3" name="组合 2" descr="7b0a202020202274657874626f78223a2022220a7d0a"/>
          <p:cNvGrpSpPr/>
          <p:nvPr/>
        </p:nvGrpSpPr>
        <p:grpSpPr>
          <a:xfrm>
            <a:off x="266700" y="1523365"/>
            <a:ext cx="6207760" cy="3223895"/>
            <a:chOff x="5868" y="3769"/>
            <a:chExt cx="7443" cy="3374"/>
          </a:xfrm>
        </p:grpSpPr>
        <p:grpSp>
          <p:nvGrpSpPr>
            <p:cNvPr id="7" name="图形 138"/>
            <p:cNvGrpSpPr/>
            <p:nvPr/>
          </p:nvGrpSpPr>
          <p:grpSpPr>
            <a:xfrm>
              <a:off x="5868" y="3769"/>
              <a:ext cx="7443" cy="3374"/>
              <a:chOff x="3726473" y="2392416"/>
              <a:chExt cx="4726210" cy="2142363"/>
            </a:xfrm>
          </p:grpSpPr>
          <p:grpSp>
            <p:nvGrpSpPr>
              <p:cNvPr id="8" name="图形 138"/>
              <p:cNvGrpSpPr/>
              <p:nvPr/>
            </p:nvGrpSpPr>
            <p:grpSpPr>
              <a:xfrm>
                <a:off x="3843343" y="2601912"/>
                <a:ext cx="4609340" cy="1932867"/>
                <a:chOff x="3843343" y="2601912"/>
                <a:chExt cx="4609340" cy="1932867"/>
              </a:xfrm>
            </p:grpSpPr>
            <p:sp>
              <p:nvSpPr>
                <p:cNvPr id="9" name="任意多边形: 形状 141"/>
                <p:cNvSpPr/>
                <p:nvPr/>
              </p:nvSpPr>
              <p:spPr>
                <a:xfrm>
                  <a:off x="3849765" y="2608334"/>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142"/>
                <p:cNvSpPr/>
                <p:nvPr/>
              </p:nvSpPr>
              <p:spPr>
                <a:xfrm>
                  <a:off x="3843343" y="2601912"/>
                  <a:ext cx="4609230" cy="1585525"/>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 name="图形 138"/>
              <p:cNvGrpSpPr/>
              <p:nvPr/>
            </p:nvGrpSpPr>
            <p:grpSpPr>
              <a:xfrm>
                <a:off x="3798393" y="2556962"/>
                <a:ext cx="4615761" cy="1939288"/>
                <a:chOff x="3798393" y="2556962"/>
                <a:chExt cx="4615761" cy="1939288"/>
              </a:xfrm>
            </p:grpSpPr>
            <p:sp>
              <p:nvSpPr>
                <p:cNvPr id="12" name="任意多边形: 形状 144"/>
                <p:cNvSpPr/>
                <p:nvPr/>
              </p:nvSpPr>
              <p:spPr>
                <a:xfrm>
                  <a:off x="3804815" y="2563383"/>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45"/>
                <p:cNvSpPr/>
                <p:nvPr/>
              </p:nvSpPr>
              <p:spPr>
                <a:xfrm>
                  <a:off x="3798393" y="255696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 name="图形 138"/>
              <p:cNvGrpSpPr/>
              <p:nvPr/>
            </p:nvGrpSpPr>
            <p:grpSpPr>
              <a:xfrm>
                <a:off x="3726473" y="2479904"/>
                <a:ext cx="4641447" cy="1964974"/>
                <a:chOff x="3726473" y="2479904"/>
                <a:chExt cx="4641447" cy="1964974"/>
              </a:xfrm>
            </p:grpSpPr>
            <p:sp>
              <p:nvSpPr>
                <p:cNvPr id="15" name="任意多边形: 形状 147"/>
                <p:cNvSpPr/>
                <p:nvPr/>
              </p:nvSpPr>
              <p:spPr>
                <a:xfrm>
                  <a:off x="3745737" y="2499168"/>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48"/>
                <p:cNvSpPr/>
                <p:nvPr/>
              </p:nvSpPr>
              <p:spPr>
                <a:xfrm>
                  <a:off x="3726473" y="2479904"/>
                  <a:ext cx="4641447" cy="1964974"/>
                </a:xfrm>
                <a:custGeom>
                  <a:avLst/>
                  <a:gdLst>
                    <a:gd name="connsiteX0" fmla="*/ 4641448 w 4641447"/>
                    <a:gd name="connsiteY0" fmla="*/ 1964975 h 1964974"/>
                    <a:gd name="connsiteX1" fmla="*/ 0 w 4641447"/>
                    <a:gd name="connsiteY1" fmla="*/ 1964975 h 1964974"/>
                    <a:gd name="connsiteX2" fmla="*/ 0 w 4641447"/>
                    <a:gd name="connsiteY2" fmla="*/ 0 h 1964974"/>
                    <a:gd name="connsiteX3" fmla="*/ 4641448 w 4641447"/>
                    <a:gd name="connsiteY3" fmla="*/ 0 h 1964974"/>
                    <a:gd name="connsiteX4" fmla="*/ 4641448 w 4641447"/>
                    <a:gd name="connsiteY4" fmla="*/ 1964975 h 1964974"/>
                    <a:gd name="connsiteX5" fmla="*/ 38529 w 4641447"/>
                    <a:gd name="connsiteY5" fmla="*/ 1926446 h 1964974"/>
                    <a:gd name="connsiteX6" fmla="*/ 4602919 w 4641447"/>
                    <a:gd name="connsiteY6" fmla="*/ 1926446 h 1964974"/>
                    <a:gd name="connsiteX7" fmla="*/ 4602919 w 4641447"/>
                    <a:gd name="connsiteY7" fmla="*/ 38529 h 1964974"/>
                    <a:gd name="connsiteX8" fmla="*/ 38529 w 4641447"/>
                    <a:gd name="connsiteY8" fmla="*/ 38529 h 1964974"/>
                    <a:gd name="connsiteX9" fmla="*/ 38529 w 4641447"/>
                    <a:gd name="connsiteY9" fmla="*/ 1926446 h 196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447" h="1964974">
                      <a:moveTo>
                        <a:pt x="4641448" y="1964975"/>
                      </a:moveTo>
                      <a:lnTo>
                        <a:pt x="0" y="1964975"/>
                      </a:lnTo>
                      <a:lnTo>
                        <a:pt x="0" y="0"/>
                      </a:lnTo>
                      <a:lnTo>
                        <a:pt x="4641448" y="0"/>
                      </a:lnTo>
                      <a:lnTo>
                        <a:pt x="4641448" y="1964975"/>
                      </a:lnTo>
                      <a:close/>
                      <a:moveTo>
                        <a:pt x="38529" y="1926446"/>
                      </a:moveTo>
                      <a:lnTo>
                        <a:pt x="4602919" y="1926446"/>
                      </a:lnTo>
                      <a:lnTo>
                        <a:pt x="4602919" y="38529"/>
                      </a:lnTo>
                      <a:lnTo>
                        <a:pt x="38529" y="38529"/>
                      </a:lnTo>
                      <a:lnTo>
                        <a:pt x="38529"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7" name="图形 138"/>
              <p:cNvGrpSpPr/>
              <p:nvPr/>
            </p:nvGrpSpPr>
            <p:grpSpPr>
              <a:xfrm>
                <a:off x="3792167" y="2392416"/>
                <a:ext cx="352850" cy="374647"/>
                <a:chOff x="3792167" y="2392416"/>
                <a:chExt cx="352850" cy="374647"/>
              </a:xfrm>
              <a:solidFill>
                <a:srgbClr val="007BD4"/>
              </a:solidFill>
            </p:grpSpPr>
            <p:sp>
              <p:nvSpPr>
                <p:cNvPr id="18" name="任意多边形: 形状 150"/>
                <p:cNvSpPr/>
                <p:nvPr/>
              </p:nvSpPr>
              <p:spPr>
                <a:xfrm>
                  <a:off x="3839491" y="2424679"/>
                  <a:ext cx="51371" cy="55224"/>
                </a:xfrm>
                <a:custGeom>
                  <a:avLst/>
                  <a:gdLst>
                    <a:gd name="connsiteX0" fmla="*/ 17980 w 51371"/>
                    <a:gd name="connsiteY0" fmla="*/ 55225 h 55224"/>
                    <a:gd name="connsiteX1" fmla="*/ 0 w 51371"/>
                    <a:gd name="connsiteY1" fmla="*/ 11559 h 55224"/>
                    <a:gd name="connsiteX2" fmla="*/ 30823 w 51371"/>
                    <a:gd name="connsiteY2" fmla="*/ 0 h 55224"/>
                    <a:gd name="connsiteX3" fmla="*/ 51372 w 51371"/>
                    <a:gd name="connsiteY3" fmla="*/ 55225 h 55224"/>
                  </a:gdLst>
                  <a:ahLst/>
                  <a:cxnLst>
                    <a:cxn ang="0">
                      <a:pos x="connsiteX0" y="connsiteY0"/>
                    </a:cxn>
                    <a:cxn ang="0">
                      <a:pos x="connsiteX1" y="connsiteY1"/>
                    </a:cxn>
                    <a:cxn ang="0">
                      <a:pos x="connsiteX2" y="connsiteY2"/>
                    </a:cxn>
                    <a:cxn ang="0">
                      <a:pos x="connsiteX3" y="connsiteY3"/>
                    </a:cxn>
                  </a:cxnLst>
                  <a:rect l="l" t="t" r="r" b="b"/>
                  <a:pathLst>
                    <a:path w="51371" h="55224">
                      <a:moveTo>
                        <a:pt x="17980" y="55225"/>
                      </a:moveTo>
                      <a:lnTo>
                        <a:pt x="0" y="11559"/>
                      </a:lnTo>
                      <a:lnTo>
                        <a:pt x="30823" y="0"/>
                      </a:lnTo>
                      <a:lnTo>
                        <a:pt x="51372" y="55225"/>
                      </a:lnTo>
                      <a:close/>
                    </a:path>
                  </a:pathLst>
                </a:custGeom>
                <a:solidFill>
                  <a:srgbClr val="007BD4"/>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51"/>
                <p:cNvSpPr/>
                <p:nvPr/>
              </p:nvSpPr>
              <p:spPr>
                <a:xfrm>
                  <a:off x="3792167" y="2392416"/>
                  <a:ext cx="352850" cy="374647"/>
                </a:xfrm>
                <a:custGeom>
                  <a:avLst/>
                  <a:gdLst>
                    <a:gd name="connsiteX0" fmla="*/ 287487 w 415557"/>
                    <a:gd name="connsiteY0" fmla="*/ 653420 h 653420"/>
                    <a:gd name="connsiteX1" fmla="*/ 184744 w 415557"/>
                    <a:gd name="connsiteY1" fmla="*/ 587921 h 653420"/>
                    <a:gd name="connsiteX2" fmla="*/ 4942 w 415557"/>
                    <a:gd name="connsiteY2" fmla="*/ 123006 h 653420"/>
                    <a:gd name="connsiteX3" fmla="*/ 65304 w 415557"/>
                    <a:gd name="connsiteY3" fmla="*/ 7419 h 653420"/>
                    <a:gd name="connsiteX4" fmla="*/ 137225 w 415557"/>
                    <a:gd name="connsiteY4" fmla="*/ 6135 h 653420"/>
                    <a:gd name="connsiteX5" fmla="*/ 187312 w 415557"/>
                    <a:gd name="connsiteY5" fmla="*/ 53654 h 653420"/>
                    <a:gd name="connsiteX6" fmla="*/ 228410 w 415557"/>
                    <a:gd name="connsiteY6" fmla="*/ 162819 h 653420"/>
                    <a:gd name="connsiteX7" fmla="*/ 193734 w 415557"/>
                    <a:gd name="connsiteY7" fmla="*/ 162819 h 653420"/>
                    <a:gd name="connsiteX8" fmla="*/ 157773 w 415557"/>
                    <a:gd name="connsiteY8" fmla="*/ 63928 h 653420"/>
                    <a:gd name="connsiteX9" fmla="*/ 126950 w 415557"/>
                    <a:gd name="connsiteY9" fmla="*/ 35674 h 653420"/>
                    <a:gd name="connsiteX10" fmla="*/ 76863 w 415557"/>
                    <a:gd name="connsiteY10" fmla="*/ 36958 h 653420"/>
                    <a:gd name="connsiteX11" fmla="*/ 35765 w 415557"/>
                    <a:gd name="connsiteY11" fmla="*/ 111447 h 653420"/>
                    <a:gd name="connsiteX12" fmla="*/ 214282 w 415557"/>
                    <a:gd name="connsiteY12" fmla="*/ 577647 h 653420"/>
                    <a:gd name="connsiteX13" fmla="*/ 323448 w 415557"/>
                    <a:gd name="connsiteY13" fmla="*/ 616176 h 653420"/>
                    <a:gd name="connsiteX14" fmla="*/ 379957 w 415557"/>
                    <a:gd name="connsiteY14" fmla="*/ 514716 h 653420"/>
                    <a:gd name="connsiteX15" fmla="*/ 205292 w 415557"/>
                    <a:gd name="connsiteY15" fmla="*/ 57507 h 653420"/>
                    <a:gd name="connsiteX16" fmla="*/ 234831 w 415557"/>
                    <a:gd name="connsiteY16" fmla="*/ 45948 h 653420"/>
                    <a:gd name="connsiteX17" fmla="*/ 409495 w 415557"/>
                    <a:gd name="connsiteY17" fmla="*/ 501873 h 653420"/>
                    <a:gd name="connsiteX18" fmla="*/ 335006 w 415557"/>
                    <a:gd name="connsiteY18" fmla="*/ 644430 h 653420"/>
                    <a:gd name="connsiteX19" fmla="*/ 287487 w 415557"/>
                    <a:gd name="connsiteY19" fmla="*/ 653420 h 65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5557" h="653420">
                      <a:moveTo>
                        <a:pt x="287487" y="653420"/>
                      </a:moveTo>
                      <a:cubicBezTo>
                        <a:pt x="241253" y="653420"/>
                        <a:pt x="200155" y="629019"/>
                        <a:pt x="184744" y="587921"/>
                      </a:cubicBezTo>
                      <a:lnTo>
                        <a:pt x="4942" y="123006"/>
                      </a:lnTo>
                      <a:cubicBezTo>
                        <a:pt x="-11754" y="78055"/>
                        <a:pt x="15216" y="26683"/>
                        <a:pt x="65304" y="7419"/>
                      </a:cubicBezTo>
                      <a:cubicBezTo>
                        <a:pt x="89706" y="-1571"/>
                        <a:pt x="115392" y="-2855"/>
                        <a:pt x="137225" y="6135"/>
                      </a:cubicBezTo>
                      <a:cubicBezTo>
                        <a:pt x="160342" y="15125"/>
                        <a:pt x="178322" y="31821"/>
                        <a:pt x="187312" y="53654"/>
                      </a:cubicBezTo>
                      <a:lnTo>
                        <a:pt x="228410" y="162819"/>
                      </a:lnTo>
                      <a:lnTo>
                        <a:pt x="193734" y="162819"/>
                      </a:lnTo>
                      <a:lnTo>
                        <a:pt x="157773" y="63928"/>
                      </a:lnTo>
                      <a:cubicBezTo>
                        <a:pt x="152636" y="51085"/>
                        <a:pt x="141077" y="40811"/>
                        <a:pt x="126950" y="35674"/>
                      </a:cubicBezTo>
                      <a:cubicBezTo>
                        <a:pt x="111539" y="30536"/>
                        <a:pt x="93558" y="30536"/>
                        <a:pt x="76863" y="36958"/>
                      </a:cubicBezTo>
                      <a:cubicBezTo>
                        <a:pt x="43471" y="49801"/>
                        <a:pt x="24206" y="83193"/>
                        <a:pt x="35765" y="111447"/>
                      </a:cubicBezTo>
                      <a:lnTo>
                        <a:pt x="214282" y="577647"/>
                      </a:lnTo>
                      <a:cubicBezTo>
                        <a:pt x="228410" y="616176"/>
                        <a:pt x="278497" y="632872"/>
                        <a:pt x="323448" y="616176"/>
                      </a:cubicBezTo>
                      <a:cubicBezTo>
                        <a:pt x="369682" y="598196"/>
                        <a:pt x="394084" y="553245"/>
                        <a:pt x="379957" y="514716"/>
                      </a:cubicBezTo>
                      <a:lnTo>
                        <a:pt x="205292" y="57507"/>
                      </a:lnTo>
                      <a:lnTo>
                        <a:pt x="234831" y="45948"/>
                      </a:lnTo>
                      <a:lnTo>
                        <a:pt x="409495" y="501873"/>
                      </a:lnTo>
                      <a:cubicBezTo>
                        <a:pt x="430044" y="557098"/>
                        <a:pt x="396652" y="621313"/>
                        <a:pt x="335006" y="644430"/>
                      </a:cubicBezTo>
                      <a:cubicBezTo>
                        <a:pt x="318310" y="650852"/>
                        <a:pt x="302899" y="653420"/>
                        <a:pt x="287487" y="653420"/>
                      </a:cubicBezTo>
                      <a:close/>
                    </a:path>
                  </a:pathLst>
                </a:custGeom>
                <a:solidFill>
                  <a:srgbClr val="007BD4"/>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1" name="文本框 20"/>
            <p:cNvSpPr txBox="1"/>
            <p:nvPr/>
          </p:nvSpPr>
          <p:spPr>
            <a:xfrm>
              <a:off x="5971" y="3977"/>
              <a:ext cx="6994" cy="2619"/>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一、严守官方交易渠道，拒绝脱离平台操作</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1.</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选择官方或授权平台交易</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游戏账号、装备交易应通过游戏官方运营的渠道（如游戏内置交易系统）或授权的第三方平台（如</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交易猫</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闲鱼</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）完成，避免使用陌生链接、二维码跳转的</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中介平台</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2.</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拒绝脱离平台沟通与转账</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诈骗分子常以</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平台手续费高</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未成年人限制</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等理由诱导脱离官方平台，要求添加</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QQ</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、微信私聊或转账至个人账户。任何要求通过支付宝、银行卡直接转账的行为均属诈骗。</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907266"/>
            <a:ext cx="12192000" cy="2677886"/>
          </a:xfrm>
          <a:prstGeom prst="rect">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 name="文本框 4"/>
          <p:cNvSpPr txBox="1"/>
          <p:nvPr/>
        </p:nvSpPr>
        <p:spPr>
          <a:xfrm>
            <a:off x="3873571" y="2596606"/>
            <a:ext cx="4609445" cy="707886"/>
          </a:xfrm>
          <a:prstGeom prst="rect">
            <a:avLst/>
          </a:prstGeom>
          <a:noFill/>
        </p:spPr>
        <p:txBody>
          <a:bodyPr wrap="square" rtlCol="0">
            <a:spAutoFit/>
          </a:bodyPr>
          <a:lstStyle/>
          <a:p>
            <a:pPr algn="dist"/>
            <a:r>
              <a:rPr kumimoji="0" lang="zh-CN" altLang="en-US" sz="40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什么是电信诈骗？</a:t>
            </a:r>
            <a:endParaRPr kumimoji="0" lang="en-US" altLang="zh-CN" sz="40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5023757" y="3314692"/>
            <a:ext cx="3098800" cy="792653"/>
          </a:xfrm>
          <a:prstGeom prst="rect">
            <a:avLst/>
          </a:prstGeom>
          <a:noFill/>
        </p:spPr>
        <p:txBody>
          <a:bodyPr wrap="square">
            <a:spAutoFit/>
          </a:bodyPr>
          <a:lstStyle/>
          <a:p>
            <a:pPr marL="285750" indent="-285750">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rPr>
              <a:t>电信诈骗的定义及特点</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endParaRPr>
          </a:p>
          <a:p>
            <a:pPr marL="285750" indent="-285750">
              <a:lnSpc>
                <a:spcPct val="150000"/>
              </a:lnSpc>
              <a:buFont typeface="Arial" panose="020B0604020202020204" pitchFamily="34" charset="0"/>
              <a:buChar char="•"/>
            </a:pPr>
            <a:r>
              <a:rPr lang="zh-CN" altLang="en-US" sz="1600" dirty="0">
                <a:solidFill>
                  <a:schemeClr val="bg1"/>
                </a:solidFill>
                <a:latin typeface="思源黑体 CN Light" panose="020B0300000000000000" pitchFamily="34" charset="-122"/>
                <a:ea typeface="思源黑体 CN Light" panose="020B0300000000000000" pitchFamily="34" charset="-122"/>
              </a:rPr>
              <a:t>受骗人群等</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2960914" y="2322285"/>
            <a:ext cx="6117772" cy="0"/>
          </a:xfrm>
          <a:prstGeom prst="line">
            <a:avLst/>
          </a:prstGeom>
          <a:ln w="1905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960914" y="2322285"/>
            <a:ext cx="0" cy="130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078686" y="2322285"/>
            <a:ext cx="0" cy="944821"/>
          </a:xfrm>
          <a:prstGeom prst="line">
            <a:avLst/>
          </a:prstGeom>
          <a:ln w="19050" cap="sq">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KSO_Shape"/>
          <p:cNvSpPr/>
          <p:nvPr/>
        </p:nvSpPr>
        <p:spPr bwMode="auto">
          <a:xfrm>
            <a:off x="8800358" y="3280003"/>
            <a:ext cx="430724" cy="372576"/>
          </a:xfrm>
          <a:custGeom>
            <a:avLst/>
            <a:gdLst>
              <a:gd name="T0" fmla="*/ 2147483646 w 6617"/>
              <a:gd name="T1" fmla="*/ 2147483646 h 5732"/>
              <a:gd name="T2" fmla="*/ 2147483646 w 6617"/>
              <a:gd name="T3" fmla="*/ 2147483646 h 5732"/>
              <a:gd name="T4" fmla="*/ 2147483646 w 6617"/>
              <a:gd name="T5" fmla="*/ 2147483646 h 5732"/>
              <a:gd name="T6" fmla="*/ 2147483646 w 6617"/>
              <a:gd name="T7" fmla="*/ 2147483646 h 5732"/>
              <a:gd name="T8" fmla="*/ 2147483646 w 6617"/>
              <a:gd name="T9" fmla="*/ 2147483646 h 5732"/>
              <a:gd name="T10" fmla="*/ 2147483646 w 6617"/>
              <a:gd name="T11" fmla="*/ 2147483646 h 5732"/>
              <a:gd name="T12" fmla="*/ 2147483646 w 6617"/>
              <a:gd name="T13" fmla="*/ 2147483646 h 5732"/>
              <a:gd name="T14" fmla="*/ 2147483646 w 6617"/>
              <a:gd name="T15" fmla="*/ 2147483646 h 5732"/>
              <a:gd name="T16" fmla="*/ 2147483646 w 6617"/>
              <a:gd name="T17" fmla="*/ 2147483646 h 5732"/>
              <a:gd name="T18" fmla="*/ 2147483646 w 6617"/>
              <a:gd name="T19" fmla="*/ 2147483646 h 5732"/>
              <a:gd name="T20" fmla="*/ 2147483646 w 6617"/>
              <a:gd name="T21" fmla="*/ 2147483646 h 5732"/>
              <a:gd name="T22" fmla="*/ 2147483646 w 6617"/>
              <a:gd name="T23" fmla="*/ 2147483646 h 5732"/>
              <a:gd name="T24" fmla="*/ 2147483646 w 6617"/>
              <a:gd name="T25" fmla="*/ 2147483646 h 5732"/>
              <a:gd name="T26" fmla="*/ 2147483646 w 6617"/>
              <a:gd name="T27" fmla="*/ 2147483646 h 5732"/>
              <a:gd name="T28" fmla="*/ 2147483646 w 6617"/>
              <a:gd name="T29" fmla="*/ 2147483646 h 5732"/>
              <a:gd name="T30" fmla="*/ 2147483646 w 6617"/>
              <a:gd name="T31" fmla="*/ 2147483646 h 5732"/>
              <a:gd name="T32" fmla="*/ 2147483646 w 6617"/>
              <a:gd name="T33" fmla="*/ 2147483646 h 5732"/>
              <a:gd name="T34" fmla="*/ 2147483646 w 6617"/>
              <a:gd name="T35" fmla="*/ 2147483646 h 5732"/>
              <a:gd name="T36" fmla="*/ 2147483646 w 6617"/>
              <a:gd name="T37" fmla="*/ 2147483646 h 5732"/>
              <a:gd name="T38" fmla="*/ 2147483646 w 6617"/>
              <a:gd name="T39" fmla="*/ 2147483646 h 5732"/>
              <a:gd name="T40" fmla="*/ 2147483646 w 6617"/>
              <a:gd name="T41" fmla="*/ 2147483646 h 5732"/>
              <a:gd name="T42" fmla="*/ 2147483646 w 6617"/>
              <a:gd name="T43" fmla="*/ 2147483646 h 5732"/>
              <a:gd name="T44" fmla="*/ 2147483646 w 6617"/>
              <a:gd name="T45" fmla="*/ 2147483646 h 5732"/>
              <a:gd name="T46" fmla="*/ 2147483646 w 6617"/>
              <a:gd name="T47" fmla="*/ 2147483646 h 5732"/>
              <a:gd name="T48" fmla="*/ 2147483646 w 6617"/>
              <a:gd name="T49" fmla="*/ 2147483646 h 5732"/>
              <a:gd name="T50" fmla="*/ 2147483646 w 6617"/>
              <a:gd name="T51" fmla="*/ 2147483646 h 5732"/>
              <a:gd name="T52" fmla="*/ 2147483646 w 6617"/>
              <a:gd name="T53" fmla="*/ 2147483646 h 5732"/>
              <a:gd name="T54" fmla="*/ 2147483646 w 6617"/>
              <a:gd name="T55" fmla="*/ 2147483646 h 5732"/>
              <a:gd name="T56" fmla="*/ 2147483646 w 6617"/>
              <a:gd name="T57" fmla="*/ 2147483646 h 5732"/>
              <a:gd name="T58" fmla="*/ 2147483646 w 6617"/>
              <a:gd name="T59" fmla="*/ 1141474998 h 5732"/>
              <a:gd name="T60" fmla="*/ 2147483646 w 6617"/>
              <a:gd name="T61" fmla="*/ 2147483646 h 5732"/>
              <a:gd name="T62" fmla="*/ 2147483646 w 6617"/>
              <a:gd name="T63" fmla="*/ 2147483646 h 5732"/>
              <a:gd name="T64" fmla="*/ 2147483646 w 6617"/>
              <a:gd name="T65" fmla="*/ 2147483646 h 5732"/>
              <a:gd name="T66" fmla="*/ 2147483646 w 6617"/>
              <a:gd name="T67" fmla="*/ 2147483646 h 5732"/>
              <a:gd name="T68" fmla="*/ 2147483646 w 6617"/>
              <a:gd name="T69" fmla="*/ 2147483646 h 5732"/>
              <a:gd name="T70" fmla="*/ 2147483646 w 6617"/>
              <a:gd name="T71" fmla="*/ 2147483646 h 5732"/>
              <a:gd name="T72" fmla="*/ 2147483646 w 6617"/>
              <a:gd name="T73" fmla="*/ 2147483646 h 5732"/>
              <a:gd name="T74" fmla="*/ 2147483646 w 6617"/>
              <a:gd name="T75" fmla="*/ 2147483646 h 5732"/>
              <a:gd name="T76" fmla="*/ 2147483646 w 6617"/>
              <a:gd name="T77" fmla="*/ 2147483646 h 5732"/>
              <a:gd name="T78" fmla="*/ 2147483646 w 6617"/>
              <a:gd name="T79" fmla="*/ 2147483646 h 5732"/>
              <a:gd name="T80" fmla="*/ 2147483646 w 6617"/>
              <a:gd name="T81" fmla="*/ 2147483646 h 5732"/>
              <a:gd name="T82" fmla="*/ 2147483646 w 6617"/>
              <a:gd name="T83" fmla="*/ 2147483646 h 5732"/>
              <a:gd name="T84" fmla="*/ 2147483646 w 6617"/>
              <a:gd name="T85" fmla="*/ 2147483646 h 5732"/>
              <a:gd name="T86" fmla="*/ 2147483646 w 6617"/>
              <a:gd name="T87" fmla="*/ 2147483646 h 5732"/>
              <a:gd name="T88" fmla="*/ 2147483646 w 6617"/>
              <a:gd name="T89" fmla="*/ 2147483646 h 5732"/>
              <a:gd name="T90" fmla="*/ 2147483646 w 6617"/>
              <a:gd name="T91" fmla="*/ 2147483646 h 5732"/>
              <a:gd name="T92" fmla="*/ 2147483646 w 6617"/>
              <a:gd name="T93" fmla="*/ 2147483646 h 5732"/>
              <a:gd name="T94" fmla="*/ 2147483646 w 6617"/>
              <a:gd name="T95" fmla="*/ 2147483646 h 5732"/>
              <a:gd name="T96" fmla="*/ 2147483646 w 6617"/>
              <a:gd name="T97" fmla="*/ 2147483646 h 5732"/>
              <a:gd name="T98" fmla="*/ 2147483646 w 6617"/>
              <a:gd name="T99" fmla="*/ 2147483646 h 5732"/>
              <a:gd name="T100" fmla="*/ 0 w 6617"/>
              <a:gd name="T101" fmla="*/ 2147483646 h 5732"/>
              <a:gd name="T102" fmla="*/ 2147483646 w 6617"/>
              <a:gd name="T103" fmla="*/ 2147483646 h 5732"/>
              <a:gd name="T104" fmla="*/ 2147483646 w 6617"/>
              <a:gd name="T105" fmla="*/ 2147483646 h 5732"/>
              <a:gd name="T106" fmla="*/ 2147483646 w 6617"/>
              <a:gd name="T107" fmla="*/ 2147483646 h 5732"/>
              <a:gd name="T108" fmla="*/ 2147483646 w 6617"/>
              <a:gd name="T109" fmla="*/ 2147483646 h 5732"/>
              <a:gd name="T110" fmla="*/ 2147483646 w 6617"/>
              <a:gd name="T111" fmla="*/ 2147483646 h 5732"/>
              <a:gd name="T112" fmla="*/ 2147483646 w 6617"/>
              <a:gd name="T113" fmla="*/ 2147483646 h 5732"/>
              <a:gd name="T114" fmla="*/ 2147483646 w 6617"/>
              <a:gd name="T115" fmla="*/ 2147483646 h 5732"/>
              <a:gd name="T116" fmla="*/ 2147483646 w 6617"/>
              <a:gd name="T117" fmla="*/ 2147483646 h 5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617" h="5732">
                <a:moveTo>
                  <a:pt x="3711" y="4591"/>
                </a:moveTo>
                <a:lnTo>
                  <a:pt x="3711" y="4591"/>
                </a:lnTo>
                <a:lnTo>
                  <a:pt x="3699" y="4546"/>
                </a:lnTo>
                <a:lnTo>
                  <a:pt x="3685" y="4503"/>
                </a:lnTo>
                <a:lnTo>
                  <a:pt x="3671" y="4459"/>
                </a:lnTo>
                <a:lnTo>
                  <a:pt x="3656" y="4417"/>
                </a:lnTo>
                <a:lnTo>
                  <a:pt x="3639" y="4375"/>
                </a:lnTo>
                <a:lnTo>
                  <a:pt x="3623" y="4334"/>
                </a:lnTo>
                <a:lnTo>
                  <a:pt x="3607" y="4294"/>
                </a:lnTo>
                <a:lnTo>
                  <a:pt x="3588" y="4254"/>
                </a:lnTo>
                <a:lnTo>
                  <a:pt x="3571" y="4215"/>
                </a:lnTo>
                <a:lnTo>
                  <a:pt x="3551" y="4178"/>
                </a:lnTo>
                <a:lnTo>
                  <a:pt x="3531" y="4139"/>
                </a:lnTo>
                <a:lnTo>
                  <a:pt x="3512" y="4103"/>
                </a:lnTo>
                <a:lnTo>
                  <a:pt x="3491" y="4067"/>
                </a:lnTo>
                <a:lnTo>
                  <a:pt x="3469" y="4031"/>
                </a:lnTo>
                <a:lnTo>
                  <a:pt x="3447" y="3996"/>
                </a:lnTo>
                <a:lnTo>
                  <a:pt x="3423" y="3963"/>
                </a:lnTo>
                <a:lnTo>
                  <a:pt x="3400" y="3929"/>
                </a:lnTo>
                <a:lnTo>
                  <a:pt x="3376" y="3897"/>
                </a:lnTo>
                <a:lnTo>
                  <a:pt x="3351" y="3864"/>
                </a:lnTo>
                <a:lnTo>
                  <a:pt x="3326" y="3833"/>
                </a:lnTo>
                <a:lnTo>
                  <a:pt x="3300" y="3801"/>
                </a:lnTo>
                <a:lnTo>
                  <a:pt x="3274" y="3771"/>
                </a:lnTo>
                <a:lnTo>
                  <a:pt x="3247" y="3741"/>
                </a:lnTo>
                <a:lnTo>
                  <a:pt x="3219" y="3712"/>
                </a:lnTo>
                <a:lnTo>
                  <a:pt x="3191" y="3684"/>
                </a:lnTo>
                <a:lnTo>
                  <a:pt x="3162" y="3656"/>
                </a:lnTo>
                <a:lnTo>
                  <a:pt x="3133" y="3628"/>
                </a:lnTo>
                <a:lnTo>
                  <a:pt x="3103" y="3602"/>
                </a:lnTo>
                <a:lnTo>
                  <a:pt x="3073" y="3576"/>
                </a:lnTo>
                <a:lnTo>
                  <a:pt x="3041" y="3551"/>
                </a:lnTo>
                <a:lnTo>
                  <a:pt x="3010" y="3525"/>
                </a:lnTo>
                <a:lnTo>
                  <a:pt x="2979" y="3501"/>
                </a:lnTo>
                <a:lnTo>
                  <a:pt x="2946" y="3476"/>
                </a:lnTo>
                <a:lnTo>
                  <a:pt x="2914" y="3453"/>
                </a:lnTo>
                <a:lnTo>
                  <a:pt x="2880" y="3430"/>
                </a:lnTo>
                <a:lnTo>
                  <a:pt x="2846" y="3408"/>
                </a:lnTo>
                <a:lnTo>
                  <a:pt x="2777" y="3365"/>
                </a:lnTo>
                <a:lnTo>
                  <a:pt x="2706" y="3323"/>
                </a:lnTo>
                <a:lnTo>
                  <a:pt x="2633" y="3284"/>
                </a:lnTo>
                <a:lnTo>
                  <a:pt x="2558" y="3246"/>
                </a:lnTo>
                <a:lnTo>
                  <a:pt x="2482" y="3210"/>
                </a:lnTo>
                <a:lnTo>
                  <a:pt x="2404" y="3177"/>
                </a:lnTo>
                <a:lnTo>
                  <a:pt x="2324" y="3144"/>
                </a:lnTo>
                <a:lnTo>
                  <a:pt x="2243" y="3114"/>
                </a:lnTo>
                <a:lnTo>
                  <a:pt x="2160" y="3085"/>
                </a:lnTo>
                <a:lnTo>
                  <a:pt x="2076" y="3057"/>
                </a:lnTo>
                <a:lnTo>
                  <a:pt x="1990" y="3032"/>
                </a:lnTo>
                <a:lnTo>
                  <a:pt x="1904" y="3007"/>
                </a:lnTo>
                <a:lnTo>
                  <a:pt x="1815" y="2984"/>
                </a:lnTo>
                <a:lnTo>
                  <a:pt x="1725" y="2962"/>
                </a:lnTo>
                <a:lnTo>
                  <a:pt x="4406" y="2104"/>
                </a:lnTo>
                <a:lnTo>
                  <a:pt x="4504" y="2132"/>
                </a:lnTo>
                <a:lnTo>
                  <a:pt x="4602" y="2162"/>
                </a:lnTo>
                <a:lnTo>
                  <a:pt x="4698" y="2193"/>
                </a:lnTo>
                <a:lnTo>
                  <a:pt x="4793" y="2227"/>
                </a:lnTo>
                <a:lnTo>
                  <a:pt x="4886" y="2263"/>
                </a:lnTo>
                <a:lnTo>
                  <a:pt x="4979" y="2301"/>
                </a:lnTo>
                <a:lnTo>
                  <a:pt x="5068" y="2340"/>
                </a:lnTo>
                <a:lnTo>
                  <a:pt x="5158" y="2381"/>
                </a:lnTo>
                <a:lnTo>
                  <a:pt x="5245" y="2423"/>
                </a:lnTo>
                <a:lnTo>
                  <a:pt x="5330" y="2467"/>
                </a:lnTo>
                <a:lnTo>
                  <a:pt x="5413" y="2513"/>
                </a:lnTo>
                <a:lnTo>
                  <a:pt x="5495" y="2559"/>
                </a:lnTo>
                <a:lnTo>
                  <a:pt x="5575" y="2605"/>
                </a:lnTo>
                <a:lnTo>
                  <a:pt x="5651" y="2654"/>
                </a:lnTo>
                <a:lnTo>
                  <a:pt x="5727" y="2704"/>
                </a:lnTo>
                <a:lnTo>
                  <a:pt x="5800" y="2754"/>
                </a:lnTo>
                <a:lnTo>
                  <a:pt x="5871" y="2806"/>
                </a:lnTo>
                <a:lnTo>
                  <a:pt x="5939" y="2857"/>
                </a:lnTo>
                <a:lnTo>
                  <a:pt x="6005" y="2910"/>
                </a:lnTo>
                <a:lnTo>
                  <a:pt x="6069" y="2963"/>
                </a:lnTo>
                <a:lnTo>
                  <a:pt x="6130" y="3016"/>
                </a:lnTo>
                <a:lnTo>
                  <a:pt x="6189" y="3070"/>
                </a:lnTo>
                <a:lnTo>
                  <a:pt x="6244" y="3124"/>
                </a:lnTo>
                <a:lnTo>
                  <a:pt x="6298" y="3179"/>
                </a:lnTo>
                <a:lnTo>
                  <a:pt x="6348" y="3232"/>
                </a:lnTo>
                <a:lnTo>
                  <a:pt x="6395" y="3287"/>
                </a:lnTo>
                <a:lnTo>
                  <a:pt x="6441" y="3342"/>
                </a:lnTo>
                <a:lnTo>
                  <a:pt x="6482" y="3395"/>
                </a:lnTo>
                <a:lnTo>
                  <a:pt x="6521" y="3448"/>
                </a:lnTo>
                <a:lnTo>
                  <a:pt x="6556" y="3502"/>
                </a:lnTo>
                <a:lnTo>
                  <a:pt x="6588" y="3554"/>
                </a:lnTo>
                <a:lnTo>
                  <a:pt x="6617" y="3606"/>
                </a:lnTo>
                <a:lnTo>
                  <a:pt x="6617" y="4601"/>
                </a:lnTo>
                <a:lnTo>
                  <a:pt x="6585" y="4634"/>
                </a:lnTo>
                <a:lnTo>
                  <a:pt x="6551" y="4665"/>
                </a:lnTo>
                <a:lnTo>
                  <a:pt x="6516" y="4697"/>
                </a:lnTo>
                <a:lnTo>
                  <a:pt x="6482" y="4727"/>
                </a:lnTo>
                <a:lnTo>
                  <a:pt x="6412" y="4787"/>
                </a:lnTo>
                <a:lnTo>
                  <a:pt x="6340" y="4845"/>
                </a:lnTo>
                <a:lnTo>
                  <a:pt x="6267" y="4901"/>
                </a:lnTo>
                <a:lnTo>
                  <a:pt x="6191" y="4954"/>
                </a:lnTo>
                <a:lnTo>
                  <a:pt x="6113" y="5005"/>
                </a:lnTo>
                <a:lnTo>
                  <a:pt x="6034" y="5055"/>
                </a:lnTo>
                <a:lnTo>
                  <a:pt x="5954" y="5102"/>
                </a:lnTo>
                <a:lnTo>
                  <a:pt x="5873" y="5148"/>
                </a:lnTo>
                <a:lnTo>
                  <a:pt x="5789" y="5191"/>
                </a:lnTo>
                <a:lnTo>
                  <a:pt x="5703" y="5233"/>
                </a:lnTo>
                <a:lnTo>
                  <a:pt x="5618" y="5272"/>
                </a:lnTo>
                <a:lnTo>
                  <a:pt x="5529" y="5311"/>
                </a:lnTo>
                <a:lnTo>
                  <a:pt x="5440" y="5347"/>
                </a:lnTo>
                <a:lnTo>
                  <a:pt x="5348" y="5380"/>
                </a:lnTo>
                <a:lnTo>
                  <a:pt x="5257" y="5413"/>
                </a:lnTo>
                <a:lnTo>
                  <a:pt x="5162" y="5444"/>
                </a:lnTo>
                <a:lnTo>
                  <a:pt x="5067" y="5473"/>
                </a:lnTo>
                <a:lnTo>
                  <a:pt x="4971" y="5501"/>
                </a:lnTo>
                <a:lnTo>
                  <a:pt x="4872" y="5527"/>
                </a:lnTo>
                <a:lnTo>
                  <a:pt x="4774" y="5551"/>
                </a:lnTo>
                <a:lnTo>
                  <a:pt x="4673" y="5573"/>
                </a:lnTo>
                <a:lnTo>
                  <a:pt x="4570" y="5594"/>
                </a:lnTo>
                <a:lnTo>
                  <a:pt x="4468" y="5614"/>
                </a:lnTo>
                <a:lnTo>
                  <a:pt x="4364" y="5631"/>
                </a:lnTo>
                <a:lnTo>
                  <a:pt x="4258" y="5649"/>
                </a:lnTo>
                <a:lnTo>
                  <a:pt x="4151" y="5663"/>
                </a:lnTo>
                <a:lnTo>
                  <a:pt x="4043" y="5677"/>
                </a:lnTo>
                <a:lnTo>
                  <a:pt x="3934" y="5689"/>
                </a:lnTo>
                <a:lnTo>
                  <a:pt x="3824" y="5700"/>
                </a:lnTo>
                <a:lnTo>
                  <a:pt x="3714" y="5709"/>
                </a:lnTo>
                <a:lnTo>
                  <a:pt x="3711" y="4591"/>
                </a:lnTo>
                <a:close/>
                <a:moveTo>
                  <a:pt x="1018" y="2259"/>
                </a:moveTo>
                <a:lnTo>
                  <a:pt x="1370" y="2149"/>
                </a:lnTo>
                <a:lnTo>
                  <a:pt x="1324" y="2112"/>
                </a:lnTo>
                <a:lnTo>
                  <a:pt x="1263" y="2059"/>
                </a:lnTo>
                <a:lnTo>
                  <a:pt x="1228" y="2028"/>
                </a:lnTo>
                <a:lnTo>
                  <a:pt x="1192" y="1995"/>
                </a:lnTo>
                <a:lnTo>
                  <a:pt x="1156" y="1960"/>
                </a:lnTo>
                <a:lnTo>
                  <a:pt x="1120" y="1923"/>
                </a:lnTo>
                <a:lnTo>
                  <a:pt x="1085" y="1887"/>
                </a:lnTo>
                <a:lnTo>
                  <a:pt x="1053" y="1850"/>
                </a:lnTo>
                <a:lnTo>
                  <a:pt x="1024" y="1812"/>
                </a:lnTo>
                <a:lnTo>
                  <a:pt x="1010" y="1795"/>
                </a:lnTo>
                <a:lnTo>
                  <a:pt x="998" y="1776"/>
                </a:lnTo>
                <a:lnTo>
                  <a:pt x="988" y="1759"/>
                </a:lnTo>
                <a:lnTo>
                  <a:pt x="978" y="1743"/>
                </a:lnTo>
                <a:lnTo>
                  <a:pt x="970" y="1727"/>
                </a:lnTo>
                <a:lnTo>
                  <a:pt x="963" y="1710"/>
                </a:lnTo>
                <a:lnTo>
                  <a:pt x="959" y="1695"/>
                </a:lnTo>
                <a:lnTo>
                  <a:pt x="955" y="1681"/>
                </a:lnTo>
                <a:lnTo>
                  <a:pt x="954" y="1667"/>
                </a:lnTo>
                <a:lnTo>
                  <a:pt x="955" y="1655"/>
                </a:lnTo>
                <a:lnTo>
                  <a:pt x="960" y="1638"/>
                </a:lnTo>
                <a:lnTo>
                  <a:pt x="966" y="1623"/>
                </a:lnTo>
                <a:lnTo>
                  <a:pt x="975" y="1607"/>
                </a:lnTo>
                <a:lnTo>
                  <a:pt x="987" y="1591"/>
                </a:lnTo>
                <a:lnTo>
                  <a:pt x="997" y="1578"/>
                </a:lnTo>
                <a:lnTo>
                  <a:pt x="1009" y="1566"/>
                </a:lnTo>
                <a:lnTo>
                  <a:pt x="1021" y="1554"/>
                </a:lnTo>
                <a:lnTo>
                  <a:pt x="1035" y="1542"/>
                </a:lnTo>
                <a:lnTo>
                  <a:pt x="1049" y="1530"/>
                </a:lnTo>
                <a:lnTo>
                  <a:pt x="1066" y="1519"/>
                </a:lnTo>
                <a:lnTo>
                  <a:pt x="1099" y="1495"/>
                </a:lnTo>
                <a:lnTo>
                  <a:pt x="1138" y="1475"/>
                </a:lnTo>
                <a:lnTo>
                  <a:pt x="1178" y="1453"/>
                </a:lnTo>
                <a:lnTo>
                  <a:pt x="1223" y="1433"/>
                </a:lnTo>
                <a:lnTo>
                  <a:pt x="1270" y="1413"/>
                </a:lnTo>
                <a:lnTo>
                  <a:pt x="1301" y="1401"/>
                </a:lnTo>
                <a:lnTo>
                  <a:pt x="1334" y="1391"/>
                </a:lnTo>
                <a:lnTo>
                  <a:pt x="1369" y="1381"/>
                </a:lnTo>
                <a:lnTo>
                  <a:pt x="1406" y="1370"/>
                </a:lnTo>
                <a:lnTo>
                  <a:pt x="1444" y="1361"/>
                </a:lnTo>
                <a:lnTo>
                  <a:pt x="1485" y="1351"/>
                </a:lnTo>
                <a:lnTo>
                  <a:pt x="1526" y="1343"/>
                </a:lnTo>
                <a:lnTo>
                  <a:pt x="1569" y="1335"/>
                </a:lnTo>
                <a:lnTo>
                  <a:pt x="1661" y="1320"/>
                </a:lnTo>
                <a:lnTo>
                  <a:pt x="1757" y="1306"/>
                </a:lnTo>
                <a:lnTo>
                  <a:pt x="1858" y="1293"/>
                </a:lnTo>
                <a:lnTo>
                  <a:pt x="1964" y="1283"/>
                </a:lnTo>
                <a:lnTo>
                  <a:pt x="2073" y="1273"/>
                </a:lnTo>
                <a:lnTo>
                  <a:pt x="2186" y="1264"/>
                </a:lnTo>
                <a:lnTo>
                  <a:pt x="2300" y="1256"/>
                </a:lnTo>
                <a:lnTo>
                  <a:pt x="2416" y="1249"/>
                </a:lnTo>
                <a:lnTo>
                  <a:pt x="2651" y="1237"/>
                </a:lnTo>
                <a:lnTo>
                  <a:pt x="2886" y="1225"/>
                </a:lnTo>
                <a:lnTo>
                  <a:pt x="3145" y="1211"/>
                </a:lnTo>
                <a:lnTo>
                  <a:pt x="3268" y="1205"/>
                </a:lnTo>
                <a:lnTo>
                  <a:pt x="3383" y="1198"/>
                </a:lnTo>
                <a:lnTo>
                  <a:pt x="3526" y="1188"/>
                </a:lnTo>
                <a:lnTo>
                  <a:pt x="3594" y="1182"/>
                </a:lnTo>
                <a:lnTo>
                  <a:pt x="3660" y="1176"/>
                </a:lnTo>
                <a:lnTo>
                  <a:pt x="3724" y="1168"/>
                </a:lnTo>
                <a:lnTo>
                  <a:pt x="3787" y="1160"/>
                </a:lnTo>
                <a:lnTo>
                  <a:pt x="3846" y="1151"/>
                </a:lnTo>
                <a:lnTo>
                  <a:pt x="3903" y="1139"/>
                </a:lnTo>
                <a:lnTo>
                  <a:pt x="3959" y="1126"/>
                </a:lnTo>
                <a:lnTo>
                  <a:pt x="4011" y="1112"/>
                </a:lnTo>
                <a:lnTo>
                  <a:pt x="4062" y="1095"/>
                </a:lnTo>
                <a:lnTo>
                  <a:pt x="4086" y="1087"/>
                </a:lnTo>
                <a:lnTo>
                  <a:pt x="4110" y="1076"/>
                </a:lnTo>
                <a:lnTo>
                  <a:pt x="4133" y="1066"/>
                </a:lnTo>
                <a:lnTo>
                  <a:pt x="4156" y="1055"/>
                </a:lnTo>
                <a:lnTo>
                  <a:pt x="4178" y="1044"/>
                </a:lnTo>
                <a:lnTo>
                  <a:pt x="4199" y="1032"/>
                </a:lnTo>
                <a:lnTo>
                  <a:pt x="4220" y="1019"/>
                </a:lnTo>
                <a:lnTo>
                  <a:pt x="4241" y="1005"/>
                </a:lnTo>
                <a:lnTo>
                  <a:pt x="4260" y="992"/>
                </a:lnTo>
                <a:lnTo>
                  <a:pt x="4279" y="976"/>
                </a:lnTo>
                <a:lnTo>
                  <a:pt x="4299" y="960"/>
                </a:lnTo>
                <a:lnTo>
                  <a:pt x="4317" y="943"/>
                </a:lnTo>
                <a:lnTo>
                  <a:pt x="4335" y="924"/>
                </a:lnTo>
                <a:lnTo>
                  <a:pt x="4352" y="906"/>
                </a:lnTo>
                <a:lnTo>
                  <a:pt x="4368" y="886"/>
                </a:lnTo>
                <a:lnTo>
                  <a:pt x="4383" y="865"/>
                </a:lnTo>
                <a:lnTo>
                  <a:pt x="4399" y="844"/>
                </a:lnTo>
                <a:lnTo>
                  <a:pt x="4411" y="822"/>
                </a:lnTo>
                <a:lnTo>
                  <a:pt x="4424" y="800"/>
                </a:lnTo>
                <a:lnTo>
                  <a:pt x="4437" y="777"/>
                </a:lnTo>
                <a:lnTo>
                  <a:pt x="4447" y="752"/>
                </a:lnTo>
                <a:lnTo>
                  <a:pt x="4458" y="727"/>
                </a:lnTo>
                <a:lnTo>
                  <a:pt x="4467" y="700"/>
                </a:lnTo>
                <a:lnTo>
                  <a:pt x="4475" y="673"/>
                </a:lnTo>
                <a:lnTo>
                  <a:pt x="4482" y="644"/>
                </a:lnTo>
                <a:lnTo>
                  <a:pt x="4488" y="615"/>
                </a:lnTo>
                <a:lnTo>
                  <a:pt x="4494" y="585"/>
                </a:lnTo>
                <a:lnTo>
                  <a:pt x="4498" y="555"/>
                </a:lnTo>
                <a:lnTo>
                  <a:pt x="4502" y="522"/>
                </a:lnTo>
                <a:lnTo>
                  <a:pt x="4505" y="489"/>
                </a:lnTo>
                <a:lnTo>
                  <a:pt x="4507" y="455"/>
                </a:lnTo>
                <a:lnTo>
                  <a:pt x="4508" y="419"/>
                </a:lnTo>
                <a:lnTo>
                  <a:pt x="4507" y="383"/>
                </a:lnTo>
                <a:lnTo>
                  <a:pt x="4505" y="345"/>
                </a:lnTo>
                <a:lnTo>
                  <a:pt x="4504" y="307"/>
                </a:lnTo>
                <a:lnTo>
                  <a:pt x="4501" y="267"/>
                </a:lnTo>
                <a:lnTo>
                  <a:pt x="4496" y="225"/>
                </a:lnTo>
                <a:lnTo>
                  <a:pt x="4491" y="182"/>
                </a:lnTo>
                <a:lnTo>
                  <a:pt x="4486" y="139"/>
                </a:lnTo>
                <a:lnTo>
                  <a:pt x="4479" y="94"/>
                </a:lnTo>
                <a:lnTo>
                  <a:pt x="4471" y="48"/>
                </a:lnTo>
                <a:lnTo>
                  <a:pt x="4461" y="0"/>
                </a:lnTo>
                <a:lnTo>
                  <a:pt x="4148" y="63"/>
                </a:lnTo>
                <a:lnTo>
                  <a:pt x="4161" y="131"/>
                </a:lnTo>
                <a:lnTo>
                  <a:pt x="4171" y="196"/>
                </a:lnTo>
                <a:lnTo>
                  <a:pt x="4179" y="257"/>
                </a:lnTo>
                <a:lnTo>
                  <a:pt x="4184" y="313"/>
                </a:lnTo>
                <a:lnTo>
                  <a:pt x="4187" y="366"/>
                </a:lnTo>
                <a:lnTo>
                  <a:pt x="4188" y="415"/>
                </a:lnTo>
                <a:lnTo>
                  <a:pt x="4187" y="461"/>
                </a:lnTo>
                <a:lnTo>
                  <a:pt x="4184" y="503"/>
                </a:lnTo>
                <a:lnTo>
                  <a:pt x="4178" y="541"/>
                </a:lnTo>
                <a:lnTo>
                  <a:pt x="4173" y="560"/>
                </a:lnTo>
                <a:lnTo>
                  <a:pt x="4170" y="576"/>
                </a:lnTo>
                <a:lnTo>
                  <a:pt x="4165" y="593"/>
                </a:lnTo>
                <a:lnTo>
                  <a:pt x="4159" y="608"/>
                </a:lnTo>
                <a:lnTo>
                  <a:pt x="4154" y="624"/>
                </a:lnTo>
                <a:lnTo>
                  <a:pt x="4147" y="639"/>
                </a:lnTo>
                <a:lnTo>
                  <a:pt x="4140" y="651"/>
                </a:lnTo>
                <a:lnTo>
                  <a:pt x="4133" y="665"/>
                </a:lnTo>
                <a:lnTo>
                  <a:pt x="4125" y="677"/>
                </a:lnTo>
                <a:lnTo>
                  <a:pt x="4115" y="689"/>
                </a:lnTo>
                <a:lnTo>
                  <a:pt x="4107" y="700"/>
                </a:lnTo>
                <a:lnTo>
                  <a:pt x="4097" y="711"/>
                </a:lnTo>
                <a:lnTo>
                  <a:pt x="4087" y="720"/>
                </a:lnTo>
                <a:lnTo>
                  <a:pt x="4077" y="729"/>
                </a:lnTo>
                <a:lnTo>
                  <a:pt x="4064" y="738"/>
                </a:lnTo>
                <a:lnTo>
                  <a:pt x="4051" y="748"/>
                </a:lnTo>
                <a:lnTo>
                  <a:pt x="4038" y="756"/>
                </a:lnTo>
                <a:lnTo>
                  <a:pt x="4022" y="764"/>
                </a:lnTo>
                <a:lnTo>
                  <a:pt x="3992" y="780"/>
                </a:lnTo>
                <a:lnTo>
                  <a:pt x="3957" y="793"/>
                </a:lnTo>
                <a:lnTo>
                  <a:pt x="3921" y="806"/>
                </a:lnTo>
                <a:lnTo>
                  <a:pt x="3882" y="817"/>
                </a:lnTo>
                <a:lnTo>
                  <a:pt x="3840" y="827"/>
                </a:lnTo>
                <a:lnTo>
                  <a:pt x="3797" y="835"/>
                </a:lnTo>
                <a:lnTo>
                  <a:pt x="3750" y="843"/>
                </a:lnTo>
                <a:lnTo>
                  <a:pt x="3701" y="850"/>
                </a:lnTo>
                <a:lnTo>
                  <a:pt x="3650" y="856"/>
                </a:lnTo>
                <a:lnTo>
                  <a:pt x="3596" y="862"/>
                </a:lnTo>
                <a:lnTo>
                  <a:pt x="3484" y="871"/>
                </a:lnTo>
                <a:lnTo>
                  <a:pt x="3363" y="879"/>
                </a:lnTo>
                <a:lnTo>
                  <a:pt x="3240" y="887"/>
                </a:lnTo>
                <a:lnTo>
                  <a:pt x="3118" y="893"/>
                </a:lnTo>
                <a:lnTo>
                  <a:pt x="2871" y="906"/>
                </a:lnTo>
                <a:lnTo>
                  <a:pt x="2626" y="917"/>
                </a:lnTo>
                <a:lnTo>
                  <a:pt x="2381" y="931"/>
                </a:lnTo>
                <a:lnTo>
                  <a:pt x="2259" y="939"/>
                </a:lnTo>
                <a:lnTo>
                  <a:pt x="2139" y="947"/>
                </a:lnTo>
                <a:lnTo>
                  <a:pt x="2021" y="958"/>
                </a:lnTo>
                <a:lnTo>
                  <a:pt x="1906" y="968"/>
                </a:lnTo>
                <a:lnTo>
                  <a:pt x="1793" y="980"/>
                </a:lnTo>
                <a:lnTo>
                  <a:pt x="1685" y="994"/>
                </a:lnTo>
                <a:lnTo>
                  <a:pt x="1582" y="1009"/>
                </a:lnTo>
                <a:lnTo>
                  <a:pt x="1532" y="1017"/>
                </a:lnTo>
                <a:lnTo>
                  <a:pt x="1483" y="1026"/>
                </a:lnTo>
                <a:lnTo>
                  <a:pt x="1437" y="1036"/>
                </a:lnTo>
                <a:lnTo>
                  <a:pt x="1392" y="1045"/>
                </a:lnTo>
                <a:lnTo>
                  <a:pt x="1348" y="1055"/>
                </a:lnTo>
                <a:lnTo>
                  <a:pt x="1305" y="1066"/>
                </a:lnTo>
                <a:lnTo>
                  <a:pt x="1264" y="1077"/>
                </a:lnTo>
                <a:lnTo>
                  <a:pt x="1225" y="1090"/>
                </a:lnTo>
                <a:lnTo>
                  <a:pt x="1187" y="1102"/>
                </a:lnTo>
                <a:lnTo>
                  <a:pt x="1153" y="1116"/>
                </a:lnTo>
                <a:lnTo>
                  <a:pt x="1120" y="1129"/>
                </a:lnTo>
                <a:lnTo>
                  <a:pt x="1088" y="1144"/>
                </a:lnTo>
                <a:lnTo>
                  <a:pt x="1055" y="1158"/>
                </a:lnTo>
                <a:lnTo>
                  <a:pt x="1025" y="1173"/>
                </a:lnTo>
                <a:lnTo>
                  <a:pt x="995" y="1188"/>
                </a:lnTo>
                <a:lnTo>
                  <a:pt x="966" y="1204"/>
                </a:lnTo>
                <a:lnTo>
                  <a:pt x="938" y="1220"/>
                </a:lnTo>
                <a:lnTo>
                  <a:pt x="911" y="1238"/>
                </a:lnTo>
                <a:lnTo>
                  <a:pt x="886" y="1255"/>
                </a:lnTo>
                <a:lnTo>
                  <a:pt x="860" y="1274"/>
                </a:lnTo>
                <a:lnTo>
                  <a:pt x="837" y="1292"/>
                </a:lnTo>
                <a:lnTo>
                  <a:pt x="814" y="1311"/>
                </a:lnTo>
                <a:lnTo>
                  <a:pt x="793" y="1331"/>
                </a:lnTo>
                <a:lnTo>
                  <a:pt x="772" y="1351"/>
                </a:lnTo>
                <a:lnTo>
                  <a:pt x="753" y="1371"/>
                </a:lnTo>
                <a:lnTo>
                  <a:pt x="736" y="1393"/>
                </a:lnTo>
                <a:lnTo>
                  <a:pt x="717" y="1417"/>
                </a:lnTo>
                <a:lnTo>
                  <a:pt x="701" y="1442"/>
                </a:lnTo>
                <a:lnTo>
                  <a:pt x="687" y="1468"/>
                </a:lnTo>
                <a:lnTo>
                  <a:pt x="674" y="1493"/>
                </a:lnTo>
                <a:lnTo>
                  <a:pt x="663" y="1520"/>
                </a:lnTo>
                <a:lnTo>
                  <a:pt x="653" y="1548"/>
                </a:lnTo>
                <a:lnTo>
                  <a:pt x="646" y="1576"/>
                </a:lnTo>
                <a:lnTo>
                  <a:pt x="641" y="1605"/>
                </a:lnTo>
                <a:lnTo>
                  <a:pt x="637" y="1634"/>
                </a:lnTo>
                <a:lnTo>
                  <a:pt x="635" y="1664"/>
                </a:lnTo>
                <a:lnTo>
                  <a:pt x="636" y="1693"/>
                </a:lnTo>
                <a:lnTo>
                  <a:pt x="638" y="1723"/>
                </a:lnTo>
                <a:lnTo>
                  <a:pt x="643" y="1754"/>
                </a:lnTo>
                <a:lnTo>
                  <a:pt x="650" y="1785"/>
                </a:lnTo>
                <a:lnTo>
                  <a:pt x="659" y="1816"/>
                </a:lnTo>
                <a:lnTo>
                  <a:pt x="670" y="1847"/>
                </a:lnTo>
                <a:lnTo>
                  <a:pt x="680" y="1872"/>
                </a:lnTo>
                <a:lnTo>
                  <a:pt x="692" y="1896"/>
                </a:lnTo>
                <a:lnTo>
                  <a:pt x="704" y="1920"/>
                </a:lnTo>
                <a:lnTo>
                  <a:pt x="720" y="1945"/>
                </a:lnTo>
                <a:lnTo>
                  <a:pt x="736" y="1970"/>
                </a:lnTo>
                <a:lnTo>
                  <a:pt x="753" y="1995"/>
                </a:lnTo>
                <a:lnTo>
                  <a:pt x="772" y="2020"/>
                </a:lnTo>
                <a:lnTo>
                  <a:pt x="793" y="2046"/>
                </a:lnTo>
                <a:lnTo>
                  <a:pt x="815" y="2073"/>
                </a:lnTo>
                <a:lnTo>
                  <a:pt x="839" y="2098"/>
                </a:lnTo>
                <a:lnTo>
                  <a:pt x="865" y="2125"/>
                </a:lnTo>
                <a:lnTo>
                  <a:pt x="891" y="2151"/>
                </a:lnTo>
                <a:lnTo>
                  <a:pt x="920" y="2178"/>
                </a:lnTo>
                <a:lnTo>
                  <a:pt x="952" y="2205"/>
                </a:lnTo>
                <a:lnTo>
                  <a:pt x="983" y="2232"/>
                </a:lnTo>
                <a:lnTo>
                  <a:pt x="1018" y="2259"/>
                </a:lnTo>
                <a:close/>
                <a:moveTo>
                  <a:pt x="1295" y="2876"/>
                </a:moveTo>
                <a:lnTo>
                  <a:pt x="2412" y="2518"/>
                </a:lnTo>
                <a:lnTo>
                  <a:pt x="1427" y="2408"/>
                </a:lnTo>
                <a:lnTo>
                  <a:pt x="314" y="2758"/>
                </a:lnTo>
                <a:lnTo>
                  <a:pt x="441" y="2768"/>
                </a:lnTo>
                <a:lnTo>
                  <a:pt x="565" y="2781"/>
                </a:lnTo>
                <a:lnTo>
                  <a:pt x="691" y="2794"/>
                </a:lnTo>
                <a:lnTo>
                  <a:pt x="814" y="2807"/>
                </a:lnTo>
                <a:lnTo>
                  <a:pt x="935" y="2823"/>
                </a:lnTo>
                <a:lnTo>
                  <a:pt x="1057" y="2839"/>
                </a:lnTo>
                <a:lnTo>
                  <a:pt x="1177" y="2857"/>
                </a:lnTo>
                <a:lnTo>
                  <a:pt x="1295" y="2876"/>
                </a:lnTo>
                <a:close/>
                <a:moveTo>
                  <a:pt x="1868" y="2270"/>
                </a:moveTo>
                <a:lnTo>
                  <a:pt x="2828" y="2378"/>
                </a:lnTo>
                <a:lnTo>
                  <a:pt x="2828" y="2386"/>
                </a:lnTo>
                <a:lnTo>
                  <a:pt x="3986" y="2014"/>
                </a:lnTo>
                <a:lnTo>
                  <a:pt x="3891" y="2001"/>
                </a:lnTo>
                <a:lnTo>
                  <a:pt x="3795" y="1989"/>
                </a:lnTo>
                <a:lnTo>
                  <a:pt x="3699" y="1980"/>
                </a:lnTo>
                <a:lnTo>
                  <a:pt x="3602" y="1973"/>
                </a:lnTo>
                <a:lnTo>
                  <a:pt x="3503" y="1968"/>
                </a:lnTo>
                <a:lnTo>
                  <a:pt x="3406" y="1966"/>
                </a:lnTo>
                <a:lnTo>
                  <a:pt x="3307" y="1967"/>
                </a:lnTo>
                <a:lnTo>
                  <a:pt x="3207" y="1970"/>
                </a:lnTo>
                <a:lnTo>
                  <a:pt x="3109" y="1976"/>
                </a:lnTo>
                <a:lnTo>
                  <a:pt x="3059" y="1980"/>
                </a:lnTo>
                <a:lnTo>
                  <a:pt x="3009" y="1984"/>
                </a:lnTo>
                <a:lnTo>
                  <a:pt x="2959" y="1990"/>
                </a:lnTo>
                <a:lnTo>
                  <a:pt x="2909" y="1996"/>
                </a:lnTo>
                <a:lnTo>
                  <a:pt x="2859" y="2003"/>
                </a:lnTo>
                <a:lnTo>
                  <a:pt x="2808" y="2011"/>
                </a:lnTo>
                <a:lnTo>
                  <a:pt x="2758" y="2019"/>
                </a:lnTo>
                <a:lnTo>
                  <a:pt x="2708" y="2028"/>
                </a:lnTo>
                <a:lnTo>
                  <a:pt x="2658" y="2039"/>
                </a:lnTo>
                <a:lnTo>
                  <a:pt x="2607" y="2049"/>
                </a:lnTo>
                <a:lnTo>
                  <a:pt x="2557" y="2061"/>
                </a:lnTo>
                <a:lnTo>
                  <a:pt x="2507" y="2074"/>
                </a:lnTo>
                <a:lnTo>
                  <a:pt x="2456" y="2086"/>
                </a:lnTo>
                <a:lnTo>
                  <a:pt x="2406" y="2100"/>
                </a:lnTo>
                <a:lnTo>
                  <a:pt x="1868" y="2270"/>
                </a:lnTo>
                <a:close/>
                <a:moveTo>
                  <a:pt x="0" y="2971"/>
                </a:moveTo>
                <a:lnTo>
                  <a:pt x="0" y="2971"/>
                </a:lnTo>
                <a:lnTo>
                  <a:pt x="0" y="3881"/>
                </a:lnTo>
                <a:lnTo>
                  <a:pt x="208" y="4001"/>
                </a:lnTo>
                <a:lnTo>
                  <a:pt x="414" y="4118"/>
                </a:lnTo>
                <a:lnTo>
                  <a:pt x="825" y="4351"/>
                </a:lnTo>
                <a:lnTo>
                  <a:pt x="1234" y="4579"/>
                </a:lnTo>
                <a:lnTo>
                  <a:pt x="1643" y="4807"/>
                </a:lnTo>
                <a:lnTo>
                  <a:pt x="2051" y="5034"/>
                </a:lnTo>
                <a:lnTo>
                  <a:pt x="2460" y="5263"/>
                </a:lnTo>
                <a:lnTo>
                  <a:pt x="2871" y="5495"/>
                </a:lnTo>
                <a:lnTo>
                  <a:pt x="3077" y="5613"/>
                </a:lnTo>
                <a:lnTo>
                  <a:pt x="3285" y="5732"/>
                </a:lnTo>
                <a:lnTo>
                  <a:pt x="3285" y="4803"/>
                </a:lnTo>
                <a:lnTo>
                  <a:pt x="3267" y="4740"/>
                </a:lnTo>
                <a:lnTo>
                  <a:pt x="3248" y="4678"/>
                </a:lnTo>
                <a:lnTo>
                  <a:pt x="3226" y="4618"/>
                </a:lnTo>
                <a:lnTo>
                  <a:pt x="3204" y="4558"/>
                </a:lnTo>
                <a:lnTo>
                  <a:pt x="3181" y="4502"/>
                </a:lnTo>
                <a:lnTo>
                  <a:pt x="3155" y="4446"/>
                </a:lnTo>
                <a:lnTo>
                  <a:pt x="3129" y="4392"/>
                </a:lnTo>
                <a:lnTo>
                  <a:pt x="3101" y="4339"/>
                </a:lnTo>
                <a:lnTo>
                  <a:pt x="3072" y="4288"/>
                </a:lnTo>
                <a:lnTo>
                  <a:pt x="3041" y="4238"/>
                </a:lnTo>
                <a:lnTo>
                  <a:pt x="3009" y="4189"/>
                </a:lnTo>
                <a:lnTo>
                  <a:pt x="2976" y="4143"/>
                </a:lnTo>
                <a:lnTo>
                  <a:pt x="2942" y="4097"/>
                </a:lnTo>
                <a:lnTo>
                  <a:pt x="2906" y="4052"/>
                </a:lnTo>
                <a:lnTo>
                  <a:pt x="2870" y="4009"/>
                </a:lnTo>
                <a:lnTo>
                  <a:pt x="2831" y="3967"/>
                </a:lnTo>
                <a:lnTo>
                  <a:pt x="2792" y="3928"/>
                </a:lnTo>
                <a:lnTo>
                  <a:pt x="2751" y="3888"/>
                </a:lnTo>
                <a:lnTo>
                  <a:pt x="2711" y="3850"/>
                </a:lnTo>
                <a:lnTo>
                  <a:pt x="2668" y="3813"/>
                </a:lnTo>
                <a:lnTo>
                  <a:pt x="2624" y="3777"/>
                </a:lnTo>
                <a:lnTo>
                  <a:pt x="2579" y="3742"/>
                </a:lnTo>
                <a:lnTo>
                  <a:pt x="2533" y="3710"/>
                </a:lnTo>
                <a:lnTo>
                  <a:pt x="2487" y="3677"/>
                </a:lnTo>
                <a:lnTo>
                  <a:pt x="2439" y="3646"/>
                </a:lnTo>
                <a:lnTo>
                  <a:pt x="2390" y="3614"/>
                </a:lnTo>
                <a:lnTo>
                  <a:pt x="2340" y="3585"/>
                </a:lnTo>
                <a:lnTo>
                  <a:pt x="2289" y="3558"/>
                </a:lnTo>
                <a:lnTo>
                  <a:pt x="2238" y="3530"/>
                </a:lnTo>
                <a:lnTo>
                  <a:pt x="2185" y="3503"/>
                </a:lnTo>
                <a:lnTo>
                  <a:pt x="2131" y="3477"/>
                </a:lnTo>
                <a:lnTo>
                  <a:pt x="2077" y="3453"/>
                </a:lnTo>
                <a:lnTo>
                  <a:pt x="2022" y="3429"/>
                </a:lnTo>
                <a:lnTo>
                  <a:pt x="1966" y="3405"/>
                </a:lnTo>
                <a:lnTo>
                  <a:pt x="1910" y="3383"/>
                </a:lnTo>
                <a:lnTo>
                  <a:pt x="1851" y="3361"/>
                </a:lnTo>
                <a:lnTo>
                  <a:pt x="1793" y="3342"/>
                </a:lnTo>
                <a:lnTo>
                  <a:pt x="1734" y="3321"/>
                </a:lnTo>
                <a:lnTo>
                  <a:pt x="1674" y="3302"/>
                </a:lnTo>
                <a:lnTo>
                  <a:pt x="1613" y="3284"/>
                </a:lnTo>
                <a:lnTo>
                  <a:pt x="1552" y="3265"/>
                </a:lnTo>
                <a:lnTo>
                  <a:pt x="1490" y="3248"/>
                </a:lnTo>
                <a:lnTo>
                  <a:pt x="1428" y="3231"/>
                </a:lnTo>
                <a:lnTo>
                  <a:pt x="1365" y="3215"/>
                </a:lnTo>
                <a:lnTo>
                  <a:pt x="1236" y="3184"/>
                </a:lnTo>
                <a:lnTo>
                  <a:pt x="1106" y="3155"/>
                </a:lnTo>
                <a:lnTo>
                  <a:pt x="974" y="3128"/>
                </a:lnTo>
                <a:lnTo>
                  <a:pt x="839" y="3102"/>
                </a:lnTo>
                <a:lnTo>
                  <a:pt x="702" y="3078"/>
                </a:lnTo>
                <a:lnTo>
                  <a:pt x="564" y="3055"/>
                </a:lnTo>
                <a:lnTo>
                  <a:pt x="425" y="3034"/>
                </a:lnTo>
                <a:lnTo>
                  <a:pt x="284" y="3012"/>
                </a:lnTo>
                <a:lnTo>
                  <a:pt x="0"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chemeClr val="bg1"/>
              </a:solidFill>
            </a:endParaRPr>
          </a:p>
        </p:txBody>
      </p:sp>
      <p:sp>
        <p:nvSpPr>
          <p:cNvPr id="20" name="iconfont-11841-5650496"/>
          <p:cNvSpPr/>
          <p:nvPr/>
        </p:nvSpPr>
        <p:spPr>
          <a:xfrm>
            <a:off x="4367222" y="3492381"/>
            <a:ext cx="439593" cy="384094"/>
          </a:xfrm>
          <a:custGeom>
            <a:avLst/>
            <a:gdLst>
              <a:gd name="connsiteX0" fmla="*/ 223413 w 446302"/>
              <a:gd name="connsiteY0" fmla="*/ 289001 h 389956"/>
              <a:gd name="connsiteX1" fmla="*/ 168842 w 446302"/>
              <a:gd name="connsiteY1" fmla="*/ 360098 h 389956"/>
              <a:gd name="connsiteX2" fmla="*/ 277413 w 446302"/>
              <a:gd name="connsiteY2" fmla="*/ 360098 h 389956"/>
              <a:gd name="connsiteX3" fmla="*/ 223413 w 446302"/>
              <a:gd name="connsiteY3" fmla="*/ 249619 h 389956"/>
              <a:gd name="connsiteX4" fmla="*/ 235508 w 446302"/>
              <a:gd name="connsiteY4" fmla="*/ 255333 h 389956"/>
              <a:gd name="connsiteX5" fmla="*/ 319317 w 446302"/>
              <a:gd name="connsiteY5" fmla="*/ 365813 h 389956"/>
              <a:gd name="connsiteX6" fmla="*/ 320555 w 446302"/>
              <a:gd name="connsiteY6" fmla="*/ 381051 h 389956"/>
              <a:gd name="connsiteX7" fmla="*/ 307222 w 446302"/>
              <a:gd name="connsiteY7" fmla="*/ 389956 h 389956"/>
              <a:gd name="connsiteX8" fmla="*/ 138985 w 446302"/>
              <a:gd name="connsiteY8" fmla="*/ 389956 h 389956"/>
              <a:gd name="connsiteX9" fmla="*/ 125652 w 446302"/>
              <a:gd name="connsiteY9" fmla="*/ 381670 h 389956"/>
              <a:gd name="connsiteX10" fmla="*/ 126938 w 446302"/>
              <a:gd name="connsiteY10" fmla="*/ 366432 h 389956"/>
              <a:gd name="connsiteX11" fmla="*/ 211366 w 446302"/>
              <a:gd name="connsiteY11" fmla="*/ 255333 h 389956"/>
              <a:gd name="connsiteX12" fmla="*/ 223413 w 446302"/>
              <a:gd name="connsiteY12" fmla="*/ 249619 h 389956"/>
              <a:gd name="connsiteX13" fmla="*/ 252059 w 446302"/>
              <a:gd name="connsiteY13" fmla="*/ 149870 h 389956"/>
              <a:gd name="connsiteX14" fmla="*/ 330079 w 446302"/>
              <a:gd name="connsiteY14" fmla="*/ 170175 h 389956"/>
              <a:gd name="connsiteX15" fmla="*/ 333269 w 446302"/>
              <a:gd name="connsiteY15" fmla="*/ 181585 h 389956"/>
              <a:gd name="connsiteX16" fmla="*/ 321841 w 446302"/>
              <a:gd name="connsiteY16" fmla="*/ 184770 h 389956"/>
              <a:gd name="connsiteX17" fmla="*/ 222175 w 446302"/>
              <a:gd name="connsiteY17" fmla="*/ 174644 h 389956"/>
              <a:gd name="connsiteX18" fmla="*/ 173890 w 446302"/>
              <a:gd name="connsiteY18" fmla="*/ 185389 h 389956"/>
              <a:gd name="connsiteX19" fmla="*/ 117414 w 446302"/>
              <a:gd name="connsiteY19" fmla="*/ 173360 h 389956"/>
              <a:gd name="connsiteX20" fmla="*/ 113605 w 446302"/>
              <a:gd name="connsiteY20" fmla="*/ 161950 h 389956"/>
              <a:gd name="connsiteX21" fmla="*/ 125033 w 446302"/>
              <a:gd name="connsiteY21" fmla="*/ 158147 h 389956"/>
              <a:gd name="connsiteX22" fmla="*/ 213889 w 446302"/>
              <a:gd name="connsiteY22" fmla="*/ 159430 h 389956"/>
              <a:gd name="connsiteX23" fmla="*/ 252059 w 446302"/>
              <a:gd name="connsiteY23" fmla="*/ 149870 h 389956"/>
              <a:gd name="connsiteX24" fmla="*/ 252059 w 446302"/>
              <a:gd name="connsiteY24" fmla="*/ 110522 h 389956"/>
              <a:gd name="connsiteX25" fmla="*/ 330079 w 446302"/>
              <a:gd name="connsiteY25" fmla="*/ 130900 h 389956"/>
              <a:gd name="connsiteX26" fmla="*/ 333269 w 446302"/>
              <a:gd name="connsiteY26" fmla="*/ 142329 h 389956"/>
              <a:gd name="connsiteX27" fmla="*/ 321841 w 446302"/>
              <a:gd name="connsiteY27" fmla="*/ 145472 h 389956"/>
              <a:gd name="connsiteX28" fmla="*/ 222175 w 446302"/>
              <a:gd name="connsiteY28" fmla="*/ 135329 h 389956"/>
              <a:gd name="connsiteX29" fmla="*/ 173890 w 446302"/>
              <a:gd name="connsiteY29" fmla="*/ 146139 h 389956"/>
              <a:gd name="connsiteX30" fmla="*/ 117414 w 446302"/>
              <a:gd name="connsiteY30" fmla="*/ 134043 h 389956"/>
              <a:gd name="connsiteX31" fmla="*/ 113605 w 446302"/>
              <a:gd name="connsiteY31" fmla="*/ 122614 h 389956"/>
              <a:gd name="connsiteX32" fmla="*/ 125033 w 446302"/>
              <a:gd name="connsiteY32" fmla="*/ 118804 h 389956"/>
              <a:gd name="connsiteX33" fmla="*/ 213889 w 446302"/>
              <a:gd name="connsiteY33" fmla="*/ 120090 h 389956"/>
              <a:gd name="connsiteX34" fmla="*/ 252059 w 446302"/>
              <a:gd name="connsiteY34" fmla="*/ 110522 h 389956"/>
              <a:gd name="connsiteX35" fmla="*/ 14618 w 446302"/>
              <a:gd name="connsiteY35" fmla="*/ 0 h 389956"/>
              <a:gd name="connsiteX36" fmla="*/ 431732 w 446302"/>
              <a:gd name="connsiteY36" fmla="*/ 0 h 389956"/>
              <a:gd name="connsiteX37" fmla="*/ 446302 w 446302"/>
              <a:gd name="connsiteY37" fmla="*/ 14624 h 389956"/>
              <a:gd name="connsiteX38" fmla="*/ 446302 w 446302"/>
              <a:gd name="connsiteY38" fmla="*/ 288333 h 389956"/>
              <a:gd name="connsiteX39" fmla="*/ 431732 w 446302"/>
              <a:gd name="connsiteY39" fmla="*/ 302957 h 389956"/>
              <a:gd name="connsiteX40" fmla="*/ 342833 w 446302"/>
              <a:gd name="connsiteY40" fmla="*/ 302957 h 389956"/>
              <a:gd name="connsiteX41" fmla="*/ 328215 w 446302"/>
              <a:gd name="connsiteY41" fmla="*/ 288333 h 389956"/>
              <a:gd name="connsiteX42" fmla="*/ 342833 w 446302"/>
              <a:gd name="connsiteY42" fmla="*/ 273757 h 389956"/>
              <a:gd name="connsiteX43" fmla="*/ 417114 w 446302"/>
              <a:gd name="connsiteY43" fmla="*/ 273757 h 389956"/>
              <a:gd name="connsiteX44" fmla="*/ 417114 w 446302"/>
              <a:gd name="connsiteY44" fmla="*/ 29200 h 389956"/>
              <a:gd name="connsiteX45" fmla="*/ 29855 w 446302"/>
              <a:gd name="connsiteY45" fmla="*/ 29200 h 389956"/>
              <a:gd name="connsiteX46" fmla="*/ 29855 w 446302"/>
              <a:gd name="connsiteY46" fmla="*/ 273090 h 389956"/>
              <a:gd name="connsiteX47" fmla="*/ 111754 w 446302"/>
              <a:gd name="connsiteY47" fmla="*/ 273090 h 389956"/>
              <a:gd name="connsiteX48" fmla="*/ 126324 w 446302"/>
              <a:gd name="connsiteY48" fmla="*/ 287714 h 389956"/>
              <a:gd name="connsiteX49" fmla="*/ 111754 w 446302"/>
              <a:gd name="connsiteY49" fmla="*/ 302338 h 389956"/>
              <a:gd name="connsiteX50" fmla="*/ 14618 w 446302"/>
              <a:gd name="connsiteY50" fmla="*/ 302338 h 389956"/>
              <a:gd name="connsiteX51" fmla="*/ 0 w 446302"/>
              <a:gd name="connsiteY51" fmla="*/ 287714 h 389956"/>
              <a:gd name="connsiteX52" fmla="*/ 0 w 446302"/>
              <a:gd name="connsiteY52" fmla="*/ 14624 h 389956"/>
              <a:gd name="connsiteX53" fmla="*/ 14618 w 446302"/>
              <a:gd name="connsiteY53" fmla="*/ 0 h 38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46302" h="389956">
                <a:moveTo>
                  <a:pt x="223413" y="289001"/>
                </a:moveTo>
                <a:lnTo>
                  <a:pt x="168842" y="360098"/>
                </a:lnTo>
                <a:lnTo>
                  <a:pt x="277413" y="360098"/>
                </a:lnTo>
                <a:close/>
                <a:moveTo>
                  <a:pt x="223413" y="249619"/>
                </a:moveTo>
                <a:cubicBezTo>
                  <a:pt x="228508" y="249619"/>
                  <a:pt x="232318" y="251523"/>
                  <a:pt x="235508" y="255333"/>
                </a:cubicBezTo>
                <a:lnTo>
                  <a:pt x="319317" y="365813"/>
                </a:lnTo>
                <a:cubicBezTo>
                  <a:pt x="322460" y="370241"/>
                  <a:pt x="323126" y="376622"/>
                  <a:pt x="320555" y="381051"/>
                </a:cubicBezTo>
                <a:cubicBezTo>
                  <a:pt x="317412" y="386766"/>
                  <a:pt x="312317" y="389956"/>
                  <a:pt x="307222" y="389956"/>
                </a:cubicBezTo>
                <a:lnTo>
                  <a:pt x="138985" y="389956"/>
                </a:lnTo>
                <a:cubicBezTo>
                  <a:pt x="133271" y="389956"/>
                  <a:pt x="128176" y="386766"/>
                  <a:pt x="125652" y="381670"/>
                </a:cubicBezTo>
                <a:cubicBezTo>
                  <a:pt x="123128" y="376622"/>
                  <a:pt x="123747" y="370908"/>
                  <a:pt x="126938" y="366432"/>
                </a:cubicBezTo>
                <a:lnTo>
                  <a:pt x="211366" y="255333"/>
                </a:lnTo>
                <a:cubicBezTo>
                  <a:pt x="213889" y="251523"/>
                  <a:pt x="218366" y="249619"/>
                  <a:pt x="223413" y="249619"/>
                </a:cubicBezTo>
                <a:close/>
                <a:moveTo>
                  <a:pt x="252059" y="149870"/>
                </a:moveTo>
                <a:cubicBezTo>
                  <a:pt x="290937" y="148790"/>
                  <a:pt x="328186" y="168749"/>
                  <a:pt x="330079" y="170175"/>
                </a:cubicBezTo>
                <a:cubicBezTo>
                  <a:pt x="333888" y="172742"/>
                  <a:pt x="335793" y="177782"/>
                  <a:pt x="333269" y="181585"/>
                </a:cubicBezTo>
                <a:cubicBezTo>
                  <a:pt x="330745" y="185389"/>
                  <a:pt x="325650" y="187290"/>
                  <a:pt x="321841" y="184770"/>
                </a:cubicBezTo>
                <a:cubicBezTo>
                  <a:pt x="321222" y="184152"/>
                  <a:pt x="262175" y="153059"/>
                  <a:pt x="222175" y="174644"/>
                </a:cubicBezTo>
                <a:cubicBezTo>
                  <a:pt x="205651" y="182251"/>
                  <a:pt x="189128" y="185389"/>
                  <a:pt x="173890" y="185389"/>
                </a:cubicBezTo>
                <a:cubicBezTo>
                  <a:pt x="143414" y="185389"/>
                  <a:pt x="119319" y="173978"/>
                  <a:pt x="117414" y="173360"/>
                </a:cubicBezTo>
                <a:cubicBezTo>
                  <a:pt x="112938" y="171458"/>
                  <a:pt x="111700" y="166371"/>
                  <a:pt x="113605" y="161950"/>
                </a:cubicBezTo>
                <a:cubicBezTo>
                  <a:pt x="115509" y="157528"/>
                  <a:pt x="120557" y="156245"/>
                  <a:pt x="125033" y="158147"/>
                </a:cubicBezTo>
                <a:cubicBezTo>
                  <a:pt x="125652" y="158765"/>
                  <a:pt x="173890" y="180967"/>
                  <a:pt x="213889" y="159430"/>
                </a:cubicBezTo>
                <a:cubicBezTo>
                  <a:pt x="225961" y="152929"/>
                  <a:pt x="239100" y="150231"/>
                  <a:pt x="252059" y="149870"/>
                </a:cubicBezTo>
                <a:close/>
                <a:moveTo>
                  <a:pt x="252059" y="110522"/>
                </a:moveTo>
                <a:cubicBezTo>
                  <a:pt x="290937" y="109453"/>
                  <a:pt x="328186" y="129472"/>
                  <a:pt x="330079" y="130900"/>
                </a:cubicBezTo>
                <a:cubicBezTo>
                  <a:pt x="333888" y="133424"/>
                  <a:pt x="335793" y="138520"/>
                  <a:pt x="333269" y="142329"/>
                </a:cubicBezTo>
                <a:cubicBezTo>
                  <a:pt x="330745" y="146139"/>
                  <a:pt x="325650" y="148044"/>
                  <a:pt x="321841" y="145472"/>
                </a:cubicBezTo>
                <a:cubicBezTo>
                  <a:pt x="321222" y="144853"/>
                  <a:pt x="262175" y="113757"/>
                  <a:pt x="222175" y="135329"/>
                </a:cubicBezTo>
                <a:cubicBezTo>
                  <a:pt x="205651" y="143568"/>
                  <a:pt x="189128" y="146139"/>
                  <a:pt x="173890" y="146139"/>
                </a:cubicBezTo>
                <a:cubicBezTo>
                  <a:pt x="143414" y="146139"/>
                  <a:pt x="119319" y="134710"/>
                  <a:pt x="117414" y="134043"/>
                </a:cubicBezTo>
                <a:cubicBezTo>
                  <a:pt x="112938" y="132138"/>
                  <a:pt x="111700" y="127090"/>
                  <a:pt x="113605" y="122614"/>
                </a:cubicBezTo>
                <a:cubicBezTo>
                  <a:pt x="115509" y="118185"/>
                  <a:pt x="120557" y="116900"/>
                  <a:pt x="125033" y="118804"/>
                </a:cubicBezTo>
                <a:cubicBezTo>
                  <a:pt x="125652" y="119471"/>
                  <a:pt x="173890" y="141663"/>
                  <a:pt x="213889" y="120090"/>
                </a:cubicBezTo>
                <a:cubicBezTo>
                  <a:pt x="225961" y="113578"/>
                  <a:pt x="239100" y="110879"/>
                  <a:pt x="252059" y="110522"/>
                </a:cubicBezTo>
                <a:close/>
                <a:moveTo>
                  <a:pt x="14618" y="0"/>
                </a:moveTo>
                <a:lnTo>
                  <a:pt x="431732" y="0"/>
                </a:lnTo>
                <a:cubicBezTo>
                  <a:pt x="439969" y="0"/>
                  <a:pt x="446302" y="6335"/>
                  <a:pt x="446302" y="14624"/>
                </a:cubicBezTo>
                <a:lnTo>
                  <a:pt x="446302" y="288333"/>
                </a:lnTo>
                <a:cubicBezTo>
                  <a:pt x="446302" y="296622"/>
                  <a:pt x="439350" y="302957"/>
                  <a:pt x="431732" y="302957"/>
                </a:cubicBezTo>
                <a:lnTo>
                  <a:pt x="342833" y="302957"/>
                </a:lnTo>
                <a:cubicBezTo>
                  <a:pt x="334596" y="302957"/>
                  <a:pt x="328215" y="296622"/>
                  <a:pt x="328215" y="288333"/>
                </a:cubicBezTo>
                <a:cubicBezTo>
                  <a:pt x="328215" y="280093"/>
                  <a:pt x="334596" y="273757"/>
                  <a:pt x="342833" y="273757"/>
                </a:cubicBezTo>
                <a:lnTo>
                  <a:pt x="417114" y="273757"/>
                </a:lnTo>
                <a:lnTo>
                  <a:pt x="417114" y="29200"/>
                </a:lnTo>
                <a:lnTo>
                  <a:pt x="29855" y="29200"/>
                </a:lnTo>
                <a:lnTo>
                  <a:pt x="29855" y="273090"/>
                </a:lnTo>
                <a:lnTo>
                  <a:pt x="111754" y="273090"/>
                </a:lnTo>
                <a:cubicBezTo>
                  <a:pt x="119992" y="273090"/>
                  <a:pt x="126324" y="279473"/>
                  <a:pt x="126324" y="287714"/>
                </a:cubicBezTo>
                <a:cubicBezTo>
                  <a:pt x="126324" y="295955"/>
                  <a:pt x="119992" y="302338"/>
                  <a:pt x="111754" y="302338"/>
                </a:cubicBezTo>
                <a:lnTo>
                  <a:pt x="14618" y="302338"/>
                </a:lnTo>
                <a:cubicBezTo>
                  <a:pt x="6333" y="302338"/>
                  <a:pt x="0" y="295955"/>
                  <a:pt x="0" y="287714"/>
                </a:cubicBezTo>
                <a:lnTo>
                  <a:pt x="0" y="14624"/>
                </a:lnTo>
                <a:cubicBezTo>
                  <a:pt x="0" y="6335"/>
                  <a:pt x="6333" y="0"/>
                  <a:pt x="14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直接连接符 22"/>
          <p:cNvCxnSpPr/>
          <p:nvPr/>
        </p:nvCxnSpPr>
        <p:spPr>
          <a:xfrm>
            <a:off x="2960914" y="3626285"/>
            <a:ext cx="140630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4450080" cy="52197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常见的</a:t>
            </a:r>
            <a:r>
              <a:rPr lang="zh-CN" altLang="en-US" sz="2800" dirty="0">
                <a:solidFill>
                  <a:srgbClr val="C00000"/>
                </a:solidFill>
                <a:latin typeface="思源宋体 CN Heavy" panose="02020900000000000000" pitchFamily="18" charset="-122"/>
                <a:ea typeface="思源宋体 CN Heavy" panose="02020900000000000000" pitchFamily="18" charset="-122"/>
              </a:rPr>
              <a:t>诈骗案例</a:t>
            </a:r>
            <a:r>
              <a:rPr lang="zh-CN" altLang="en-US" sz="2800" dirty="0">
                <a:latin typeface="思源宋体 CN Heavy" panose="02020900000000000000" pitchFamily="18" charset="-122"/>
                <a:ea typeface="思源宋体 CN Heavy" panose="02020900000000000000" pitchFamily="18" charset="-122"/>
              </a:rPr>
              <a:t>及</a:t>
            </a:r>
            <a:r>
              <a:rPr lang="zh-CN" altLang="en-US" sz="2800" dirty="0">
                <a:solidFill>
                  <a:srgbClr val="C00000"/>
                </a:solidFill>
                <a:latin typeface="思源宋体 CN Heavy" panose="02020900000000000000" pitchFamily="18" charset="-122"/>
                <a:ea typeface="思源宋体 CN Heavy" panose="02020900000000000000" pitchFamily="18" charset="-122"/>
              </a:rPr>
              <a:t>防范措施</a:t>
            </a:r>
            <a:endParaRPr lang="zh-CN" altLang="en-US" sz="2800" dirty="0">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836295" y="814705"/>
            <a:ext cx="5157470"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sym typeface="+mn-lt"/>
              </a:rPr>
              <a:t>买卖游戏账号、装备类诈骗防范技巧</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flipV="1">
            <a:off x="921385" y="1461770"/>
            <a:ext cx="4919980" cy="76200"/>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 name="组合 2" descr="7b0a202020202274657874626f78223a2022220a7d0a"/>
          <p:cNvGrpSpPr/>
          <p:nvPr/>
        </p:nvGrpSpPr>
        <p:grpSpPr>
          <a:xfrm>
            <a:off x="393065" y="1657985"/>
            <a:ext cx="5345430" cy="2614930"/>
            <a:chOff x="5868" y="3907"/>
            <a:chExt cx="7443" cy="3236"/>
          </a:xfrm>
        </p:grpSpPr>
        <p:grpSp>
          <p:nvGrpSpPr>
            <p:cNvPr id="7" name="图形 138"/>
            <p:cNvGrpSpPr/>
            <p:nvPr/>
          </p:nvGrpSpPr>
          <p:grpSpPr>
            <a:xfrm>
              <a:off x="5868" y="3907"/>
              <a:ext cx="7443" cy="3236"/>
              <a:chOff x="3726473" y="2479904"/>
              <a:chExt cx="4726210" cy="2054875"/>
            </a:xfrm>
          </p:grpSpPr>
          <p:grpSp>
            <p:nvGrpSpPr>
              <p:cNvPr id="8" name="图形 138"/>
              <p:cNvGrpSpPr/>
              <p:nvPr/>
            </p:nvGrpSpPr>
            <p:grpSpPr>
              <a:xfrm>
                <a:off x="3843343" y="2601912"/>
                <a:ext cx="4609340" cy="1932867"/>
                <a:chOff x="3843343" y="2601912"/>
                <a:chExt cx="4609340" cy="1932867"/>
              </a:xfrm>
            </p:grpSpPr>
            <p:sp>
              <p:nvSpPr>
                <p:cNvPr id="9" name="任意多边形: 形状 141"/>
                <p:cNvSpPr/>
                <p:nvPr/>
              </p:nvSpPr>
              <p:spPr>
                <a:xfrm>
                  <a:off x="3849765" y="2608334"/>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142"/>
                <p:cNvSpPr/>
                <p:nvPr/>
              </p:nvSpPr>
              <p:spPr>
                <a:xfrm>
                  <a:off x="3843343" y="2601912"/>
                  <a:ext cx="4609230" cy="1585525"/>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 name="图形 138"/>
              <p:cNvGrpSpPr/>
              <p:nvPr/>
            </p:nvGrpSpPr>
            <p:grpSpPr>
              <a:xfrm>
                <a:off x="3798393" y="2556962"/>
                <a:ext cx="4615761" cy="1939288"/>
                <a:chOff x="3798393" y="2556962"/>
                <a:chExt cx="4615761" cy="1939288"/>
              </a:xfrm>
            </p:grpSpPr>
            <p:sp>
              <p:nvSpPr>
                <p:cNvPr id="12" name="任意多边形: 形状 144"/>
                <p:cNvSpPr/>
                <p:nvPr/>
              </p:nvSpPr>
              <p:spPr>
                <a:xfrm>
                  <a:off x="3804815" y="2563383"/>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45"/>
                <p:cNvSpPr/>
                <p:nvPr/>
              </p:nvSpPr>
              <p:spPr>
                <a:xfrm>
                  <a:off x="3798393" y="255696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 name="图形 138"/>
              <p:cNvGrpSpPr/>
              <p:nvPr/>
            </p:nvGrpSpPr>
            <p:grpSpPr>
              <a:xfrm>
                <a:off x="3726473" y="2479904"/>
                <a:ext cx="4641447" cy="1964974"/>
                <a:chOff x="3726473" y="2479904"/>
                <a:chExt cx="4641447" cy="1964974"/>
              </a:xfrm>
            </p:grpSpPr>
            <p:sp>
              <p:nvSpPr>
                <p:cNvPr id="15" name="任意多边形: 形状 147"/>
                <p:cNvSpPr/>
                <p:nvPr/>
              </p:nvSpPr>
              <p:spPr>
                <a:xfrm>
                  <a:off x="3745737" y="2499168"/>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48"/>
                <p:cNvSpPr/>
                <p:nvPr/>
              </p:nvSpPr>
              <p:spPr>
                <a:xfrm>
                  <a:off x="3726473" y="2479904"/>
                  <a:ext cx="4641447" cy="1964974"/>
                </a:xfrm>
                <a:custGeom>
                  <a:avLst/>
                  <a:gdLst>
                    <a:gd name="connsiteX0" fmla="*/ 4641448 w 4641447"/>
                    <a:gd name="connsiteY0" fmla="*/ 1964975 h 1964974"/>
                    <a:gd name="connsiteX1" fmla="*/ 0 w 4641447"/>
                    <a:gd name="connsiteY1" fmla="*/ 1964975 h 1964974"/>
                    <a:gd name="connsiteX2" fmla="*/ 0 w 4641447"/>
                    <a:gd name="connsiteY2" fmla="*/ 0 h 1964974"/>
                    <a:gd name="connsiteX3" fmla="*/ 4641448 w 4641447"/>
                    <a:gd name="connsiteY3" fmla="*/ 0 h 1964974"/>
                    <a:gd name="connsiteX4" fmla="*/ 4641448 w 4641447"/>
                    <a:gd name="connsiteY4" fmla="*/ 1964975 h 1964974"/>
                    <a:gd name="connsiteX5" fmla="*/ 38529 w 4641447"/>
                    <a:gd name="connsiteY5" fmla="*/ 1926446 h 1964974"/>
                    <a:gd name="connsiteX6" fmla="*/ 4602919 w 4641447"/>
                    <a:gd name="connsiteY6" fmla="*/ 1926446 h 1964974"/>
                    <a:gd name="connsiteX7" fmla="*/ 4602919 w 4641447"/>
                    <a:gd name="connsiteY7" fmla="*/ 38529 h 1964974"/>
                    <a:gd name="connsiteX8" fmla="*/ 38529 w 4641447"/>
                    <a:gd name="connsiteY8" fmla="*/ 38529 h 1964974"/>
                    <a:gd name="connsiteX9" fmla="*/ 38529 w 4641447"/>
                    <a:gd name="connsiteY9" fmla="*/ 1926446 h 196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447" h="1964974">
                      <a:moveTo>
                        <a:pt x="4641448" y="1964975"/>
                      </a:moveTo>
                      <a:lnTo>
                        <a:pt x="0" y="1964975"/>
                      </a:lnTo>
                      <a:lnTo>
                        <a:pt x="0" y="0"/>
                      </a:lnTo>
                      <a:lnTo>
                        <a:pt x="4641448" y="0"/>
                      </a:lnTo>
                      <a:lnTo>
                        <a:pt x="4641448" y="1964975"/>
                      </a:lnTo>
                      <a:close/>
                      <a:moveTo>
                        <a:pt x="38529" y="1926446"/>
                      </a:moveTo>
                      <a:lnTo>
                        <a:pt x="4602919" y="1926446"/>
                      </a:lnTo>
                      <a:lnTo>
                        <a:pt x="4602919" y="38529"/>
                      </a:lnTo>
                      <a:lnTo>
                        <a:pt x="38529" y="38529"/>
                      </a:lnTo>
                      <a:lnTo>
                        <a:pt x="38529"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1" name="文本框 20"/>
            <p:cNvSpPr txBox="1"/>
            <p:nvPr/>
          </p:nvSpPr>
          <p:spPr>
            <a:xfrm>
              <a:off x="6061" y="4038"/>
              <a:ext cx="6882" cy="2619"/>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三、识别异常话术，警惕转账要求</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1.</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警惕</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解冻金</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保证金</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等话术</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凡以</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账号冻结</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操作错误</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信用分不足</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为由要求缴纳费用的均为诈骗。</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2.</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不轻信</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高价回收</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或</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r>
                <a:rPr lang="zh-CN" altLang="en-US" sz="1400" spc="200">
                  <a:uFillTx/>
                  <a:latin typeface="微软雅黑" panose="020B0503020204020204" charset="-122"/>
                  <a:ea typeface="微软雅黑" panose="020B0503020204020204" charset="-122"/>
                  <a:cs typeface="微软雅黑" panose="020B0503020204020204" charset="-122"/>
                  <a:sym typeface="+mn-ea"/>
                </a:rPr>
                <a:t>低价促销</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明显高于市场价的收购或远低正常价的装备出售多为陷阱，诈骗分子通过伪造交易截图制造虚假信任。</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p:txBody>
        </p:sp>
      </p:grpSp>
      <p:grpSp>
        <p:nvGrpSpPr>
          <p:cNvPr id="24" name="组合 23" descr="7b0a202020202274657874626f78223a2022220a7d0a"/>
          <p:cNvGrpSpPr/>
          <p:nvPr/>
        </p:nvGrpSpPr>
        <p:grpSpPr>
          <a:xfrm>
            <a:off x="6066790" y="4176395"/>
            <a:ext cx="4474210" cy="2578735"/>
            <a:chOff x="5868" y="3907"/>
            <a:chExt cx="7443" cy="3236"/>
          </a:xfrm>
        </p:grpSpPr>
        <p:grpSp>
          <p:nvGrpSpPr>
            <p:cNvPr id="25" name="图形 138"/>
            <p:cNvGrpSpPr/>
            <p:nvPr/>
          </p:nvGrpSpPr>
          <p:grpSpPr>
            <a:xfrm>
              <a:off x="5868" y="3907"/>
              <a:ext cx="7443" cy="3236"/>
              <a:chOff x="3726473" y="2479904"/>
              <a:chExt cx="4726210" cy="2054875"/>
            </a:xfrm>
          </p:grpSpPr>
          <p:grpSp>
            <p:nvGrpSpPr>
              <p:cNvPr id="26" name="图形 138"/>
              <p:cNvGrpSpPr/>
              <p:nvPr/>
            </p:nvGrpSpPr>
            <p:grpSpPr>
              <a:xfrm>
                <a:off x="3843343" y="2601912"/>
                <a:ext cx="4609340" cy="1932867"/>
                <a:chOff x="3843343" y="2601912"/>
                <a:chExt cx="4609340" cy="1932867"/>
              </a:xfrm>
            </p:grpSpPr>
            <p:sp>
              <p:nvSpPr>
                <p:cNvPr id="27" name="任意多边形: 形状 141"/>
                <p:cNvSpPr/>
                <p:nvPr/>
              </p:nvSpPr>
              <p:spPr>
                <a:xfrm>
                  <a:off x="3849765" y="2608334"/>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任意多边形: 形状 142"/>
                <p:cNvSpPr/>
                <p:nvPr/>
              </p:nvSpPr>
              <p:spPr>
                <a:xfrm>
                  <a:off x="3843343" y="2601912"/>
                  <a:ext cx="4609230" cy="1585525"/>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9" name="图形 138"/>
              <p:cNvGrpSpPr/>
              <p:nvPr/>
            </p:nvGrpSpPr>
            <p:grpSpPr>
              <a:xfrm>
                <a:off x="3798393" y="2556962"/>
                <a:ext cx="4615761" cy="1939288"/>
                <a:chOff x="3798393" y="2556962"/>
                <a:chExt cx="4615761" cy="1939288"/>
              </a:xfrm>
            </p:grpSpPr>
            <p:sp>
              <p:nvSpPr>
                <p:cNvPr id="30" name="任意多边形: 形状 144"/>
                <p:cNvSpPr/>
                <p:nvPr/>
              </p:nvSpPr>
              <p:spPr>
                <a:xfrm>
                  <a:off x="3804815" y="2563383"/>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任意多边形: 形状 145"/>
                <p:cNvSpPr/>
                <p:nvPr/>
              </p:nvSpPr>
              <p:spPr>
                <a:xfrm>
                  <a:off x="3798393" y="255696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2" name="图形 138"/>
              <p:cNvGrpSpPr/>
              <p:nvPr/>
            </p:nvGrpSpPr>
            <p:grpSpPr>
              <a:xfrm>
                <a:off x="3726473" y="2479904"/>
                <a:ext cx="4641447" cy="1964974"/>
                <a:chOff x="3726473" y="2479904"/>
                <a:chExt cx="4641447" cy="1964974"/>
              </a:xfrm>
            </p:grpSpPr>
            <p:sp>
              <p:nvSpPr>
                <p:cNvPr id="33" name="任意多边形: 形状 147"/>
                <p:cNvSpPr/>
                <p:nvPr/>
              </p:nvSpPr>
              <p:spPr>
                <a:xfrm>
                  <a:off x="3745737" y="2499168"/>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任意多边形: 形状 148"/>
                <p:cNvSpPr/>
                <p:nvPr/>
              </p:nvSpPr>
              <p:spPr>
                <a:xfrm>
                  <a:off x="3726473" y="2479904"/>
                  <a:ext cx="4641447" cy="1964974"/>
                </a:xfrm>
                <a:custGeom>
                  <a:avLst/>
                  <a:gdLst>
                    <a:gd name="connsiteX0" fmla="*/ 4641448 w 4641447"/>
                    <a:gd name="connsiteY0" fmla="*/ 1964975 h 1964974"/>
                    <a:gd name="connsiteX1" fmla="*/ 0 w 4641447"/>
                    <a:gd name="connsiteY1" fmla="*/ 1964975 h 1964974"/>
                    <a:gd name="connsiteX2" fmla="*/ 0 w 4641447"/>
                    <a:gd name="connsiteY2" fmla="*/ 0 h 1964974"/>
                    <a:gd name="connsiteX3" fmla="*/ 4641448 w 4641447"/>
                    <a:gd name="connsiteY3" fmla="*/ 0 h 1964974"/>
                    <a:gd name="connsiteX4" fmla="*/ 4641448 w 4641447"/>
                    <a:gd name="connsiteY4" fmla="*/ 1964975 h 1964974"/>
                    <a:gd name="connsiteX5" fmla="*/ 38529 w 4641447"/>
                    <a:gd name="connsiteY5" fmla="*/ 1926446 h 1964974"/>
                    <a:gd name="connsiteX6" fmla="*/ 4602919 w 4641447"/>
                    <a:gd name="connsiteY6" fmla="*/ 1926446 h 1964974"/>
                    <a:gd name="connsiteX7" fmla="*/ 4602919 w 4641447"/>
                    <a:gd name="connsiteY7" fmla="*/ 38529 h 1964974"/>
                    <a:gd name="connsiteX8" fmla="*/ 38529 w 4641447"/>
                    <a:gd name="connsiteY8" fmla="*/ 38529 h 1964974"/>
                    <a:gd name="connsiteX9" fmla="*/ 38529 w 4641447"/>
                    <a:gd name="connsiteY9" fmla="*/ 1926446 h 196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447" h="1964974">
                      <a:moveTo>
                        <a:pt x="4641448" y="1964975"/>
                      </a:moveTo>
                      <a:lnTo>
                        <a:pt x="0" y="1964975"/>
                      </a:lnTo>
                      <a:lnTo>
                        <a:pt x="0" y="0"/>
                      </a:lnTo>
                      <a:lnTo>
                        <a:pt x="4641448" y="0"/>
                      </a:lnTo>
                      <a:lnTo>
                        <a:pt x="4641448" y="1964975"/>
                      </a:lnTo>
                      <a:close/>
                      <a:moveTo>
                        <a:pt x="38529" y="1926446"/>
                      </a:moveTo>
                      <a:lnTo>
                        <a:pt x="4602919" y="1926446"/>
                      </a:lnTo>
                      <a:lnTo>
                        <a:pt x="4602919" y="38529"/>
                      </a:lnTo>
                      <a:lnTo>
                        <a:pt x="38529" y="38529"/>
                      </a:lnTo>
                      <a:lnTo>
                        <a:pt x="38529"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5" name="文本框 34"/>
            <p:cNvSpPr txBox="1"/>
            <p:nvPr/>
          </p:nvSpPr>
          <p:spPr>
            <a:xfrm>
              <a:off x="6061" y="4038"/>
              <a:ext cx="6882" cy="2558"/>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四、遭遇诈骗后的应急措施</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1.</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立即固定证据</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保存聊天记录、转账截图、对方账号信息，及时向交易平台举报欺诈行为。</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2.</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报警与资金冻结</a:t>
              </a:r>
              <a:endPar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拨打</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110</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或反诈专线</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96110</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，提供银行卡号、转账流水等信息，申请紧急止付。</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p:txBody>
        </p:sp>
      </p:grpSp>
      <p:pic>
        <p:nvPicPr>
          <p:cNvPr id="36" name="图片 35"/>
          <p:cNvPicPr/>
          <p:nvPr/>
        </p:nvPicPr>
        <p:blipFill>
          <a:blip r:embed="rId1"/>
          <a:stretch>
            <a:fillRect/>
          </a:stretch>
        </p:blipFill>
        <p:spPr>
          <a:xfrm>
            <a:off x="393065" y="4356100"/>
            <a:ext cx="5345430" cy="2432050"/>
          </a:xfrm>
          <a:prstGeom prst="rect">
            <a:avLst/>
          </a:prstGeom>
        </p:spPr>
      </p:pic>
      <p:pic>
        <p:nvPicPr>
          <p:cNvPr id="37" name="图片 36"/>
          <p:cNvPicPr/>
          <p:nvPr/>
        </p:nvPicPr>
        <p:blipFill>
          <a:blip r:embed="rId2"/>
          <a:stretch>
            <a:fillRect/>
          </a:stretch>
        </p:blipFill>
        <p:spPr>
          <a:xfrm>
            <a:off x="5925185" y="765810"/>
            <a:ext cx="5455285" cy="320167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36204" y="175260"/>
            <a:ext cx="2339102" cy="523220"/>
          </a:xfrm>
          <a:prstGeom prst="rect">
            <a:avLst/>
          </a:prstGeom>
          <a:noFill/>
        </p:spPr>
        <p:txBody>
          <a:bodyPr wrap="none" rtlCol="0">
            <a:spAutoFit/>
          </a:bodyPr>
          <a:lstStyle/>
          <a:p>
            <a:r>
              <a:rPr lang="zh-CN" altLang="en-US" sz="2800" dirty="0">
                <a:latin typeface="思源宋体 CN Heavy" panose="02020900000000000000" pitchFamily="18" charset="-122"/>
                <a:ea typeface="思源宋体 CN Heavy" panose="02020900000000000000" pitchFamily="18" charset="-122"/>
              </a:rPr>
              <a:t>安全防范</a:t>
            </a:r>
            <a:r>
              <a:rPr lang="zh-CN" altLang="en-US" sz="2800" dirty="0">
                <a:solidFill>
                  <a:srgbClr val="C00000"/>
                </a:solidFill>
                <a:latin typeface="思源宋体 CN Heavy" panose="02020900000000000000" pitchFamily="18" charset="-122"/>
                <a:ea typeface="思源宋体 CN Heavy" panose="02020900000000000000" pitchFamily="18" charset="-122"/>
              </a:rPr>
              <a:t>小结</a:t>
            </a:r>
            <a:endParaRPr lang="zh-CN" altLang="en-US" sz="2800" dirty="0">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1610362" y="1797457"/>
            <a:ext cx="3289031" cy="423321"/>
          </a:xfrm>
          <a:prstGeom prst="rect">
            <a:avLst/>
          </a:prstGeom>
          <a:noFill/>
        </p:spPr>
        <p:txBody>
          <a:bodyPr wrap="squar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1</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自称公检法要求汇款的</a:t>
            </a: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6" name="文本框 5"/>
          <p:cNvSpPr txBox="1"/>
          <p:nvPr/>
        </p:nvSpPr>
        <p:spPr>
          <a:xfrm>
            <a:off x="952731" y="2505784"/>
            <a:ext cx="3357649" cy="423321"/>
          </a:xfrm>
          <a:prstGeom prst="rect">
            <a:avLst/>
          </a:prstGeom>
          <a:noFill/>
        </p:spPr>
        <p:txBody>
          <a:bodyPr wrap="squar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2</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叫你汇款到“安全账户”的</a:t>
            </a: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7" name="文本框 6"/>
          <p:cNvSpPr txBox="1"/>
          <p:nvPr/>
        </p:nvSpPr>
        <p:spPr>
          <a:xfrm>
            <a:off x="535131" y="3214111"/>
            <a:ext cx="3704185" cy="423321"/>
          </a:xfrm>
          <a:prstGeom prst="rect">
            <a:avLst/>
          </a:prstGeom>
          <a:noFill/>
        </p:spPr>
        <p:txBody>
          <a:bodyPr wrap="squar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3</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通知中奖、领奖要你先交钱的；</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8" name="文本框 7"/>
          <p:cNvSpPr txBox="1"/>
          <p:nvPr/>
        </p:nvSpPr>
        <p:spPr>
          <a:xfrm>
            <a:off x="806527" y="3922438"/>
            <a:ext cx="3946662" cy="423321"/>
          </a:xfrm>
          <a:prstGeom prst="rect">
            <a:avLst/>
          </a:prstGeom>
          <a:noFill/>
        </p:spPr>
        <p:txBody>
          <a:bodyPr wrap="squar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4</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通知“家属”出事要先汇款的；</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9" name="文本框 8"/>
          <p:cNvSpPr txBox="1"/>
          <p:nvPr/>
        </p:nvSpPr>
        <p:spPr>
          <a:xfrm>
            <a:off x="1034630" y="4630765"/>
            <a:ext cx="4281352" cy="423321"/>
          </a:xfrm>
          <a:prstGeom prst="rect">
            <a:avLst/>
          </a:prstGeom>
          <a:noFill/>
        </p:spPr>
        <p:txBody>
          <a:bodyPr wrap="squar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5</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在电话中索要银行卡信息及验证码的；</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7057802" y="1774374"/>
            <a:ext cx="3371436" cy="423321"/>
          </a:xfrm>
          <a:prstGeom prst="rect">
            <a:avLst/>
          </a:prstGeom>
          <a:noFill/>
        </p:spPr>
        <p:txBody>
          <a:bodyPr wrap="non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6</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让你开通网银接受检查的；</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7722364" y="2487855"/>
            <a:ext cx="2961067" cy="423321"/>
          </a:xfrm>
          <a:prstGeom prst="rect">
            <a:avLst/>
          </a:prstGeom>
          <a:noFill/>
        </p:spPr>
        <p:txBody>
          <a:bodyPr wrap="non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7</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自称领导要求汇款的；</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7875064" y="3201336"/>
            <a:ext cx="3781805" cy="423321"/>
          </a:xfrm>
          <a:prstGeom prst="rect">
            <a:avLst/>
          </a:prstGeom>
          <a:noFill/>
        </p:spPr>
        <p:txBody>
          <a:bodyPr wrap="non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8</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陌生网站要登记银行卡信息的；</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7746936" y="3914817"/>
            <a:ext cx="4192173" cy="423321"/>
          </a:xfrm>
          <a:prstGeom prst="rect">
            <a:avLst/>
          </a:prstGeom>
          <a:noFill/>
        </p:spPr>
        <p:txBody>
          <a:bodyPr wrap="non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9</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承诺能帮你代办各种银行信用卡的；</a:t>
            </a:r>
            <a:endParaRPr lang="zh-CN" altLang="en-US" sz="1600" i="0" dirty="0">
              <a:effectLst/>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6710920" y="4628299"/>
            <a:ext cx="5103448" cy="423321"/>
          </a:xfrm>
          <a:prstGeom prst="rect">
            <a:avLst/>
          </a:prstGeom>
          <a:noFill/>
        </p:spPr>
        <p:txBody>
          <a:bodyPr wrap="none">
            <a:spAutoFit/>
          </a:bodyPr>
          <a:lstStyle/>
          <a:p>
            <a:pPr algn="just" latinLnBrk="1">
              <a:lnSpc>
                <a:spcPct val="150000"/>
              </a:lnSpc>
            </a:pP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10</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凡是</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用各种借口引导你用英文界面操作</a:t>
            </a:r>
            <a:r>
              <a:rPr kumimoji="0" lang="en-US" altLang="zh-CN"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ATM</a:t>
            </a:r>
            <a:r>
              <a:rPr kumimoji="0" lang="zh-CN" altLang="en-US" sz="160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机的。</a:t>
            </a:r>
            <a:endParaRPr lang="zh-CN" altLang="en-US" sz="1600" i="0" dirty="0">
              <a:effectLst/>
              <a:latin typeface="思源黑体 CN Light" panose="020B0300000000000000" pitchFamily="34" charset="-122"/>
              <a:ea typeface="思源黑体 CN Light" panose="020B0300000000000000" pitchFamily="34" charset="-122"/>
            </a:endParaRPr>
          </a:p>
        </p:txBody>
      </p:sp>
      <p:grpSp>
        <p:nvGrpSpPr>
          <p:cNvPr id="33" name="组合 32"/>
          <p:cNvGrpSpPr/>
          <p:nvPr/>
        </p:nvGrpSpPr>
        <p:grpSpPr>
          <a:xfrm>
            <a:off x="4753189" y="2135831"/>
            <a:ext cx="2622550" cy="2622550"/>
            <a:chOff x="3959239" y="2266106"/>
            <a:chExt cx="2622550" cy="2622550"/>
          </a:xfrm>
        </p:grpSpPr>
        <p:sp>
          <p:nvSpPr>
            <p:cNvPr id="32" name="椭圆 31"/>
            <p:cNvSpPr/>
            <p:nvPr/>
          </p:nvSpPr>
          <p:spPr>
            <a:xfrm>
              <a:off x="3959239" y="2266106"/>
              <a:ext cx="2622550" cy="26225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p:nvSpPr>
          <p:spPr bwMode="auto">
            <a:xfrm>
              <a:off x="4018743" y="2980201"/>
              <a:ext cx="2503542" cy="1194360"/>
            </a:xfrm>
            <a:custGeom>
              <a:avLst/>
              <a:gdLst>
                <a:gd name="connsiteX0" fmla="*/ 2396066 w 2503542"/>
                <a:gd name="connsiteY0" fmla="*/ 1059993 h 1194360"/>
                <a:gd name="connsiteX1" fmla="*/ 2398585 w 2503542"/>
                <a:gd name="connsiteY1" fmla="*/ 1060187 h 1194360"/>
                <a:gd name="connsiteX2" fmla="*/ 2396066 w 2503542"/>
                <a:gd name="connsiteY2" fmla="*/ 1065416 h 1194360"/>
                <a:gd name="connsiteX3" fmla="*/ 1761231 w 2503542"/>
                <a:gd name="connsiteY3" fmla="*/ 766035 h 1194360"/>
                <a:gd name="connsiteX4" fmla="*/ 1762476 w 2503542"/>
                <a:gd name="connsiteY4" fmla="*/ 777245 h 1194360"/>
                <a:gd name="connsiteX5" fmla="*/ 1687945 w 2503542"/>
                <a:gd name="connsiteY5" fmla="*/ 856962 h 1194360"/>
                <a:gd name="connsiteX6" fmla="*/ 1573270 w 2503542"/>
                <a:gd name="connsiteY6" fmla="*/ 967664 h 1194360"/>
                <a:gd name="connsiteX7" fmla="*/ 1559110 w 2503542"/>
                <a:gd name="connsiteY7" fmla="*/ 989150 h 1194360"/>
                <a:gd name="connsiteX8" fmla="*/ 1538416 w 2503542"/>
                <a:gd name="connsiteY8" fmla="*/ 1001450 h 1194360"/>
                <a:gd name="connsiteX9" fmla="*/ 1462485 w 2503542"/>
                <a:gd name="connsiteY9" fmla="*/ 814457 h 1194360"/>
                <a:gd name="connsiteX10" fmla="*/ 1585717 w 2503542"/>
                <a:gd name="connsiteY10" fmla="*/ 796240 h 1194360"/>
                <a:gd name="connsiteX11" fmla="*/ 1761231 w 2503542"/>
                <a:gd name="connsiteY11" fmla="*/ 766035 h 1194360"/>
                <a:gd name="connsiteX12" fmla="*/ 2319979 w 2503542"/>
                <a:gd name="connsiteY12" fmla="*/ 597725 h 1194360"/>
                <a:gd name="connsiteX13" fmla="*/ 2319979 w 2503542"/>
                <a:gd name="connsiteY13" fmla="*/ 772263 h 1194360"/>
                <a:gd name="connsiteX14" fmla="*/ 2366191 w 2503542"/>
                <a:gd name="connsiteY14" fmla="*/ 772263 h 1194360"/>
                <a:gd name="connsiteX15" fmla="*/ 2366191 w 2503542"/>
                <a:gd name="connsiteY15" fmla="*/ 597725 h 1194360"/>
                <a:gd name="connsiteX16" fmla="*/ 2188033 w 2503542"/>
                <a:gd name="connsiteY16" fmla="*/ 597725 h 1194360"/>
                <a:gd name="connsiteX17" fmla="*/ 2188033 w 2503542"/>
                <a:gd name="connsiteY17" fmla="*/ 772263 h 1194360"/>
                <a:gd name="connsiteX18" fmla="*/ 2234245 w 2503542"/>
                <a:gd name="connsiteY18" fmla="*/ 772263 h 1194360"/>
                <a:gd name="connsiteX19" fmla="*/ 2234245 w 2503542"/>
                <a:gd name="connsiteY19" fmla="*/ 597725 h 1194360"/>
                <a:gd name="connsiteX20" fmla="*/ 105680 w 2503542"/>
                <a:gd name="connsiteY20" fmla="*/ 266555 h 1194360"/>
                <a:gd name="connsiteX21" fmla="*/ 251319 w 2503542"/>
                <a:gd name="connsiteY21" fmla="*/ 387377 h 1194360"/>
                <a:gd name="connsiteX22" fmla="*/ 233892 w 2503542"/>
                <a:gd name="connsiteY22" fmla="*/ 400456 h 1194360"/>
                <a:gd name="connsiteX23" fmla="*/ 197794 w 2503542"/>
                <a:gd name="connsiteY23" fmla="*/ 409797 h 1194360"/>
                <a:gd name="connsiteX24" fmla="*/ 197794 w 2503542"/>
                <a:gd name="connsiteY24" fmla="*/ 559268 h 1194360"/>
                <a:gd name="connsiteX25" fmla="*/ 197794 w 2503542"/>
                <a:gd name="connsiteY25" fmla="*/ 868173 h 1194360"/>
                <a:gd name="connsiteX26" fmla="*/ 283061 w 2503542"/>
                <a:gd name="connsiteY26" fmla="*/ 824733 h 1194360"/>
                <a:gd name="connsiteX27" fmla="*/ 372062 w 2503542"/>
                <a:gd name="connsiteY27" fmla="*/ 778491 h 1194360"/>
                <a:gd name="connsiteX28" fmla="*/ 377041 w 2503542"/>
                <a:gd name="connsiteY28" fmla="*/ 789701 h 1194360"/>
                <a:gd name="connsiteX29" fmla="*/ 276837 w 2503542"/>
                <a:gd name="connsiteY29" fmla="*/ 916906 h 1194360"/>
                <a:gd name="connsiteX30" fmla="*/ 120617 w 2503542"/>
                <a:gd name="connsiteY30" fmla="*/ 1093624 h 1194360"/>
                <a:gd name="connsiteX31" fmla="*/ 113372 w 2503542"/>
                <a:gd name="connsiteY31" fmla="*/ 1106311 h 1194360"/>
                <a:gd name="connsiteX32" fmla="*/ 85109 w 2503542"/>
                <a:gd name="connsiteY32" fmla="*/ 1047639 h 1194360"/>
                <a:gd name="connsiteX33" fmla="*/ 42784 w 2503542"/>
                <a:gd name="connsiteY33" fmla="*/ 931998 h 1194360"/>
                <a:gd name="connsiteX34" fmla="*/ 21036 w 2503542"/>
                <a:gd name="connsiteY34" fmla="*/ 847417 h 1194360"/>
                <a:gd name="connsiteX35" fmla="*/ 21036 w 2503542"/>
                <a:gd name="connsiteY35" fmla="*/ 381149 h 1194360"/>
                <a:gd name="connsiteX36" fmla="*/ 0 w 2503542"/>
                <a:gd name="connsiteY36" fmla="*/ 381149 h 1194360"/>
                <a:gd name="connsiteX37" fmla="*/ 5323 w 2503542"/>
                <a:gd name="connsiteY37" fmla="*/ 346273 h 1194360"/>
                <a:gd name="connsiteX38" fmla="*/ 23525 w 2503542"/>
                <a:gd name="connsiteY38" fmla="*/ 346273 h 1194360"/>
                <a:gd name="connsiteX39" fmla="*/ 2123460 w 2503542"/>
                <a:gd name="connsiteY39" fmla="*/ 219067 h 1194360"/>
                <a:gd name="connsiteX40" fmla="*/ 2123460 w 2503542"/>
                <a:gd name="connsiteY40" fmla="*/ 398587 h 1194360"/>
                <a:gd name="connsiteX41" fmla="*/ 2452081 w 2503542"/>
                <a:gd name="connsiteY41" fmla="*/ 398587 h 1194360"/>
                <a:gd name="connsiteX42" fmla="*/ 2452081 w 2503542"/>
                <a:gd name="connsiteY42" fmla="*/ 219067 h 1194360"/>
                <a:gd name="connsiteX43" fmla="*/ 1797329 w 2503542"/>
                <a:gd name="connsiteY43" fmla="*/ 56051 h 1194360"/>
                <a:gd name="connsiteX44" fmla="*/ 1941723 w 2503542"/>
                <a:gd name="connsiteY44" fmla="*/ 164417 h 1194360"/>
                <a:gd name="connsiteX45" fmla="*/ 1922118 w 2503542"/>
                <a:gd name="connsiteY45" fmla="*/ 178586 h 1194360"/>
                <a:gd name="connsiteX46" fmla="*/ 1889443 w 2503542"/>
                <a:gd name="connsiteY46" fmla="*/ 188083 h 1194360"/>
                <a:gd name="connsiteX47" fmla="*/ 1875128 w 2503542"/>
                <a:gd name="connsiteY47" fmla="*/ 351878 h 1194360"/>
                <a:gd name="connsiteX48" fmla="*/ 1853344 w 2503542"/>
                <a:gd name="connsiteY48" fmla="*/ 541829 h 1194360"/>
                <a:gd name="connsiteX49" fmla="*/ 1975316 w 2503542"/>
                <a:gd name="connsiteY49" fmla="*/ 643798 h 1194360"/>
                <a:gd name="connsiteX50" fmla="*/ 1975315 w 2503542"/>
                <a:gd name="connsiteY50" fmla="*/ 643824 h 1194360"/>
                <a:gd name="connsiteX51" fmla="*/ 1956972 w 2503542"/>
                <a:gd name="connsiteY51" fmla="*/ 656735 h 1194360"/>
                <a:gd name="connsiteX52" fmla="*/ 1925541 w 2503542"/>
                <a:gd name="connsiteY52" fmla="*/ 665142 h 1194360"/>
                <a:gd name="connsiteX53" fmla="*/ 1910604 w 2503542"/>
                <a:gd name="connsiteY53" fmla="*/ 921889 h 1194360"/>
                <a:gd name="connsiteX54" fmla="*/ 1881974 w 2503542"/>
                <a:gd name="connsiteY54" fmla="*/ 1068868 h 1194360"/>
                <a:gd name="connsiteX55" fmla="*/ 1834672 w 2503542"/>
                <a:gd name="connsiteY55" fmla="*/ 1142201 h 1194360"/>
                <a:gd name="connsiteX56" fmla="*/ 1772901 w 2503542"/>
                <a:gd name="connsiteY56" fmla="*/ 1176299 h 1194360"/>
                <a:gd name="connsiteX57" fmla="*/ 1695258 w 2503542"/>
                <a:gd name="connsiteY57" fmla="*/ 1187042 h 1194360"/>
                <a:gd name="connsiteX58" fmla="*/ 1692301 w 2503542"/>
                <a:gd name="connsiteY58" fmla="*/ 1130835 h 1194360"/>
                <a:gd name="connsiteX59" fmla="*/ 1679076 w 2503542"/>
                <a:gd name="connsiteY59" fmla="*/ 1092378 h 1194360"/>
                <a:gd name="connsiteX60" fmla="*/ 1652002 w 2503542"/>
                <a:gd name="connsiteY60" fmla="*/ 1067933 h 1194360"/>
                <a:gd name="connsiteX61" fmla="*/ 1608123 w 2503542"/>
                <a:gd name="connsiteY61" fmla="*/ 1050028 h 1194360"/>
                <a:gd name="connsiteX62" fmla="*/ 1609368 w 2503542"/>
                <a:gd name="connsiteY62" fmla="*/ 1033835 h 1194360"/>
                <a:gd name="connsiteX63" fmla="*/ 1657603 w 2503542"/>
                <a:gd name="connsiteY63" fmla="*/ 1036638 h 1194360"/>
                <a:gd name="connsiteX64" fmla="*/ 1700237 w 2503542"/>
                <a:gd name="connsiteY64" fmla="*/ 1037572 h 1194360"/>
                <a:gd name="connsiteX65" fmla="*/ 1721087 w 2503542"/>
                <a:gd name="connsiteY65" fmla="*/ 1035392 h 1194360"/>
                <a:gd name="connsiteX66" fmla="*/ 1736335 w 2503542"/>
                <a:gd name="connsiteY66" fmla="*/ 1027608 h 1194360"/>
                <a:gd name="connsiteX67" fmla="*/ 1768855 w 2503542"/>
                <a:gd name="connsiteY67" fmla="*/ 920176 h 1194360"/>
                <a:gd name="connsiteX68" fmla="*/ 1787371 w 2503542"/>
                <a:gd name="connsiteY68" fmla="*/ 642722 h 1194360"/>
                <a:gd name="connsiteX69" fmla="*/ 1639243 w 2503542"/>
                <a:gd name="connsiteY69" fmla="*/ 642722 h 1194360"/>
                <a:gd name="connsiteX70" fmla="*/ 1589452 w 2503542"/>
                <a:gd name="connsiteY70" fmla="*/ 703755 h 1194360"/>
                <a:gd name="connsiteX71" fmla="*/ 1461240 w 2503542"/>
                <a:gd name="connsiteY71" fmla="*/ 627775 h 1194360"/>
                <a:gd name="connsiteX72" fmla="*/ 1480378 w 2503542"/>
                <a:gd name="connsiteY72" fmla="*/ 612984 h 1194360"/>
                <a:gd name="connsiteX73" fmla="*/ 1502318 w 2503542"/>
                <a:gd name="connsiteY73" fmla="*/ 599126 h 1194360"/>
                <a:gd name="connsiteX74" fmla="*/ 1517099 w 2503542"/>
                <a:gd name="connsiteY74" fmla="*/ 481886 h 1194360"/>
                <a:gd name="connsiteX75" fmla="*/ 1529080 w 2503542"/>
                <a:gd name="connsiteY75" fmla="*/ 354525 h 1194360"/>
                <a:gd name="connsiteX76" fmla="*/ 1534682 w 2503542"/>
                <a:gd name="connsiteY76" fmla="*/ 254099 h 1194360"/>
                <a:gd name="connsiteX77" fmla="*/ 1710195 w 2503542"/>
                <a:gd name="connsiteY77" fmla="*/ 286485 h 1194360"/>
                <a:gd name="connsiteX78" fmla="*/ 1696969 w 2503542"/>
                <a:gd name="connsiteY78" fmla="*/ 307037 h 1194360"/>
                <a:gd name="connsiteX79" fmla="*/ 1664138 w 2503542"/>
                <a:gd name="connsiteY79" fmla="*/ 316379 h 1194360"/>
                <a:gd name="connsiteX80" fmla="*/ 1651068 w 2503542"/>
                <a:gd name="connsiteY80" fmla="*/ 458375 h 1194360"/>
                <a:gd name="connsiteX81" fmla="*/ 1634264 w 2503542"/>
                <a:gd name="connsiteY81" fmla="*/ 607845 h 1194360"/>
                <a:gd name="connsiteX82" fmla="*/ 1705216 w 2503542"/>
                <a:gd name="connsiteY82" fmla="*/ 607845 h 1194360"/>
                <a:gd name="connsiteX83" fmla="*/ 1732290 w 2503542"/>
                <a:gd name="connsiteY83" fmla="*/ 378035 h 1194360"/>
                <a:gd name="connsiteX84" fmla="*/ 1750028 w 2503542"/>
                <a:gd name="connsiteY84" fmla="*/ 163172 h 1194360"/>
                <a:gd name="connsiteX85" fmla="*/ 1492359 w 2503542"/>
                <a:gd name="connsiteY85" fmla="*/ 163172 h 1194360"/>
                <a:gd name="connsiteX86" fmla="*/ 1481156 w 2503542"/>
                <a:gd name="connsiteY86" fmla="*/ 128295 h 1194360"/>
                <a:gd name="connsiteX87" fmla="*/ 1740070 w 2503542"/>
                <a:gd name="connsiteY87" fmla="*/ 128295 h 1194360"/>
                <a:gd name="connsiteX88" fmla="*/ 97672 w 2503542"/>
                <a:gd name="connsiteY88" fmla="*/ 41695 h 1194360"/>
                <a:gd name="connsiteX89" fmla="*/ 103502 w 2503542"/>
                <a:gd name="connsiteY89" fmla="*/ 43226 h 1194360"/>
                <a:gd name="connsiteX90" fmla="*/ 184879 w 2503542"/>
                <a:gd name="connsiteY90" fmla="*/ 85478 h 1194360"/>
                <a:gd name="connsiteX91" fmla="*/ 240738 w 2503542"/>
                <a:gd name="connsiteY91" fmla="*/ 188862 h 1194360"/>
                <a:gd name="connsiteX92" fmla="*/ 192970 w 2503542"/>
                <a:gd name="connsiteY92" fmla="*/ 265310 h 1194360"/>
                <a:gd name="connsiteX93" fmla="*/ 88253 w 2503542"/>
                <a:gd name="connsiteY93" fmla="*/ 252854 h 1194360"/>
                <a:gd name="connsiteX94" fmla="*/ 67598 w 2503542"/>
                <a:gd name="connsiteY94" fmla="*/ 191412 h 1194360"/>
                <a:gd name="connsiteX95" fmla="*/ 51814 w 2503542"/>
                <a:gd name="connsiteY95" fmla="*/ 158743 h 1194360"/>
                <a:gd name="connsiteX96" fmla="*/ 85109 w 2503542"/>
                <a:gd name="connsiteY96" fmla="*/ 67775 h 1194360"/>
                <a:gd name="connsiteX97" fmla="*/ 400692 w 2503542"/>
                <a:gd name="connsiteY97" fmla="*/ 8719 h 1194360"/>
                <a:gd name="connsiteX98" fmla="*/ 640933 w 2503542"/>
                <a:gd name="connsiteY98" fmla="*/ 88437 h 1194360"/>
                <a:gd name="connsiteX99" fmla="*/ 624285 w 2503542"/>
                <a:gd name="connsiteY99" fmla="*/ 106965 h 1194360"/>
                <a:gd name="connsiteX100" fmla="*/ 589898 w 2503542"/>
                <a:gd name="connsiteY100" fmla="*/ 113348 h 1194360"/>
                <a:gd name="connsiteX101" fmla="*/ 510232 w 2503542"/>
                <a:gd name="connsiteY101" fmla="*/ 257836 h 1194360"/>
                <a:gd name="connsiteX102" fmla="*/ 691969 w 2503542"/>
                <a:gd name="connsiteY102" fmla="*/ 257836 h 1194360"/>
                <a:gd name="connsiteX103" fmla="*/ 691969 w 2503542"/>
                <a:gd name="connsiteY103" fmla="*/ 259082 h 1194360"/>
                <a:gd name="connsiteX104" fmla="*/ 822671 w 2503542"/>
                <a:gd name="connsiteY104" fmla="*/ 259082 h 1194360"/>
                <a:gd name="connsiteX105" fmla="*/ 909805 w 2503542"/>
                <a:gd name="connsiteY105" fmla="*/ 140751 h 1194360"/>
                <a:gd name="connsiteX106" fmla="*/ 937034 w 2503542"/>
                <a:gd name="connsiteY106" fmla="*/ 163327 h 1194360"/>
                <a:gd name="connsiteX107" fmla="*/ 998651 w 2503542"/>
                <a:gd name="connsiteY107" fmla="*/ 215642 h 1194360"/>
                <a:gd name="connsiteX108" fmla="*/ 1064157 w 2503542"/>
                <a:gd name="connsiteY108" fmla="*/ 274029 h 1194360"/>
                <a:gd name="connsiteX109" fmla="*/ 1051709 w 2503542"/>
                <a:gd name="connsiteY109" fmla="*/ 289131 h 1194360"/>
                <a:gd name="connsiteX110" fmla="*/ 1028058 w 2503542"/>
                <a:gd name="connsiteY110" fmla="*/ 293958 h 1194360"/>
                <a:gd name="connsiteX111" fmla="*/ 691969 w 2503542"/>
                <a:gd name="connsiteY111" fmla="*/ 293958 h 1194360"/>
                <a:gd name="connsiteX112" fmla="*/ 691969 w 2503542"/>
                <a:gd name="connsiteY112" fmla="*/ 526882 h 1194360"/>
                <a:gd name="connsiteX113" fmla="*/ 794041 w 2503542"/>
                <a:gd name="connsiteY113" fmla="*/ 526882 h 1194360"/>
                <a:gd name="connsiteX114" fmla="*/ 872462 w 2503542"/>
                <a:gd name="connsiteY114" fmla="*/ 414780 h 1194360"/>
                <a:gd name="connsiteX115" fmla="*/ 897668 w 2503542"/>
                <a:gd name="connsiteY115" fmla="*/ 436266 h 1194360"/>
                <a:gd name="connsiteX116" fmla="*/ 954305 w 2503542"/>
                <a:gd name="connsiteY116" fmla="*/ 486090 h 1194360"/>
                <a:gd name="connsiteX117" fmla="*/ 1014366 w 2503542"/>
                <a:gd name="connsiteY117" fmla="*/ 541829 h 1194360"/>
                <a:gd name="connsiteX118" fmla="*/ 1002074 w 2503542"/>
                <a:gd name="connsiteY118" fmla="*/ 556932 h 1194360"/>
                <a:gd name="connsiteX119" fmla="*/ 979512 w 2503542"/>
                <a:gd name="connsiteY119" fmla="*/ 561759 h 1194360"/>
                <a:gd name="connsiteX120" fmla="*/ 691969 w 2503542"/>
                <a:gd name="connsiteY120" fmla="*/ 561759 h 1194360"/>
                <a:gd name="connsiteX121" fmla="*/ 691969 w 2503542"/>
                <a:gd name="connsiteY121" fmla="*/ 799666 h 1194360"/>
                <a:gd name="connsiteX122" fmla="*/ 799020 w 2503542"/>
                <a:gd name="connsiteY122" fmla="*/ 799666 h 1194360"/>
                <a:gd name="connsiteX123" fmla="*/ 886154 w 2503542"/>
                <a:gd name="connsiteY123" fmla="*/ 676353 h 1194360"/>
                <a:gd name="connsiteX124" fmla="*/ 913695 w 2503542"/>
                <a:gd name="connsiteY124" fmla="*/ 700019 h 1194360"/>
                <a:gd name="connsiteX125" fmla="*/ 975622 w 2503542"/>
                <a:gd name="connsiteY125" fmla="*/ 754357 h 1194360"/>
                <a:gd name="connsiteX126" fmla="*/ 1040506 w 2503542"/>
                <a:gd name="connsiteY126" fmla="*/ 814613 h 1194360"/>
                <a:gd name="connsiteX127" fmla="*/ 1028214 w 2503542"/>
                <a:gd name="connsiteY127" fmla="*/ 829715 h 1194360"/>
                <a:gd name="connsiteX128" fmla="*/ 1005652 w 2503542"/>
                <a:gd name="connsiteY128" fmla="*/ 834542 h 1194360"/>
                <a:gd name="connsiteX129" fmla="*/ 691969 w 2503542"/>
                <a:gd name="connsiteY129" fmla="*/ 834542 h 1194360"/>
                <a:gd name="connsiteX130" fmla="*/ 691969 w 2503542"/>
                <a:gd name="connsiteY130" fmla="*/ 1144692 h 1194360"/>
                <a:gd name="connsiteX131" fmla="*/ 651981 w 2503542"/>
                <a:gd name="connsiteY131" fmla="*/ 1172562 h 1194360"/>
                <a:gd name="connsiteX132" fmla="*/ 540107 w 2503542"/>
                <a:gd name="connsiteY132" fmla="*/ 1192025 h 1194360"/>
                <a:gd name="connsiteX133" fmla="*/ 505253 w 2503542"/>
                <a:gd name="connsiteY133" fmla="*/ 1192025 h 1194360"/>
                <a:gd name="connsiteX134" fmla="*/ 505253 w 2503542"/>
                <a:gd name="connsiteY134" fmla="*/ 293958 h 1194360"/>
                <a:gd name="connsiteX135" fmla="*/ 486581 w 2503542"/>
                <a:gd name="connsiteY135" fmla="*/ 293958 h 1194360"/>
                <a:gd name="connsiteX136" fmla="*/ 210241 w 2503542"/>
                <a:gd name="connsiteY136" fmla="*/ 567987 h 1194360"/>
                <a:gd name="connsiteX137" fmla="*/ 197794 w 2503542"/>
                <a:gd name="connsiteY137" fmla="*/ 559268 h 1194360"/>
                <a:gd name="connsiteX138" fmla="*/ 313713 w 2503542"/>
                <a:gd name="connsiteY138" fmla="*/ 310151 h 1194360"/>
                <a:gd name="connsiteX139" fmla="*/ 400692 w 2503542"/>
                <a:gd name="connsiteY139" fmla="*/ 8719 h 1194360"/>
                <a:gd name="connsiteX140" fmla="*/ 2186944 w 2503542"/>
                <a:gd name="connsiteY140" fmla="*/ 0 h 1194360"/>
                <a:gd name="connsiteX141" fmla="*/ 2350632 w 2503542"/>
                <a:gd name="connsiteY141" fmla="*/ 47488 h 1194360"/>
                <a:gd name="connsiteX142" fmla="*/ 2385485 w 2503542"/>
                <a:gd name="connsiteY142" fmla="*/ 126116 h 1194360"/>
                <a:gd name="connsiteX143" fmla="*/ 2335072 w 2503542"/>
                <a:gd name="connsiteY143" fmla="*/ 184347 h 1194360"/>
                <a:gd name="connsiteX144" fmla="*/ 2440878 w 2503542"/>
                <a:gd name="connsiteY144" fmla="*/ 184347 h 1194360"/>
                <a:gd name="connsiteX145" fmla="*/ 2445502 w 2503542"/>
                <a:gd name="connsiteY145" fmla="*/ 179447 h 1194360"/>
                <a:gd name="connsiteX146" fmla="*/ 2446955 w 2503542"/>
                <a:gd name="connsiteY146" fmla="*/ 183416 h 1194360"/>
                <a:gd name="connsiteX147" fmla="*/ 2497044 w 2503542"/>
                <a:gd name="connsiteY147" fmla="*/ 429015 h 1194360"/>
                <a:gd name="connsiteX148" fmla="*/ 2500133 w 2503542"/>
                <a:gd name="connsiteY148" fmla="*/ 490199 h 1194360"/>
                <a:gd name="connsiteX149" fmla="*/ 2476976 w 2503542"/>
                <a:gd name="connsiteY149" fmla="*/ 494497 h 1194360"/>
                <a:gd name="connsiteX150" fmla="*/ 2452081 w 2503542"/>
                <a:gd name="connsiteY150" fmla="*/ 494497 h 1194360"/>
                <a:gd name="connsiteX151" fmla="*/ 2452081 w 2503542"/>
                <a:gd name="connsiteY151" fmla="*/ 433308 h 1194360"/>
                <a:gd name="connsiteX152" fmla="*/ 2123460 w 2503542"/>
                <a:gd name="connsiteY152" fmla="*/ 433308 h 1194360"/>
                <a:gd name="connsiteX153" fmla="*/ 2123460 w 2503542"/>
                <a:gd name="connsiteY153" fmla="*/ 440781 h 1194360"/>
                <a:gd name="connsiteX154" fmla="*/ 2122215 w 2503542"/>
                <a:gd name="connsiteY154" fmla="*/ 530619 h 1194360"/>
                <a:gd name="connsiteX155" fmla="*/ 2204371 w 2503542"/>
                <a:gd name="connsiteY155" fmla="*/ 563004 h 1194360"/>
                <a:gd name="connsiteX156" fmla="*/ 2480711 w 2503542"/>
                <a:gd name="connsiteY156" fmla="*/ 563004 h 1194360"/>
                <a:gd name="connsiteX157" fmla="*/ 2502559 w 2503542"/>
                <a:gd name="connsiteY157" fmla="*/ 538227 h 1194360"/>
                <a:gd name="connsiteX158" fmla="*/ 2503542 w 2503542"/>
                <a:gd name="connsiteY158" fmla="*/ 557707 h 1194360"/>
                <a:gd name="connsiteX159" fmla="*/ 2497044 w 2503542"/>
                <a:gd name="connsiteY159" fmla="*/ 686399 h 1194360"/>
                <a:gd name="connsiteX160" fmla="*/ 2491914 w 2503542"/>
                <a:gd name="connsiteY160" fmla="*/ 720013 h 1194360"/>
                <a:gd name="connsiteX161" fmla="*/ 2491914 w 2503542"/>
                <a:gd name="connsiteY161" fmla="*/ 597725 h 1194360"/>
                <a:gd name="connsiteX162" fmla="*/ 2449436 w 2503542"/>
                <a:gd name="connsiteY162" fmla="*/ 597725 h 1194360"/>
                <a:gd name="connsiteX163" fmla="*/ 2449436 w 2503542"/>
                <a:gd name="connsiteY163" fmla="*/ 772263 h 1194360"/>
                <a:gd name="connsiteX164" fmla="*/ 2483940 w 2503542"/>
                <a:gd name="connsiteY164" fmla="*/ 772263 h 1194360"/>
                <a:gd name="connsiteX165" fmla="*/ 2478641 w 2503542"/>
                <a:gd name="connsiteY165" fmla="*/ 806983 h 1194360"/>
                <a:gd name="connsiteX166" fmla="*/ 2449436 w 2503542"/>
                <a:gd name="connsiteY166" fmla="*/ 806983 h 1194360"/>
                <a:gd name="connsiteX167" fmla="*/ 2449436 w 2503542"/>
                <a:gd name="connsiteY167" fmla="*/ 922349 h 1194360"/>
                <a:gd name="connsiteX168" fmla="*/ 2446955 w 2503542"/>
                <a:gd name="connsiteY168" fmla="*/ 931998 h 1194360"/>
                <a:gd name="connsiteX169" fmla="*/ 2410517 w 2503542"/>
                <a:gd name="connsiteY169" fmla="*/ 1031555 h 1194360"/>
                <a:gd name="connsiteX170" fmla="*/ 2379884 w 2503542"/>
                <a:gd name="connsiteY170" fmla="*/ 1037572 h 1194360"/>
                <a:gd name="connsiteX171" fmla="*/ 2366191 w 2503542"/>
                <a:gd name="connsiteY171" fmla="*/ 1037572 h 1194360"/>
                <a:gd name="connsiteX172" fmla="*/ 2366191 w 2503542"/>
                <a:gd name="connsiteY172" fmla="*/ 806983 h 1194360"/>
                <a:gd name="connsiteX173" fmla="*/ 2319979 w 2503542"/>
                <a:gd name="connsiteY173" fmla="*/ 806983 h 1194360"/>
                <a:gd name="connsiteX174" fmla="*/ 2319979 w 2503542"/>
                <a:gd name="connsiteY174" fmla="*/ 1073694 h 1194360"/>
                <a:gd name="connsiteX175" fmla="*/ 2299907 w 2503542"/>
                <a:gd name="connsiteY175" fmla="*/ 1088485 h 1194360"/>
                <a:gd name="connsiteX176" fmla="*/ 2247938 w 2503542"/>
                <a:gd name="connsiteY176" fmla="*/ 1098606 h 1194360"/>
                <a:gd name="connsiteX177" fmla="*/ 2234245 w 2503542"/>
                <a:gd name="connsiteY177" fmla="*/ 1098606 h 1194360"/>
                <a:gd name="connsiteX178" fmla="*/ 2234245 w 2503542"/>
                <a:gd name="connsiteY178" fmla="*/ 806983 h 1194360"/>
                <a:gd name="connsiteX179" fmla="*/ 2188033 w 2503542"/>
                <a:gd name="connsiteY179" fmla="*/ 806983 h 1194360"/>
                <a:gd name="connsiteX180" fmla="*/ 2188033 w 2503542"/>
                <a:gd name="connsiteY180" fmla="*/ 1157148 h 1194360"/>
                <a:gd name="connsiteX181" fmla="*/ 2164849 w 2503542"/>
                <a:gd name="connsiteY181" fmla="*/ 1176766 h 1194360"/>
                <a:gd name="connsiteX182" fmla="*/ 2102299 w 2503542"/>
                <a:gd name="connsiteY182" fmla="*/ 1190779 h 1194360"/>
                <a:gd name="connsiteX183" fmla="*/ 2083627 w 2503542"/>
                <a:gd name="connsiteY183" fmla="*/ 1190779 h 1194360"/>
                <a:gd name="connsiteX184" fmla="*/ 2083627 w 2503542"/>
                <a:gd name="connsiteY184" fmla="*/ 836877 h 1194360"/>
                <a:gd name="connsiteX185" fmla="*/ 2009719 w 2503542"/>
                <a:gd name="connsiteY185" fmla="*/ 1026362 h 1194360"/>
                <a:gd name="connsiteX186" fmla="*/ 1876995 w 2503542"/>
                <a:gd name="connsiteY186" fmla="*/ 1194360 h 1194360"/>
                <a:gd name="connsiteX187" fmla="*/ 1863302 w 2503542"/>
                <a:gd name="connsiteY187" fmla="*/ 1185641 h 1194360"/>
                <a:gd name="connsiteX188" fmla="*/ 1942346 w 2503542"/>
                <a:gd name="connsiteY188" fmla="*/ 943219 h 1194360"/>
                <a:gd name="connsiteX189" fmla="*/ 1974243 w 2503542"/>
                <a:gd name="connsiteY189" fmla="*/ 687407 h 1194360"/>
                <a:gd name="connsiteX190" fmla="*/ 1975315 w 2503542"/>
                <a:gd name="connsiteY190" fmla="*/ 643824 h 1194360"/>
                <a:gd name="connsiteX191" fmla="*/ 1975332 w 2503542"/>
                <a:gd name="connsiteY191" fmla="*/ 643812 h 1194360"/>
                <a:gd name="connsiteX192" fmla="*/ 1975316 w 2503542"/>
                <a:gd name="connsiteY192" fmla="*/ 643798 h 1194360"/>
                <a:gd name="connsiteX193" fmla="*/ 1980311 w 2503542"/>
                <a:gd name="connsiteY193" fmla="*/ 440781 h 1194360"/>
                <a:gd name="connsiteX194" fmla="*/ 1980311 w 2503542"/>
                <a:gd name="connsiteY194" fmla="*/ 125804 h 1194360"/>
                <a:gd name="connsiteX195" fmla="*/ 2145866 w 2503542"/>
                <a:gd name="connsiteY195" fmla="*/ 184347 h 1194360"/>
                <a:gd name="connsiteX196" fmla="*/ 2267854 w 2503542"/>
                <a:gd name="connsiteY196" fmla="*/ 184347 h 1194360"/>
                <a:gd name="connsiteX197" fmla="*/ 2235490 w 2503542"/>
                <a:gd name="connsiteY197" fmla="*/ 165663 h 1194360"/>
                <a:gd name="connsiteX198" fmla="*/ 2216040 w 2503542"/>
                <a:gd name="connsiteY198" fmla="*/ 78472 h 1194360"/>
                <a:gd name="connsiteX199" fmla="*/ 2176986 w 2503542"/>
                <a:gd name="connsiteY199" fmla="*/ 6228 h 11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2503542" h="1194360">
                  <a:moveTo>
                    <a:pt x="2396066" y="1059993"/>
                  </a:moveTo>
                  <a:lnTo>
                    <a:pt x="2398585" y="1060187"/>
                  </a:lnTo>
                  <a:lnTo>
                    <a:pt x="2396066" y="1065416"/>
                  </a:lnTo>
                  <a:close/>
                  <a:moveTo>
                    <a:pt x="1761231" y="766035"/>
                  </a:moveTo>
                  <a:lnTo>
                    <a:pt x="1762476" y="777245"/>
                  </a:lnTo>
                  <a:cubicBezTo>
                    <a:pt x="1744426" y="798420"/>
                    <a:pt x="1719531" y="825044"/>
                    <a:pt x="1687945" y="856962"/>
                  </a:cubicBezTo>
                  <a:cubicBezTo>
                    <a:pt x="1656358" y="889036"/>
                    <a:pt x="1618082" y="925937"/>
                    <a:pt x="1573270" y="967664"/>
                  </a:cubicBezTo>
                  <a:cubicBezTo>
                    <a:pt x="1570002" y="975916"/>
                    <a:pt x="1565334" y="983078"/>
                    <a:pt x="1559110" y="989150"/>
                  </a:cubicBezTo>
                  <a:cubicBezTo>
                    <a:pt x="1552887" y="995222"/>
                    <a:pt x="1546040" y="999270"/>
                    <a:pt x="1538416" y="1001450"/>
                  </a:cubicBezTo>
                  <a:lnTo>
                    <a:pt x="1462485" y="814457"/>
                  </a:lnTo>
                  <a:cubicBezTo>
                    <a:pt x="1490181" y="811187"/>
                    <a:pt x="1531259" y="805115"/>
                    <a:pt x="1585717" y="796240"/>
                  </a:cubicBezTo>
                  <a:cubicBezTo>
                    <a:pt x="1640176" y="787521"/>
                    <a:pt x="1698681" y="777401"/>
                    <a:pt x="1761231" y="766035"/>
                  </a:cubicBezTo>
                  <a:close/>
                  <a:moveTo>
                    <a:pt x="2319979" y="597725"/>
                  </a:moveTo>
                  <a:lnTo>
                    <a:pt x="2319979" y="772263"/>
                  </a:lnTo>
                  <a:lnTo>
                    <a:pt x="2366191" y="772263"/>
                  </a:lnTo>
                  <a:lnTo>
                    <a:pt x="2366191" y="597725"/>
                  </a:lnTo>
                  <a:close/>
                  <a:moveTo>
                    <a:pt x="2188033" y="597725"/>
                  </a:moveTo>
                  <a:lnTo>
                    <a:pt x="2188033" y="772263"/>
                  </a:lnTo>
                  <a:lnTo>
                    <a:pt x="2234245" y="772263"/>
                  </a:lnTo>
                  <a:lnTo>
                    <a:pt x="2234245" y="597725"/>
                  </a:lnTo>
                  <a:close/>
                  <a:moveTo>
                    <a:pt x="105680" y="266555"/>
                  </a:moveTo>
                  <a:lnTo>
                    <a:pt x="251319" y="387377"/>
                  </a:lnTo>
                  <a:cubicBezTo>
                    <a:pt x="247896" y="391892"/>
                    <a:pt x="241983" y="396252"/>
                    <a:pt x="233892" y="400456"/>
                  </a:cubicBezTo>
                  <a:cubicBezTo>
                    <a:pt x="225801" y="404659"/>
                    <a:pt x="213664" y="407773"/>
                    <a:pt x="197794" y="409797"/>
                  </a:cubicBezTo>
                  <a:lnTo>
                    <a:pt x="197794" y="559268"/>
                  </a:lnTo>
                  <a:lnTo>
                    <a:pt x="197794" y="868173"/>
                  </a:lnTo>
                  <a:cubicBezTo>
                    <a:pt x="225334" y="854316"/>
                    <a:pt x="253653" y="839836"/>
                    <a:pt x="283061" y="824733"/>
                  </a:cubicBezTo>
                  <a:cubicBezTo>
                    <a:pt x="312468" y="809474"/>
                    <a:pt x="342032" y="794060"/>
                    <a:pt x="372062" y="778491"/>
                  </a:cubicBezTo>
                  <a:lnTo>
                    <a:pt x="377041" y="789701"/>
                  </a:lnTo>
                  <a:cubicBezTo>
                    <a:pt x="353702" y="820996"/>
                    <a:pt x="320404" y="863502"/>
                    <a:pt x="276837" y="916906"/>
                  </a:cubicBezTo>
                  <a:cubicBezTo>
                    <a:pt x="233270" y="970155"/>
                    <a:pt x="181300" y="1029164"/>
                    <a:pt x="120617" y="1093624"/>
                  </a:cubicBezTo>
                  <a:lnTo>
                    <a:pt x="113372" y="1106311"/>
                  </a:lnTo>
                  <a:lnTo>
                    <a:pt x="85109" y="1047639"/>
                  </a:lnTo>
                  <a:cubicBezTo>
                    <a:pt x="69186" y="1009993"/>
                    <a:pt x="55042" y="971411"/>
                    <a:pt x="42784" y="931998"/>
                  </a:cubicBezTo>
                  <a:lnTo>
                    <a:pt x="21036" y="847417"/>
                  </a:lnTo>
                  <a:lnTo>
                    <a:pt x="21036" y="381149"/>
                  </a:lnTo>
                  <a:lnTo>
                    <a:pt x="0" y="381149"/>
                  </a:lnTo>
                  <a:lnTo>
                    <a:pt x="5323" y="346273"/>
                  </a:lnTo>
                  <a:lnTo>
                    <a:pt x="23525" y="346273"/>
                  </a:lnTo>
                  <a:close/>
                  <a:moveTo>
                    <a:pt x="2123460" y="219067"/>
                  </a:moveTo>
                  <a:lnTo>
                    <a:pt x="2123460" y="398587"/>
                  </a:lnTo>
                  <a:lnTo>
                    <a:pt x="2452081" y="398587"/>
                  </a:lnTo>
                  <a:lnTo>
                    <a:pt x="2452081" y="219067"/>
                  </a:lnTo>
                  <a:close/>
                  <a:moveTo>
                    <a:pt x="1797329" y="56051"/>
                  </a:moveTo>
                  <a:lnTo>
                    <a:pt x="1941723" y="164417"/>
                  </a:lnTo>
                  <a:cubicBezTo>
                    <a:pt x="1937366" y="169400"/>
                    <a:pt x="1930831" y="174226"/>
                    <a:pt x="1922118" y="178586"/>
                  </a:cubicBezTo>
                  <a:cubicBezTo>
                    <a:pt x="1913404" y="182790"/>
                    <a:pt x="1902513" y="186059"/>
                    <a:pt x="1889443" y="188083"/>
                  </a:cubicBezTo>
                  <a:cubicBezTo>
                    <a:pt x="1886175" y="232769"/>
                    <a:pt x="1881507" y="287419"/>
                    <a:pt x="1875128" y="351878"/>
                  </a:cubicBezTo>
                  <a:cubicBezTo>
                    <a:pt x="1868748" y="416181"/>
                    <a:pt x="1861591" y="479550"/>
                    <a:pt x="1853344" y="541829"/>
                  </a:cubicBezTo>
                  <a:lnTo>
                    <a:pt x="1975316" y="643798"/>
                  </a:lnTo>
                  <a:lnTo>
                    <a:pt x="1975315" y="643824"/>
                  </a:lnTo>
                  <a:lnTo>
                    <a:pt x="1956972" y="656735"/>
                  </a:lnTo>
                  <a:cubicBezTo>
                    <a:pt x="1949036" y="660471"/>
                    <a:pt x="1938456" y="663118"/>
                    <a:pt x="1925541" y="665142"/>
                  </a:cubicBezTo>
                  <a:cubicBezTo>
                    <a:pt x="1922429" y="771951"/>
                    <a:pt x="1917294" y="857585"/>
                    <a:pt x="1910604" y="921889"/>
                  </a:cubicBezTo>
                  <a:cubicBezTo>
                    <a:pt x="1903757" y="986192"/>
                    <a:pt x="1894266" y="1035081"/>
                    <a:pt x="1881974" y="1068868"/>
                  </a:cubicBezTo>
                  <a:cubicBezTo>
                    <a:pt x="1869837" y="1102498"/>
                    <a:pt x="1853966" y="1126943"/>
                    <a:pt x="1834672" y="1142201"/>
                  </a:cubicBezTo>
                  <a:cubicBezTo>
                    <a:pt x="1816623" y="1157615"/>
                    <a:pt x="1796084" y="1168981"/>
                    <a:pt x="1772901" y="1176299"/>
                  </a:cubicBezTo>
                  <a:cubicBezTo>
                    <a:pt x="1749717" y="1183461"/>
                    <a:pt x="1723888" y="1187042"/>
                    <a:pt x="1695258" y="1187042"/>
                  </a:cubicBezTo>
                  <a:cubicBezTo>
                    <a:pt x="1695413" y="1165712"/>
                    <a:pt x="1694480" y="1146872"/>
                    <a:pt x="1692301" y="1130835"/>
                  </a:cubicBezTo>
                  <a:cubicBezTo>
                    <a:pt x="1690123" y="1114643"/>
                    <a:pt x="1685766" y="1101720"/>
                    <a:pt x="1679076" y="1092378"/>
                  </a:cubicBezTo>
                  <a:cubicBezTo>
                    <a:pt x="1672385" y="1083036"/>
                    <a:pt x="1663360" y="1074784"/>
                    <a:pt x="1652002" y="1067933"/>
                  </a:cubicBezTo>
                  <a:cubicBezTo>
                    <a:pt x="1640643" y="1060927"/>
                    <a:pt x="1626017" y="1054855"/>
                    <a:pt x="1608123" y="1050028"/>
                  </a:cubicBezTo>
                  <a:lnTo>
                    <a:pt x="1609368" y="1033835"/>
                  </a:lnTo>
                  <a:cubicBezTo>
                    <a:pt x="1623839" y="1035081"/>
                    <a:pt x="1640021" y="1036015"/>
                    <a:pt x="1657603" y="1036638"/>
                  </a:cubicBezTo>
                  <a:cubicBezTo>
                    <a:pt x="1675186" y="1037261"/>
                    <a:pt x="1689501" y="1037572"/>
                    <a:pt x="1700237" y="1037572"/>
                  </a:cubicBezTo>
                  <a:cubicBezTo>
                    <a:pt x="1708795" y="1037572"/>
                    <a:pt x="1715641" y="1036794"/>
                    <a:pt x="1721087" y="1035392"/>
                  </a:cubicBezTo>
                  <a:cubicBezTo>
                    <a:pt x="1726533" y="1033835"/>
                    <a:pt x="1731512" y="1031189"/>
                    <a:pt x="1736335" y="1027608"/>
                  </a:cubicBezTo>
                  <a:cubicBezTo>
                    <a:pt x="1749872" y="1016397"/>
                    <a:pt x="1760764" y="980587"/>
                    <a:pt x="1768855" y="920176"/>
                  </a:cubicBezTo>
                  <a:cubicBezTo>
                    <a:pt x="1776946" y="859765"/>
                    <a:pt x="1783170" y="767280"/>
                    <a:pt x="1787371" y="642722"/>
                  </a:cubicBezTo>
                  <a:lnTo>
                    <a:pt x="1639243" y="642722"/>
                  </a:lnTo>
                  <a:lnTo>
                    <a:pt x="1589452" y="703755"/>
                  </a:lnTo>
                  <a:lnTo>
                    <a:pt x="1461240" y="627775"/>
                  </a:lnTo>
                  <a:cubicBezTo>
                    <a:pt x="1466841" y="622637"/>
                    <a:pt x="1473221" y="617810"/>
                    <a:pt x="1480378" y="612984"/>
                  </a:cubicBezTo>
                  <a:cubicBezTo>
                    <a:pt x="1487380" y="608001"/>
                    <a:pt x="1494693" y="603486"/>
                    <a:pt x="1502318" y="599126"/>
                  </a:cubicBezTo>
                  <a:cubicBezTo>
                    <a:pt x="1507452" y="564873"/>
                    <a:pt x="1512276" y="525793"/>
                    <a:pt x="1517099" y="481886"/>
                  </a:cubicBezTo>
                  <a:cubicBezTo>
                    <a:pt x="1521767" y="438135"/>
                    <a:pt x="1525813" y="395629"/>
                    <a:pt x="1529080" y="354525"/>
                  </a:cubicBezTo>
                  <a:cubicBezTo>
                    <a:pt x="1532348" y="313420"/>
                    <a:pt x="1534215" y="279945"/>
                    <a:pt x="1534682" y="254099"/>
                  </a:cubicBezTo>
                  <a:lnTo>
                    <a:pt x="1710195" y="286485"/>
                  </a:lnTo>
                  <a:cubicBezTo>
                    <a:pt x="1708483" y="294270"/>
                    <a:pt x="1704127" y="301120"/>
                    <a:pt x="1696969" y="307037"/>
                  </a:cubicBezTo>
                  <a:cubicBezTo>
                    <a:pt x="1689812" y="312953"/>
                    <a:pt x="1678920" y="316067"/>
                    <a:pt x="1664138" y="316379"/>
                  </a:cubicBezTo>
                  <a:cubicBezTo>
                    <a:pt x="1660871" y="356393"/>
                    <a:pt x="1656514" y="403725"/>
                    <a:pt x="1651068" y="458375"/>
                  </a:cubicBezTo>
                  <a:cubicBezTo>
                    <a:pt x="1645622" y="513025"/>
                    <a:pt x="1640021" y="562849"/>
                    <a:pt x="1634264" y="607845"/>
                  </a:cubicBezTo>
                  <a:lnTo>
                    <a:pt x="1705216" y="607845"/>
                  </a:lnTo>
                  <a:cubicBezTo>
                    <a:pt x="1715330" y="534823"/>
                    <a:pt x="1724354" y="458220"/>
                    <a:pt x="1732290" y="378035"/>
                  </a:cubicBezTo>
                  <a:cubicBezTo>
                    <a:pt x="1740225" y="297851"/>
                    <a:pt x="1746138" y="226229"/>
                    <a:pt x="1750028" y="163172"/>
                  </a:cubicBezTo>
                  <a:lnTo>
                    <a:pt x="1492359" y="163172"/>
                  </a:lnTo>
                  <a:lnTo>
                    <a:pt x="1481156" y="128295"/>
                  </a:lnTo>
                  <a:lnTo>
                    <a:pt x="1740070" y="128295"/>
                  </a:lnTo>
                  <a:close/>
                  <a:moveTo>
                    <a:pt x="97672" y="41695"/>
                  </a:moveTo>
                  <a:lnTo>
                    <a:pt x="103502" y="43226"/>
                  </a:lnTo>
                  <a:cubicBezTo>
                    <a:pt x="137850" y="54572"/>
                    <a:pt x="164963" y="68663"/>
                    <a:pt x="184879" y="85478"/>
                  </a:cubicBezTo>
                  <a:cubicBezTo>
                    <a:pt x="224712" y="119265"/>
                    <a:pt x="243228" y="153674"/>
                    <a:pt x="240738" y="188862"/>
                  </a:cubicBezTo>
                  <a:cubicBezTo>
                    <a:pt x="238249" y="223894"/>
                    <a:pt x="222222" y="249428"/>
                    <a:pt x="192970" y="265310"/>
                  </a:cubicBezTo>
                  <a:cubicBezTo>
                    <a:pt x="163718" y="281035"/>
                    <a:pt x="128709" y="276987"/>
                    <a:pt x="88253" y="252854"/>
                  </a:cubicBezTo>
                  <a:cubicBezTo>
                    <a:pt x="82808" y="232224"/>
                    <a:pt x="75922" y="211750"/>
                    <a:pt x="67598" y="191412"/>
                  </a:cubicBezTo>
                  <a:lnTo>
                    <a:pt x="51814" y="158743"/>
                  </a:lnTo>
                  <a:lnTo>
                    <a:pt x="85109" y="67775"/>
                  </a:lnTo>
                  <a:close/>
                  <a:moveTo>
                    <a:pt x="400692" y="8719"/>
                  </a:moveTo>
                  <a:lnTo>
                    <a:pt x="640933" y="88437"/>
                  </a:lnTo>
                  <a:cubicBezTo>
                    <a:pt x="638444" y="96066"/>
                    <a:pt x="632842" y="102138"/>
                    <a:pt x="624285" y="106965"/>
                  </a:cubicBezTo>
                  <a:cubicBezTo>
                    <a:pt x="615727" y="111636"/>
                    <a:pt x="604213" y="113660"/>
                    <a:pt x="589898" y="113348"/>
                  </a:cubicBezTo>
                  <a:cubicBezTo>
                    <a:pt x="565158" y="164573"/>
                    <a:pt x="538706" y="212684"/>
                    <a:pt x="510232" y="257836"/>
                  </a:cubicBezTo>
                  <a:lnTo>
                    <a:pt x="691969" y="257836"/>
                  </a:lnTo>
                  <a:lnTo>
                    <a:pt x="691969" y="259082"/>
                  </a:lnTo>
                  <a:lnTo>
                    <a:pt x="822671" y="259082"/>
                  </a:lnTo>
                  <a:lnTo>
                    <a:pt x="909805" y="140751"/>
                  </a:lnTo>
                  <a:cubicBezTo>
                    <a:pt x="910583" y="141374"/>
                    <a:pt x="919763" y="148848"/>
                    <a:pt x="937034" y="163327"/>
                  </a:cubicBezTo>
                  <a:cubicBezTo>
                    <a:pt x="954461" y="177807"/>
                    <a:pt x="975000" y="195246"/>
                    <a:pt x="998651" y="215642"/>
                  </a:cubicBezTo>
                  <a:cubicBezTo>
                    <a:pt x="1022457" y="236038"/>
                    <a:pt x="1044240" y="255501"/>
                    <a:pt x="1064157" y="274029"/>
                  </a:cubicBezTo>
                  <a:cubicBezTo>
                    <a:pt x="1062134" y="280724"/>
                    <a:pt x="1058089" y="285862"/>
                    <a:pt x="1051709" y="289131"/>
                  </a:cubicBezTo>
                  <a:cubicBezTo>
                    <a:pt x="1045330" y="292245"/>
                    <a:pt x="1037550" y="293958"/>
                    <a:pt x="1028058" y="293958"/>
                  </a:cubicBezTo>
                  <a:lnTo>
                    <a:pt x="691969" y="293958"/>
                  </a:lnTo>
                  <a:lnTo>
                    <a:pt x="691969" y="526882"/>
                  </a:lnTo>
                  <a:lnTo>
                    <a:pt x="794041" y="526882"/>
                  </a:lnTo>
                  <a:lnTo>
                    <a:pt x="872462" y="414780"/>
                  </a:lnTo>
                  <a:cubicBezTo>
                    <a:pt x="873239" y="415403"/>
                    <a:pt x="881642" y="422565"/>
                    <a:pt x="897668" y="436266"/>
                  </a:cubicBezTo>
                  <a:cubicBezTo>
                    <a:pt x="913695" y="450123"/>
                    <a:pt x="932522" y="466627"/>
                    <a:pt x="954305" y="486090"/>
                  </a:cubicBezTo>
                  <a:cubicBezTo>
                    <a:pt x="976089" y="505552"/>
                    <a:pt x="996161" y="524080"/>
                    <a:pt x="1014366" y="541829"/>
                  </a:cubicBezTo>
                  <a:cubicBezTo>
                    <a:pt x="1012343" y="548525"/>
                    <a:pt x="1008298" y="553663"/>
                    <a:pt x="1002074" y="556932"/>
                  </a:cubicBezTo>
                  <a:cubicBezTo>
                    <a:pt x="995850" y="560046"/>
                    <a:pt x="988381" y="561759"/>
                    <a:pt x="979512" y="561759"/>
                  </a:cubicBezTo>
                  <a:lnTo>
                    <a:pt x="691969" y="561759"/>
                  </a:lnTo>
                  <a:lnTo>
                    <a:pt x="691969" y="799666"/>
                  </a:lnTo>
                  <a:lnTo>
                    <a:pt x="799020" y="799666"/>
                  </a:lnTo>
                  <a:lnTo>
                    <a:pt x="886154" y="676353"/>
                  </a:lnTo>
                  <a:cubicBezTo>
                    <a:pt x="887088" y="676975"/>
                    <a:pt x="896268" y="684916"/>
                    <a:pt x="913695" y="700019"/>
                  </a:cubicBezTo>
                  <a:cubicBezTo>
                    <a:pt x="931277" y="715121"/>
                    <a:pt x="951816" y="733182"/>
                    <a:pt x="975622" y="754357"/>
                  </a:cubicBezTo>
                  <a:cubicBezTo>
                    <a:pt x="999273" y="775532"/>
                    <a:pt x="1020901" y="795617"/>
                    <a:pt x="1040506" y="814613"/>
                  </a:cubicBezTo>
                  <a:cubicBezTo>
                    <a:pt x="1038483" y="821308"/>
                    <a:pt x="1034438" y="826446"/>
                    <a:pt x="1028214" y="829715"/>
                  </a:cubicBezTo>
                  <a:cubicBezTo>
                    <a:pt x="1021990" y="832829"/>
                    <a:pt x="1014521" y="834542"/>
                    <a:pt x="1005652" y="834542"/>
                  </a:cubicBezTo>
                  <a:lnTo>
                    <a:pt x="691969" y="834542"/>
                  </a:lnTo>
                  <a:lnTo>
                    <a:pt x="691969" y="1144692"/>
                  </a:lnTo>
                  <a:cubicBezTo>
                    <a:pt x="691658" y="1151543"/>
                    <a:pt x="678277" y="1160729"/>
                    <a:pt x="651981" y="1172562"/>
                  </a:cubicBezTo>
                  <a:cubicBezTo>
                    <a:pt x="625685" y="1184240"/>
                    <a:pt x="588342" y="1190623"/>
                    <a:pt x="540107" y="1192025"/>
                  </a:cubicBezTo>
                  <a:lnTo>
                    <a:pt x="505253" y="1192025"/>
                  </a:lnTo>
                  <a:lnTo>
                    <a:pt x="505253" y="293958"/>
                  </a:lnTo>
                  <a:lnTo>
                    <a:pt x="486581" y="293958"/>
                  </a:lnTo>
                  <a:cubicBezTo>
                    <a:pt x="408160" y="408241"/>
                    <a:pt x="316047" y="499635"/>
                    <a:pt x="210241" y="567987"/>
                  </a:cubicBezTo>
                  <a:lnTo>
                    <a:pt x="197794" y="559268"/>
                  </a:lnTo>
                  <a:cubicBezTo>
                    <a:pt x="238560" y="490605"/>
                    <a:pt x="277148" y="407618"/>
                    <a:pt x="313713" y="310151"/>
                  </a:cubicBezTo>
                  <a:cubicBezTo>
                    <a:pt x="350278" y="212528"/>
                    <a:pt x="379219" y="112103"/>
                    <a:pt x="400692" y="8719"/>
                  </a:cubicBezTo>
                  <a:close/>
                  <a:moveTo>
                    <a:pt x="2186944" y="0"/>
                  </a:moveTo>
                  <a:cubicBezTo>
                    <a:pt x="2266609" y="6384"/>
                    <a:pt x="2321224" y="22265"/>
                    <a:pt x="2350632" y="47488"/>
                  </a:cubicBezTo>
                  <a:cubicBezTo>
                    <a:pt x="2380039" y="72867"/>
                    <a:pt x="2391709" y="99024"/>
                    <a:pt x="2385485" y="126116"/>
                  </a:cubicBezTo>
                  <a:cubicBezTo>
                    <a:pt x="2379261" y="153051"/>
                    <a:pt x="2362457" y="172514"/>
                    <a:pt x="2335072" y="184347"/>
                  </a:cubicBezTo>
                  <a:lnTo>
                    <a:pt x="2440878" y="184347"/>
                  </a:lnTo>
                  <a:lnTo>
                    <a:pt x="2445502" y="179447"/>
                  </a:lnTo>
                  <a:lnTo>
                    <a:pt x="2446955" y="183416"/>
                  </a:lnTo>
                  <a:cubicBezTo>
                    <a:pt x="2471472" y="262242"/>
                    <a:pt x="2488450" y="344389"/>
                    <a:pt x="2497044" y="429015"/>
                  </a:cubicBezTo>
                  <a:lnTo>
                    <a:pt x="2500133" y="490199"/>
                  </a:lnTo>
                  <a:lnTo>
                    <a:pt x="2476976" y="494497"/>
                  </a:lnTo>
                  <a:lnTo>
                    <a:pt x="2452081" y="494497"/>
                  </a:lnTo>
                  <a:lnTo>
                    <a:pt x="2452081" y="433308"/>
                  </a:lnTo>
                  <a:lnTo>
                    <a:pt x="2123460" y="433308"/>
                  </a:lnTo>
                  <a:lnTo>
                    <a:pt x="2123460" y="440781"/>
                  </a:lnTo>
                  <a:cubicBezTo>
                    <a:pt x="2123616" y="469430"/>
                    <a:pt x="2123305" y="499480"/>
                    <a:pt x="2122215" y="530619"/>
                  </a:cubicBezTo>
                  <a:lnTo>
                    <a:pt x="2204371" y="563004"/>
                  </a:lnTo>
                  <a:lnTo>
                    <a:pt x="2480711" y="563004"/>
                  </a:lnTo>
                  <a:lnTo>
                    <a:pt x="2502559" y="538227"/>
                  </a:lnTo>
                  <a:lnTo>
                    <a:pt x="2503542" y="557707"/>
                  </a:lnTo>
                  <a:cubicBezTo>
                    <a:pt x="2503542" y="601154"/>
                    <a:pt x="2501341" y="644086"/>
                    <a:pt x="2497044" y="686399"/>
                  </a:cubicBezTo>
                  <a:lnTo>
                    <a:pt x="2491914" y="720013"/>
                  </a:lnTo>
                  <a:lnTo>
                    <a:pt x="2491914" y="597725"/>
                  </a:lnTo>
                  <a:lnTo>
                    <a:pt x="2449436" y="597725"/>
                  </a:lnTo>
                  <a:lnTo>
                    <a:pt x="2449436" y="772263"/>
                  </a:lnTo>
                  <a:lnTo>
                    <a:pt x="2483940" y="772263"/>
                  </a:lnTo>
                  <a:lnTo>
                    <a:pt x="2478641" y="806983"/>
                  </a:lnTo>
                  <a:lnTo>
                    <a:pt x="2449436" y="806983"/>
                  </a:lnTo>
                  <a:lnTo>
                    <a:pt x="2449436" y="922349"/>
                  </a:lnTo>
                  <a:lnTo>
                    <a:pt x="2446955" y="931998"/>
                  </a:lnTo>
                  <a:lnTo>
                    <a:pt x="2410517" y="1031555"/>
                  </a:lnTo>
                  <a:lnTo>
                    <a:pt x="2379884" y="1037572"/>
                  </a:lnTo>
                  <a:lnTo>
                    <a:pt x="2366191" y="1037572"/>
                  </a:lnTo>
                  <a:lnTo>
                    <a:pt x="2366191" y="806983"/>
                  </a:lnTo>
                  <a:lnTo>
                    <a:pt x="2319979" y="806983"/>
                  </a:lnTo>
                  <a:lnTo>
                    <a:pt x="2319979" y="1073694"/>
                  </a:lnTo>
                  <a:cubicBezTo>
                    <a:pt x="2319201" y="1077431"/>
                    <a:pt x="2312510" y="1082258"/>
                    <a:pt x="2299907" y="1088485"/>
                  </a:cubicBezTo>
                  <a:cubicBezTo>
                    <a:pt x="2287304" y="1094558"/>
                    <a:pt x="2269877" y="1097827"/>
                    <a:pt x="2247938" y="1098606"/>
                  </a:cubicBezTo>
                  <a:lnTo>
                    <a:pt x="2234245" y="1098606"/>
                  </a:lnTo>
                  <a:lnTo>
                    <a:pt x="2234245" y="806983"/>
                  </a:lnTo>
                  <a:lnTo>
                    <a:pt x="2188033" y="806983"/>
                  </a:lnTo>
                  <a:lnTo>
                    <a:pt x="2188033" y="1157148"/>
                  </a:lnTo>
                  <a:cubicBezTo>
                    <a:pt x="2187722" y="1161819"/>
                    <a:pt x="2180097" y="1168359"/>
                    <a:pt x="2164849" y="1176766"/>
                  </a:cubicBezTo>
                  <a:cubicBezTo>
                    <a:pt x="2149600" y="1185174"/>
                    <a:pt x="2128750" y="1189845"/>
                    <a:pt x="2102299" y="1190779"/>
                  </a:cubicBezTo>
                  <a:lnTo>
                    <a:pt x="2083627" y="1190779"/>
                  </a:lnTo>
                  <a:lnTo>
                    <a:pt x="2083627" y="836877"/>
                  </a:lnTo>
                  <a:cubicBezTo>
                    <a:pt x="2067445" y="902115"/>
                    <a:pt x="2042705" y="965328"/>
                    <a:pt x="2009719" y="1026362"/>
                  </a:cubicBezTo>
                  <a:cubicBezTo>
                    <a:pt x="1976888" y="1087551"/>
                    <a:pt x="1932543" y="1143447"/>
                    <a:pt x="1876995" y="1194360"/>
                  </a:cubicBezTo>
                  <a:lnTo>
                    <a:pt x="1863302" y="1185641"/>
                  </a:lnTo>
                  <a:cubicBezTo>
                    <a:pt x="1899245" y="1109038"/>
                    <a:pt x="1925541" y="1028230"/>
                    <a:pt x="1942346" y="943219"/>
                  </a:cubicBezTo>
                  <a:cubicBezTo>
                    <a:pt x="1958994" y="858364"/>
                    <a:pt x="1969731" y="773041"/>
                    <a:pt x="1974243" y="687407"/>
                  </a:cubicBezTo>
                  <a:lnTo>
                    <a:pt x="1975315" y="643824"/>
                  </a:lnTo>
                  <a:lnTo>
                    <a:pt x="1975332" y="643812"/>
                  </a:lnTo>
                  <a:lnTo>
                    <a:pt x="1975316" y="643798"/>
                  </a:lnTo>
                  <a:lnTo>
                    <a:pt x="1980311" y="440781"/>
                  </a:lnTo>
                  <a:lnTo>
                    <a:pt x="1980311" y="125804"/>
                  </a:lnTo>
                  <a:lnTo>
                    <a:pt x="2145866" y="184347"/>
                  </a:lnTo>
                  <a:lnTo>
                    <a:pt x="2267854" y="184347"/>
                  </a:lnTo>
                  <a:cubicBezTo>
                    <a:pt x="2257740" y="180610"/>
                    <a:pt x="2246849" y="174382"/>
                    <a:pt x="2235490" y="165663"/>
                  </a:cubicBezTo>
                  <a:cubicBezTo>
                    <a:pt x="2233778" y="135769"/>
                    <a:pt x="2227243" y="106809"/>
                    <a:pt x="2216040" y="78472"/>
                  </a:cubicBezTo>
                  <a:cubicBezTo>
                    <a:pt x="2204837" y="50135"/>
                    <a:pt x="2191767" y="26157"/>
                    <a:pt x="2176986" y="6228"/>
                  </a:cubicBezTo>
                  <a:close/>
                </a:path>
              </a:pathLst>
            </a:custGeom>
            <a:solidFill>
              <a:schemeClr val="bg1"/>
            </a:solidFill>
            <a:ln w="0">
              <a:noFill/>
              <a:prstDash val="solid"/>
              <a:round/>
            </a:ln>
            <a:effectLst>
              <a:reflection blurRad="6350" stA="50000" endA="300" endPos="38500" dist="50800" dir="5400000" sy="-100000" algn="bl" rotWithShape="0"/>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5"/>
            <p:cNvSpPr/>
            <p:nvPr/>
          </p:nvSpPr>
          <p:spPr bwMode="auto">
            <a:xfrm>
              <a:off x="5067566" y="2566463"/>
              <a:ext cx="405896" cy="1636271"/>
            </a:xfrm>
            <a:custGeom>
              <a:avLst/>
              <a:gdLst>
                <a:gd name="T0" fmla="*/ 2126 w 4276"/>
                <a:gd name="T1" fmla="*/ 13033 h 17191"/>
                <a:gd name="T2" fmla="*/ 3633 w 4276"/>
                <a:gd name="T3" fmla="*/ 13644 h 17191"/>
                <a:gd name="T4" fmla="*/ 4227 w 4276"/>
                <a:gd name="T5" fmla="*/ 15133 h 17191"/>
                <a:gd name="T6" fmla="*/ 3633 w 4276"/>
                <a:gd name="T7" fmla="*/ 16593 h 17191"/>
                <a:gd name="T8" fmla="*/ 2126 w 4276"/>
                <a:gd name="T9" fmla="*/ 17191 h 17191"/>
                <a:gd name="T10" fmla="*/ 637 w 4276"/>
                <a:gd name="T11" fmla="*/ 16593 h 17191"/>
                <a:gd name="T12" fmla="*/ 26 w 4276"/>
                <a:gd name="T13" fmla="*/ 15134 h 17191"/>
                <a:gd name="T14" fmla="*/ 637 w 4276"/>
                <a:gd name="T15" fmla="*/ 13644 h 17191"/>
                <a:gd name="T16" fmla="*/ 2126 w 4276"/>
                <a:gd name="T17" fmla="*/ 13033 h 17191"/>
                <a:gd name="T18" fmla="*/ 2127 w 4276"/>
                <a:gd name="T19" fmla="*/ 0 h 17191"/>
                <a:gd name="T20" fmla="*/ 3688 w 4276"/>
                <a:gd name="T21" fmla="*/ 547 h 17191"/>
                <a:gd name="T22" fmla="*/ 4272 w 4276"/>
                <a:gd name="T23" fmla="*/ 2124 h 17191"/>
                <a:gd name="T24" fmla="*/ 3995 w 4276"/>
                <a:gd name="T25" fmla="*/ 4259 h 17191"/>
                <a:gd name="T26" fmla="*/ 3055 w 4276"/>
                <a:gd name="T27" fmla="*/ 8053 h 17191"/>
                <a:gd name="T28" fmla="*/ 2480 w 4276"/>
                <a:gd name="T29" fmla="*/ 11062 h 17191"/>
                <a:gd name="T30" fmla="*/ 1773 w 4276"/>
                <a:gd name="T31" fmla="*/ 11062 h 17191"/>
                <a:gd name="T32" fmla="*/ 1220 w 4276"/>
                <a:gd name="T33" fmla="*/ 8053 h 17191"/>
                <a:gd name="T34" fmla="*/ 288 w 4276"/>
                <a:gd name="T35" fmla="*/ 4259 h 17191"/>
                <a:gd name="T36" fmla="*/ 4 w 4276"/>
                <a:gd name="T37" fmla="*/ 2124 h 17191"/>
                <a:gd name="T38" fmla="*/ 576 w 4276"/>
                <a:gd name="T39" fmla="*/ 547 h 17191"/>
                <a:gd name="T40" fmla="*/ 2127 w 4276"/>
                <a:gd name="T41" fmla="*/ 0 h 17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76" h="17191">
                  <a:moveTo>
                    <a:pt x="2126" y="13033"/>
                  </a:moveTo>
                  <a:cubicBezTo>
                    <a:pt x="2746" y="13048"/>
                    <a:pt x="3248" y="13251"/>
                    <a:pt x="3633" y="13644"/>
                  </a:cubicBezTo>
                  <a:cubicBezTo>
                    <a:pt x="4018" y="14037"/>
                    <a:pt x="4216" y="14533"/>
                    <a:pt x="4227" y="15133"/>
                  </a:cubicBezTo>
                  <a:cubicBezTo>
                    <a:pt x="4216" y="15722"/>
                    <a:pt x="4018" y="16209"/>
                    <a:pt x="3633" y="16593"/>
                  </a:cubicBezTo>
                  <a:cubicBezTo>
                    <a:pt x="3248" y="16978"/>
                    <a:pt x="2746" y="17177"/>
                    <a:pt x="2126" y="17191"/>
                  </a:cubicBezTo>
                  <a:cubicBezTo>
                    <a:pt x="1526" y="17177"/>
                    <a:pt x="1030" y="16978"/>
                    <a:pt x="637" y="16593"/>
                  </a:cubicBezTo>
                  <a:cubicBezTo>
                    <a:pt x="244" y="16209"/>
                    <a:pt x="40" y="15723"/>
                    <a:pt x="26" y="15134"/>
                  </a:cubicBezTo>
                  <a:cubicBezTo>
                    <a:pt x="40" y="14534"/>
                    <a:pt x="244" y="14037"/>
                    <a:pt x="637" y="13644"/>
                  </a:cubicBezTo>
                  <a:cubicBezTo>
                    <a:pt x="1030" y="13251"/>
                    <a:pt x="1526" y="13048"/>
                    <a:pt x="2126" y="13033"/>
                  </a:cubicBezTo>
                  <a:close/>
                  <a:moveTo>
                    <a:pt x="2127" y="0"/>
                  </a:moveTo>
                  <a:cubicBezTo>
                    <a:pt x="2787" y="3"/>
                    <a:pt x="3307" y="185"/>
                    <a:pt x="3688" y="547"/>
                  </a:cubicBezTo>
                  <a:cubicBezTo>
                    <a:pt x="4069" y="910"/>
                    <a:pt x="4264" y="1435"/>
                    <a:pt x="4272" y="2124"/>
                  </a:cubicBezTo>
                  <a:cubicBezTo>
                    <a:pt x="4276" y="2631"/>
                    <a:pt x="4184" y="3343"/>
                    <a:pt x="3995" y="4259"/>
                  </a:cubicBezTo>
                  <a:cubicBezTo>
                    <a:pt x="3806" y="5175"/>
                    <a:pt x="3493" y="6440"/>
                    <a:pt x="3055" y="8053"/>
                  </a:cubicBezTo>
                  <a:lnTo>
                    <a:pt x="2480" y="11062"/>
                  </a:lnTo>
                  <a:lnTo>
                    <a:pt x="1773" y="11062"/>
                  </a:lnTo>
                  <a:lnTo>
                    <a:pt x="1220" y="8053"/>
                  </a:lnTo>
                  <a:cubicBezTo>
                    <a:pt x="792" y="6440"/>
                    <a:pt x="481" y="5175"/>
                    <a:pt x="288" y="4259"/>
                  </a:cubicBezTo>
                  <a:cubicBezTo>
                    <a:pt x="95" y="3343"/>
                    <a:pt x="0" y="2631"/>
                    <a:pt x="4" y="2124"/>
                  </a:cubicBezTo>
                  <a:cubicBezTo>
                    <a:pt x="10" y="1435"/>
                    <a:pt x="201" y="910"/>
                    <a:pt x="576" y="547"/>
                  </a:cubicBezTo>
                  <a:cubicBezTo>
                    <a:pt x="950" y="185"/>
                    <a:pt x="1467" y="3"/>
                    <a:pt x="2127" y="0"/>
                  </a:cubicBezTo>
                  <a:close/>
                </a:path>
              </a:pathLst>
            </a:custGeom>
            <a:solidFill>
              <a:srgbClr val="FFFFFF"/>
            </a:solidFill>
            <a:ln w="0">
              <a:noFill/>
              <a:prstDash val="solid"/>
              <a:round/>
            </a:ln>
            <a:effectLst/>
            <a:extLst>
              <a:ext uri="{91240B29-F687-4F45-9708-019B960494DF}">
                <a14:hiddenLine xmlns:a14="http://schemas.microsoft.com/office/drawing/2010/main" w="0">
                  <a:solidFill>
                    <a:srgbClr val="000000"/>
                  </a:solidFill>
                  <a:prstDash val="solid"/>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4" name="文本框 33"/>
          <p:cNvSpPr txBox="1"/>
          <p:nvPr/>
        </p:nvSpPr>
        <p:spPr>
          <a:xfrm>
            <a:off x="4310380" y="5431295"/>
            <a:ext cx="3877985" cy="646331"/>
          </a:xfrm>
          <a:prstGeom prst="rect">
            <a:avLst/>
          </a:prstGeom>
          <a:noFill/>
        </p:spPr>
        <p:txBody>
          <a:bodyPr wrap="none" rtlCol="0">
            <a:spAutoFit/>
          </a:bodyPr>
          <a:lstStyle/>
          <a:p>
            <a:r>
              <a:rPr lang="zh-CN" altLang="en-US" sz="3600" dirty="0">
                <a:solidFill>
                  <a:srgbClr val="C00000"/>
                </a:solidFill>
                <a:latin typeface="思源宋体 CN Heavy" panose="02020900000000000000" pitchFamily="18" charset="-122"/>
                <a:ea typeface="思源宋体 CN Heavy" panose="02020900000000000000" pitchFamily="18" charset="-122"/>
              </a:rPr>
              <a:t>一律是诈骗！！！</a:t>
            </a:r>
            <a:endParaRPr lang="zh-CN" altLang="en-US" sz="3600" dirty="0">
              <a:solidFill>
                <a:srgbClr val="C00000"/>
              </a:solidFill>
              <a:latin typeface="思源宋体 CN Heavy" panose="02020900000000000000" pitchFamily="18" charset="-122"/>
              <a:ea typeface="思源宋体 CN Heavy" panose="02020900000000000000" pitchFamily="18" charset="-122"/>
            </a:endParaRPr>
          </a:p>
        </p:txBody>
      </p:sp>
      <p:cxnSp>
        <p:nvCxnSpPr>
          <p:cNvPr id="36" name="直接连接符 35"/>
          <p:cNvCxnSpPr/>
          <p:nvPr/>
        </p:nvCxnSpPr>
        <p:spPr>
          <a:xfrm>
            <a:off x="3695700" y="6077626"/>
            <a:ext cx="2921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197312" y="6267450"/>
            <a:ext cx="20701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3738880" cy="521970"/>
          </a:xfrm>
          <a:prstGeom prst="rect">
            <a:avLst/>
          </a:prstGeom>
          <a:noFill/>
        </p:spPr>
        <p:txBody>
          <a:bodyPr wrap="none" rtlCol="0">
            <a:spAutoFit/>
          </a:bodyPr>
          <a:lstStyle/>
          <a:p>
            <a:r>
              <a:rPr lang="zh-CN" altLang="en-US" sz="2800" dirty="0">
                <a:solidFill>
                  <a:srgbClr val="C00000"/>
                </a:solidFill>
                <a:latin typeface="思源宋体 CN Heavy" panose="02020900000000000000" pitchFamily="18" charset="-122"/>
                <a:ea typeface="思源宋体 CN Heavy" panose="02020900000000000000" pitchFamily="18" charset="-122"/>
              </a:rPr>
              <a:t>电信网络诈骗相关罪名</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36295" y="1529715"/>
            <a:ext cx="10140950" cy="4885690"/>
          </a:xfrm>
          <a:prstGeom prst="rect">
            <a:avLst/>
          </a:prstGeom>
          <a:noFill/>
        </p:spPr>
        <p:txBody>
          <a:bodyPr wrap="square">
            <a:noAutofit/>
          </a:bodyPr>
          <a:lstStyle/>
          <a:p>
            <a:pPr>
              <a:lnSpc>
                <a:spcPct val="150000"/>
              </a:lnSpc>
            </a:pPr>
            <a:r>
              <a:rPr lang="zh-CN" altLang="en-US" sz="1600" dirty="0">
                <a:latin typeface="思源黑体 CN Light" panose="020B0300000000000000" pitchFamily="34" charset="-122"/>
                <a:ea typeface="思源黑体 CN Light" panose="020B0300000000000000" pitchFamily="34" charset="-122"/>
              </a:rPr>
              <a:t>根据《刑法》第二百八十七条之二规定，构成帮信罪需满足以下条件：</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1.</a:t>
            </a:r>
            <a:r>
              <a:rPr lang="en-US" altLang="zh-CN" sz="1600" b="1" dirty="0">
                <a:solidFill>
                  <a:srgbClr val="C00000"/>
                </a:solidFill>
                <a:latin typeface="汉仪晴空体简" panose="00020600040101010101" charset="-122"/>
                <a:ea typeface="汉仪晴空体简" panose="00020600040101010101" charset="-122"/>
                <a:cs typeface="汉仪晴空体简" panose="00020600040101010101" charset="-122"/>
              </a:rPr>
              <a:t> </a:t>
            </a:r>
            <a:r>
              <a:rPr lang="zh-CN" altLang="en-US" sz="1600" b="1" dirty="0">
                <a:solidFill>
                  <a:srgbClr val="C00000"/>
                </a:solidFill>
                <a:latin typeface="汉仪晴空体简" panose="00020600040101010101" charset="-122"/>
                <a:ea typeface="汉仪晴空体简" panose="00020600040101010101" charset="-122"/>
                <a:cs typeface="汉仪晴空体简" panose="00020600040101010101" charset="-122"/>
              </a:rPr>
              <a:t>主观明知</a:t>
            </a:r>
            <a:r>
              <a:rPr lang="zh-CN" altLang="en-US" sz="1600" dirty="0">
                <a:latin typeface="思源黑体 CN Light" panose="020B0300000000000000" pitchFamily="34" charset="-122"/>
                <a:ea typeface="思源黑体 CN Light" panose="020B0300000000000000" pitchFamily="34" charset="-122"/>
              </a:rPr>
              <a:t>：行为人必须明知他人利用信息网络实施犯罪，包括直接知晓或根据客观情况推定其应当知晓。例如：</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交易价格或方式明显异常（如高价收购银行卡）；</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提供专门用于违法犯罪的工具（如虚假</a:t>
            </a:r>
            <a:r>
              <a:rPr lang="en-US" altLang="zh-CN" sz="1600" dirty="0">
                <a:latin typeface="思源黑体 CN Light" panose="020B0300000000000000" pitchFamily="34" charset="-122"/>
                <a:ea typeface="思源黑体 CN Light" panose="020B0300000000000000" pitchFamily="34" charset="-122"/>
              </a:rPr>
              <a:t>APP</a:t>
            </a:r>
            <a:r>
              <a:rPr lang="zh-CN" altLang="en-US" sz="1600" dirty="0">
                <a:latin typeface="思源黑体 CN Light" panose="020B0300000000000000" pitchFamily="34" charset="-122"/>
                <a:ea typeface="思源黑体 CN Light" panose="020B0300000000000000" pitchFamily="34" charset="-122"/>
              </a:rPr>
              <a:t>、</a:t>
            </a:r>
            <a:r>
              <a:rPr lang="en-US" altLang="zh-CN" sz="1600" dirty="0">
                <a:latin typeface="思源黑体 CN Light" panose="020B0300000000000000" pitchFamily="34" charset="-122"/>
                <a:ea typeface="思源黑体 CN Light" panose="020B0300000000000000" pitchFamily="34" charset="-122"/>
              </a:rPr>
              <a:t>Goip</a:t>
            </a:r>
            <a:r>
              <a:rPr lang="zh-CN" altLang="en-US" sz="1600" dirty="0">
                <a:latin typeface="思源黑体 CN Light" panose="020B0300000000000000" pitchFamily="34" charset="-122"/>
                <a:ea typeface="思源黑体 CN Light" panose="020B0300000000000000" pitchFamily="34" charset="-122"/>
              </a:rPr>
              <a:t>设备）；</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通过加密通信、虚假身份逃避监管等行为。</a:t>
            </a:r>
            <a:r>
              <a:rPr lang="en-US" altLang="zh-CN" sz="1600" dirty="0">
                <a:latin typeface="思源黑体 CN Light" panose="020B0300000000000000" pitchFamily="34" charset="-122"/>
                <a:ea typeface="思源黑体 CN Light" panose="020B0300000000000000" pitchFamily="34" charset="-122"/>
              </a:rPr>
              <a:t>  </a:t>
            </a:r>
            <a:endParaRPr lang="zh-CN" altLang="en-US" sz="1600" b="1" dirty="0">
              <a:solidFill>
                <a:srgbClr val="C00000"/>
              </a:solidFill>
              <a:latin typeface="汉仪晴空体简" panose="00020600040101010101" charset="-122"/>
              <a:ea typeface="汉仪晴空体简" panose="00020600040101010101" charset="-122"/>
              <a:cs typeface="汉仪晴空体简" panose="00020600040101010101"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2. </a:t>
            </a:r>
            <a:r>
              <a:rPr lang="zh-CN" altLang="en-US" sz="1600" b="1" dirty="0">
                <a:solidFill>
                  <a:srgbClr val="C00000"/>
                </a:solidFill>
                <a:latin typeface="汉仪晴空体简" panose="00020600040101010101" charset="-122"/>
                <a:ea typeface="汉仪晴空体简" panose="00020600040101010101" charset="-122"/>
                <a:cs typeface="汉仪晴空体简" panose="00020600040101010101" charset="-122"/>
              </a:rPr>
              <a:t>客观行为</a:t>
            </a:r>
            <a:r>
              <a:rPr lang="zh-CN" altLang="en-US" sz="1600" dirty="0">
                <a:latin typeface="思源黑体 CN Light" panose="020B0300000000000000" pitchFamily="34" charset="-122"/>
                <a:ea typeface="思源黑体 CN Light" panose="020B0300000000000000" pitchFamily="34" charset="-122"/>
              </a:rPr>
              <a:t>：实施了帮助犯罪行为，主要包括：</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技术支持：提供互联网接入、服务器托管、网络存储、通讯传输等服务；</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广告推广：为诈骗软件、赌博网站引流或发布虚假广告；</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支付结算：出租、出售银行卡、支付账户或协助资金转移（即</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跑分</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3. </a:t>
            </a:r>
            <a:r>
              <a:rPr lang="zh-CN" altLang="en-US" sz="1600" b="1" dirty="0">
                <a:solidFill>
                  <a:srgbClr val="C00000"/>
                </a:solidFill>
                <a:latin typeface="汉仪晴空体简" panose="00020600040101010101" charset="-122"/>
                <a:ea typeface="汉仪晴空体简" panose="00020600040101010101" charset="-122"/>
                <a:cs typeface="汉仪晴空体简" panose="00020600040101010101" charset="-122"/>
              </a:rPr>
              <a:t>情节严重</a:t>
            </a:r>
            <a:r>
              <a:rPr lang="zh-CN" altLang="en-US" sz="1600" dirty="0">
                <a:latin typeface="思源黑体 CN Light" panose="020B0300000000000000" pitchFamily="34" charset="-122"/>
                <a:ea typeface="思源黑体 CN Light" panose="020B0300000000000000" pitchFamily="34" charset="-122"/>
              </a:rPr>
              <a:t>：具体表现为为三个以上对象提供帮助、支付结算金额超过</a:t>
            </a:r>
            <a:r>
              <a:rPr lang="en-US" altLang="zh-CN" sz="1600" dirty="0">
                <a:latin typeface="思源黑体 CN Light" panose="020B0300000000000000" pitchFamily="34" charset="-122"/>
                <a:ea typeface="思源黑体 CN Light" panose="020B0300000000000000" pitchFamily="34" charset="-122"/>
              </a:rPr>
              <a:t>20</a:t>
            </a:r>
            <a:r>
              <a:rPr lang="zh-CN" altLang="en-US" sz="1600" dirty="0">
                <a:latin typeface="思源黑体 CN Light" panose="020B0300000000000000" pitchFamily="34" charset="-122"/>
                <a:ea typeface="思源黑体 CN Light" panose="020B0300000000000000" pitchFamily="34" charset="-122"/>
              </a:rPr>
              <a:t>万元、违法所得</a:t>
            </a:r>
            <a:r>
              <a:rPr lang="en-US" altLang="zh-CN" sz="1600" dirty="0">
                <a:latin typeface="思源黑体 CN Light" panose="020B0300000000000000" pitchFamily="34" charset="-122"/>
                <a:ea typeface="思源黑体 CN Light" panose="020B0300000000000000" pitchFamily="34" charset="-122"/>
              </a:rPr>
              <a:t>1</a:t>
            </a:r>
            <a:r>
              <a:rPr lang="zh-CN" altLang="en-US" sz="1600" dirty="0">
                <a:latin typeface="思源黑体 CN Light" panose="020B0300000000000000" pitchFamily="34" charset="-122"/>
                <a:ea typeface="思源黑体 CN Light" panose="020B0300000000000000" pitchFamily="34" charset="-122"/>
              </a:rPr>
              <a:t>万元以上等情形。</a:t>
            </a:r>
            <a:endParaRPr lang="zh-CN" altLang="en-US" sz="1600" dirty="0">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836204" y="697287"/>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帮信罪</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2927" y="129646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0" y="1626779"/>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739" y="1697676"/>
            <a:ext cx="590550" cy="583565"/>
          </a:xfrm>
          <a:prstGeom prst="rect">
            <a:avLst/>
          </a:prstGeom>
          <a:noFill/>
        </p:spPr>
        <p:txBody>
          <a:bodyPr wrap="none" rtlCol="0">
            <a:spAutoFit/>
          </a:bodyPr>
          <a:lstStyle/>
          <a:p>
            <a:r>
              <a:rPr lang="zh-CN" altLang="en-US" sz="1600" b="1" dirty="0">
                <a:solidFill>
                  <a:schemeClr val="bg1"/>
                </a:solidFill>
                <a:latin typeface="思源黑体 CN Light" panose="020B0300000000000000" pitchFamily="34" charset="-122"/>
                <a:ea typeface="思源黑体 CN Light" panose="020B0300000000000000" pitchFamily="34" charset="-122"/>
              </a:rPr>
              <a:t>法律</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a:p>
            <a:r>
              <a:rPr lang="zh-CN" altLang="en-US" sz="1600" b="1" dirty="0">
                <a:solidFill>
                  <a:schemeClr val="bg1"/>
                </a:solidFill>
                <a:latin typeface="思源黑体 CN Light" panose="020B0300000000000000" pitchFamily="34" charset="-122"/>
                <a:ea typeface="思源黑体 CN Light" panose="020B0300000000000000" pitchFamily="34" charset="-122"/>
              </a:rPr>
              <a:t>定义</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p:txBody>
      </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3738880" cy="521970"/>
          </a:xfrm>
          <a:prstGeom prst="rect">
            <a:avLst/>
          </a:prstGeom>
          <a:noFill/>
        </p:spPr>
        <p:txBody>
          <a:bodyPr wrap="none" rtlCol="0">
            <a:spAutoFit/>
          </a:bodyPr>
          <a:lstStyle/>
          <a:p>
            <a:r>
              <a:rPr lang="zh-CN" altLang="en-US" sz="2800" dirty="0">
                <a:solidFill>
                  <a:srgbClr val="C00000"/>
                </a:solidFill>
                <a:latin typeface="思源宋体 CN Heavy" panose="02020900000000000000" pitchFamily="18" charset="-122"/>
                <a:ea typeface="思源宋体 CN Heavy" panose="02020900000000000000" pitchFamily="18" charset="-122"/>
              </a:rPr>
              <a:t>电信网络诈骗相关罪名</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36295" y="1529715"/>
            <a:ext cx="10140950" cy="4885690"/>
          </a:xfrm>
          <a:prstGeom prst="rect">
            <a:avLst/>
          </a:prstGeom>
          <a:noFill/>
        </p:spPr>
        <p:txBody>
          <a:bodyPr wrap="square">
            <a:noAutofit/>
          </a:bodyPr>
          <a:lstStyle/>
          <a:p>
            <a:pPr>
              <a:lnSpc>
                <a:spcPct val="150000"/>
              </a:lnSpc>
            </a:pPr>
            <a:r>
              <a:rPr lang="zh-CN" altLang="en-US" sz="1600" dirty="0">
                <a:latin typeface="思源黑体 CN Light" panose="020B0300000000000000" pitchFamily="34" charset="-122"/>
                <a:ea typeface="思源黑体 CN Light" panose="020B0300000000000000" pitchFamily="34" charset="-122"/>
              </a:rPr>
              <a:t>二、常见行为形式</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zh-CN" altLang="en-US" sz="1600" dirty="0">
                <a:latin typeface="思源黑体 CN Light" panose="020B0300000000000000" pitchFamily="34" charset="-122"/>
                <a:ea typeface="思源黑体 CN Light" panose="020B0300000000000000" pitchFamily="34" charset="-122"/>
              </a:rPr>
              <a:t>帮信罪在司法实践中主要有以下表现形式：</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1. </a:t>
            </a:r>
            <a:r>
              <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rPr>
              <a:t>出租、出售</a:t>
            </a:r>
            <a:r>
              <a:rPr lang="en-US" altLang="zh-CN"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rPr>
              <a:t>“</a:t>
            </a:r>
            <a:r>
              <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rPr>
              <a:t>两卡</a:t>
            </a:r>
            <a:r>
              <a:rPr lang="en-US" altLang="zh-CN"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rPr>
              <a:t>”</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银行卡、电话卡、微信</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支付宝账户被用于接收和转移诈骗资金，成为</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跑分洗钱</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的关键工具。</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2. </a:t>
            </a:r>
            <a:r>
              <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rPr>
              <a:t>技术支持类</a:t>
            </a:r>
            <a:endPar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搭建非法网站、制作虚假</a:t>
            </a:r>
            <a:r>
              <a:rPr lang="en-US" altLang="zh-CN" sz="1600" dirty="0">
                <a:latin typeface="思源黑体 CN Light" panose="020B0300000000000000" pitchFamily="34" charset="-122"/>
                <a:ea typeface="思源黑体 CN Light" panose="020B0300000000000000" pitchFamily="34" charset="-122"/>
              </a:rPr>
              <a:t>APP</a:t>
            </a:r>
            <a:r>
              <a:rPr lang="zh-CN" altLang="en-US" sz="1600" dirty="0">
                <a:latin typeface="思源黑体 CN Light" panose="020B0300000000000000" pitchFamily="34" charset="-122"/>
                <a:ea typeface="思源黑体 CN Light" panose="020B0300000000000000" pitchFamily="34" charset="-122"/>
              </a:rPr>
              <a:t>（如携带木马的交友软件）；</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提供域名解析服务或解封被冻结的涉诈社交账号。</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gn="l">
              <a:lnSpc>
                <a:spcPct val="150000"/>
              </a:lnSpc>
              <a:buClrTx/>
              <a:buSzTx/>
              <a:buFontTx/>
            </a:pPr>
            <a:r>
              <a:rPr lang="en-US" altLang="zh-CN" sz="1600" dirty="0">
                <a:latin typeface="思源黑体 CN Light" panose="020B0300000000000000" pitchFamily="34" charset="-122"/>
                <a:ea typeface="思源黑体 CN Light" panose="020B0300000000000000" pitchFamily="34" charset="-122"/>
              </a:rPr>
              <a:t>3. </a:t>
            </a:r>
            <a:r>
              <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rPr>
              <a:t>推广引流</a:t>
            </a:r>
            <a:endPar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在社交平台散布虚假广告，吸引用户点击诈骗链接或进入诈骗群组；</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通过</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地推</a:t>
            </a:r>
            <a:r>
              <a:rPr lang="en-US" altLang="zh-CN" sz="1600" dirty="0">
                <a:latin typeface="思源黑体 CN Light" panose="020B0300000000000000" pitchFamily="34" charset="-122"/>
                <a:ea typeface="思源黑体 CN Light" panose="020B0300000000000000" pitchFamily="34" charset="-122"/>
              </a:rPr>
              <a:t>”</a:t>
            </a:r>
            <a:r>
              <a:rPr lang="zh-CN" altLang="en-US" sz="1600" dirty="0">
                <a:latin typeface="思源黑体 CN Light" panose="020B0300000000000000" pitchFamily="34" charset="-122"/>
                <a:ea typeface="思源黑体 CN Light" panose="020B0300000000000000" pitchFamily="34" charset="-122"/>
              </a:rPr>
              <a:t>拉人进群，间接协助实施诈骗。</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gn="l">
              <a:lnSpc>
                <a:spcPct val="150000"/>
              </a:lnSpc>
              <a:buClrTx/>
              <a:buSzTx/>
              <a:buFontTx/>
            </a:pPr>
            <a:r>
              <a:rPr lang="en-US" altLang="zh-CN" sz="1600" dirty="0">
                <a:latin typeface="思源黑体 CN Light" panose="020B0300000000000000" pitchFamily="34" charset="-122"/>
                <a:ea typeface="思源黑体 CN Light" panose="020B0300000000000000" pitchFamily="34" charset="-122"/>
              </a:rPr>
              <a:t>4. </a:t>
            </a:r>
            <a:r>
              <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rPr>
              <a:t>通讯辅助</a:t>
            </a:r>
            <a:endParaRPr lang="zh-CN" altLang="en-US" sz="1600" b="1" dirty="0">
              <a:gradFill>
                <a:gsLst>
                  <a:gs pos="100000">
                    <a:srgbClr val="FF1744"/>
                  </a:gs>
                  <a:gs pos="0">
                    <a:srgbClr val="FF8A80"/>
                  </a:gs>
                </a:gsLst>
                <a:path path="circle">
                  <a:fillToRect l="100000" t="100000"/>
                </a:path>
                <a:tileRect r="-100000" b="-100000"/>
              </a:gradFill>
              <a:latin typeface="汉仪粗黑简" panose="02010600000101010101" charset="-122"/>
              <a:ea typeface="汉仪粗黑简" panose="02010600000101010101" charset="-122"/>
              <a:cs typeface="汉仪粗黑简" panose="02010600000101010101"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使用</a:t>
            </a:r>
            <a:r>
              <a:rPr lang="en-US" altLang="zh-CN" sz="1600" dirty="0">
                <a:latin typeface="思源黑体 CN Light" panose="020B0300000000000000" pitchFamily="34" charset="-122"/>
                <a:ea typeface="思源黑体 CN Light" panose="020B0300000000000000" pitchFamily="34" charset="-122"/>
              </a:rPr>
              <a:t>Goip</a:t>
            </a:r>
            <a:r>
              <a:rPr lang="zh-CN" altLang="en-US" sz="1600" dirty="0">
                <a:latin typeface="思源黑体 CN Light" panose="020B0300000000000000" pitchFamily="34" charset="-122"/>
                <a:ea typeface="思源黑体 CN Light" panose="020B0300000000000000" pitchFamily="34" charset="-122"/>
              </a:rPr>
              <a:t>设备帮助境外诈骗分子隐藏真实号码，批量拨打诈骗电话。</a:t>
            </a:r>
            <a:endParaRPr lang="zh-CN" altLang="en-US" sz="1600" dirty="0">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836204" y="697287"/>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帮信罪</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2927" y="129646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0" y="1626779"/>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739" y="1697676"/>
            <a:ext cx="590550" cy="583565"/>
          </a:xfrm>
          <a:prstGeom prst="rect">
            <a:avLst/>
          </a:prstGeom>
          <a:noFill/>
        </p:spPr>
        <p:txBody>
          <a:bodyPr wrap="none" rtlCol="0">
            <a:spAutoFit/>
          </a:bodyPr>
          <a:lstStyle/>
          <a:p>
            <a:r>
              <a:rPr lang="zh-CN" altLang="en-US" sz="1600" b="1" dirty="0">
                <a:solidFill>
                  <a:schemeClr val="bg1"/>
                </a:solidFill>
                <a:latin typeface="思源黑体 CN Light" panose="020B0300000000000000" pitchFamily="34" charset="-122"/>
                <a:ea typeface="思源黑体 CN Light" panose="020B0300000000000000" pitchFamily="34" charset="-122"/>
              </a:rPr>
              <a:t>常见</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a:p>
            <a:r>
              <a:rPr lang="zh-CN" altLang="en-US" sz="1600" b="1" dirty="0">
                <a:solidFill>
                  <a:schemeClr val="bg1"/>
                </a:solidFill>
                <a:latin typeface="思源黑体 CN Light" panose="020B0300000000000000" pitchFamily="34" charset="-122"/>
                <a:ea typeface="思源黑体 CN Light" panose="020B0300000000000000" pitchFamily="34" charset="-122"/>
              </a:rPr>
              <a:t>形式</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p:txBody>
      </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204" y="175260"/>
            <a:ext cx="3738880" cy="521970"/>
          </a:xfrm>
          <a:prstGeom prst="rect">
            <a:avLst/>
          </a:prstGeom>
          <a:noFill/>
        </p:spPr>
        <p:txBody>
          <a:bodyPr wrap="none" rtlCol="0">
            <a:spAutoFit/>
          </a:bodyPr>
          <a:lstStyle/>
          <a:p>
            <a:r>
              <a:rPr lang="zh-CN" altLang="en-US" sz="2800" dirty="0">
                <a:solidFill>
                  <a:srgbClr val="C00000"/>
                </a:solidFill>
                <a:latin typeface="思源宋体 CN Heavy" panose="02020900000000000000" pitchFamily="18" charset="-122"/>
                <a:ea typeface="思源宋体 CN Heavy" panose="02020900000000000000" pitchFamily="18" charset="-122"/>
              </a:rPr>
              <a:t>电信网络诈骗相关罪名</a:t>
            </a:r>
            <a:endParaRPr lang="zh-CN" altLang="en-US" sz="2800" dirty="0">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875030" y="3519805"/>
            <a:ext cx="10140950" cy="2802255"/>
          </a:xfrm>
          <a:prstGeom prst="rect">
            <a:avLst/>
          </a:prstGeom>
          <a:noFill/>
        </p:spPr>
        <p:txBody>
          <a:bodyPr wrap="square">
            <a:noAutofit/>
          </a:bodyPr>
          <a:lstStyle/>
          <a:p>
            <a:pPr>
              <a:lnSpc>
                <a:spcPct val="150000"/>
              </a:lnSpc>
            </a:pPr>
            <a:r>
              <a:rPr lang="zh-CN" altLang="en-US" sz="1600" dirty="0">
                <a:latin typeface="思源黑体 CN Light" panose="020B0300000000000000" pitchFamily="34" charset="-122"/>
                <a:ea typeface="思源黑体 CN Light" panose="020B0300000000000000" pitchFamily="34" charset="-122"/>
              </a:rPr>
              <a:t>三、法律后果</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1. </a:t>
            </a:r>
            <a:r>
              <a:rPr lang="zh-CN" altLang="en-US" sz="2000" b="1" dirty="0">
                <a:solidFill>
                  <a:srgbClr val="C00000"/>
                </a:solidFill>
                <a:latin typeface="汉仪颜楷简" panose="00020600040101010101" charset="-122"/>
                <a:ea typeface="汉仪颜楷简" panose="00020600040101010101" charset="-122"/>
              </a:rPr>
              <a:t>刑事处罚</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情节严重者，处三年以下有期徒刑、拘役，并处或单处罚金；</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若同时构成其他犯罪（如掩饰隐瞒犯罪所得罪、诈骗罪），择重处罚。</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2. </a:t>
            </a:r>
            <a:r>
              <a:rPr lang="zh-CN" altLang="en-US" sz="2000" b="1" dirty="0">
                <a:solidFill>
                  <a:srgbClr val="C00000"/>
                </a:solidFill>
                <a:latin typeface="汉仪颜楷简" panose="00020600040101010101" charset="-122"/>
                <a:ea typeface="汉仪颜楷简" panose="00020600040101010101" charset="-122"/>
              </a:rPr>
              <a:t>行政处罚与信用惩戒</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未达入罪标准的，可能被处以罚款、限制银行业务（如</a:t>
            </a:r>
            <a:r>
              <a:rPr lang="en-US" altLang="zh-CN" sz="1600" dirty="0">
                <a:latin typeface="思源黑体 CN Light" panose="020B0300000000000000" pitchFamily="34" charset="-122"/>
                <a:ea typeface="思源黑体 CN Light" panose="020B0300000000000000" pitchFamily="34" charset="-122"/>
              </a:rPr>
              <a:t>5</a:t>
            </a:r>
            <a:r>
              <a:rPr lang="zh-CN" altLang="en-US" sz="1600" dirty="0">
                <a:latin typeface="思源黑体 CN Light" panose="020B0300000000000000" pitchFamily="34" charset="-122"/>
                <a:ea typeface="思源黑体 CN Light" panose="020B0300000000000000" pitchFamily="34" charset="-122"/>
              </a:rPr>
              <a:t>年内暂停非柜面交易）或通信惩戒（如限制办卡）；</a:t>
            </a:r>
            <a:r>
              <a:rPr lang="en-US" altLang="zh-CN" sz="1600" dirty="0">
                <a:latin typeface="思源黑体 CN Light" panose="020B0300000000000000" pitchFamily="34" charset="-122"/>
                <a:ea typeface="思源黑体 CN Light" panose="020B0300000000000000" pitchFamily="34" charset="-122"/>
              </a:rPr>
              <a:t>  </a:t>
            </a:r>
            <a:endParaRPr lang="en-US" altLang="zh-CN" sz="1600" dirty="0">
              <a:latin typeface="思源黑体 CN Light" panose="020B0300000000000000" pitchFamily="34" charset="-122"/>
              <a:ea typeface="思源黑体 CN Light" panose="020B0300000000000000" pitchFamily="34" charset="-122"/>
            </a:endParaRPr>
          </a:p>
          <a:p>
            <a:pPr>
              <a:lnSpc>
                <a:spcPct val="150000"/>
              </a:lnSpc>
            </a:pPr>
            <a:r>
              <a:rPr lang="en-US" altLang="zh-CN" sz="1600" dirty="0">
                <a:latin typeface="思源黑体 CN Light" panose="020B0300000000000000" pitchFamily="34" charset="-122"/>
                <a:ea typeface="思源黑体 CN Light" panose="020B0300000000000000" pitchFamily="34" charset="-122"/>
              </a:rPr>
              <a:t>   -- </a:t>
            </a:r>
            <a:r>
              <a:rPr lang="zh-CN" altLang="en-US" sz="1600" dirty="0">
                <a:latin typeface="思源黑体 CN Light" panose="020B0300000000000000" pitchFamily="34" charset="-122"/>
                <a:ea typeface="思源黑体 CN Light" panose="020B0300000000000000" pitchFamily="34" charset="-122"/>
              </a:rPr>
              <a:t>相关违法行为将纳入个人信用记录，影响贷款、就业等。</a:t>
            </a:r>
            <a:endParaRPr lang="zh-CN" altLang="en-US" sz="1600" dirty="0">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836204" y="697287"/>
            <a:ext cx="4847772" cy="645160"/>
          </a:xfrm>
          <a:prstGeom prst="rect">
            <a:avLst/>
          </a:prstGeom>
          <a:noFill/>
        </p:spPr>
        <p:txBody>
          <a:bodyPr wrap="square">
            <a:spAutoFit/>
          </a:bodyPr>
          <a:lstStyle/>
          <a:p>
            <a:pPr>
              <a:lnSpc>
                <a:spcPct val="150000"/>
              </a:lnSpc>
            </a:pPr>
            <a:r>
              <a:rPr lang="zh-CN" altLang="en-US" sz="2400" dirty="0">
                <a:solidFill>
                  <a:srgbClr val="C00000"/>
                </a:solidFill>
                <a:latin typeface="思源宋体 CN Heavy" panose="02020900000000000000" pitchFamily="18" charset="-122"/>
                <a:ea typeface="思源宋体 CN Heavy" panose="02020900000000000000" pitchFamily="18" charset="-122"/>
              </a:rPr>
              <a:t>帮信罪</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6" name="组合 45"/>
          <p:cNvGrpSpPr/>
          <p:nvPr/>
        </p:nvGrpSpPr>
        <p:grpSpPr>
          <a:xfrm>
            <a:off x="922927" y="1296462"/>
            <a:ext cx="4426857" cy="45719"/>
            <a:chOff x="921657" y="1580942"/>
            <a:chExt cx="4426857" cy="45719"/>
          </a:xfrm>
        </p:grpSpPr>
        <p:cxnSp>
          <p:nvCxnSpPr>
            <p:cNvPr id="22" name="直接连接符 21"/>
            <p:cNvCxnSpPr/>
            <p:nvPr/>
          </p:nvCxnSpPr>
          <p:spPr>
            <a:xfrm>
              <a:off x="921657" y="1603829"/>
              <a:ext cx="4426857"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96571" y="1580942"/>
              <a:ext cx="8636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0" y="3691164"/>
            <a:ext cx="776514" cy="7278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0739" y="3762696"/>
            <a:ext cx="590550" cy="583565"/>
          </a:xfrm>
          <a:prstGeom prst="rect">
            <a:avLst/>
          </a:prstGeom>
          <a:noFill/>
        </p:spPr>
        <p:txBody>
          <a:bodyPr wrap="none" rtlCol="0">
            <a:spAutoFit/>
          </a:bodyPr>
          <a:lstStyle/>
          <a:p>
            <a:r>
              <a:rPr lang="zh-CN" altLang="en-US" sz="1600" b="1" dirty="0">
                <a:solidFill>
                  <a:schemeClr val="bg1"/>
                </a:solidFill>
                <a:latin typeface="思源黑体 CN Light" panose="020B0300000000000000" pitchFamily="34" charset="-122"/>
                <a:ea typeface="思源黑体 CN Light" panose="020B0300000000000000" pitchFamily="34" charset="-122"/>
              </a:rPr>
              <a:t>法律</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a:p>
            <a:r>
              <a:rPr lang="zh-CN" altLang="en-US" sz="1600" b="1" dirty="0">
                <a:solidFill>
                  <a:schemeClr val="bg1"/>
                </a:solidFill>
                <a:latin typeface="思源黑体 CN Light" panose="020B0300000000000000" pitchFamily="34" charset="-122"/>
                <a:ea typeface="思源黑体 CN Light" panose="020B0300000000000000" pitchFamily="34" charset="-122"/>
              </a:rPr>
              <a:t>后果</a:t>
            </a:r>
            <a:endParaRPr lang="zh-CN" altLang="en-US" sz="1600" b="1" dirty="0">
              <a:solidFill>
                <a:schemeClr val="bg1"/>
              </a:solidFill>
              <a:latin typeface="思源黑体 CN Light" panose="020B0300000000000000" pitchFamily="34" charset="-122"/>
              <a:ea typeface="思源黑体 CN Light" panose="020B0300000000000000" pitchFamily="34" charset="-122"/>
            </a:endParaRPr>
          </a:p>
        </p:txBody>
      </p:sp>
      <p:cxnSp>
        <p:nvCxnSpPr>
          <p:cNvPr id="42" name="直接连接符 41"/>
          <p:cNvCxnSpPr/>
          <p:nvPr/>
        </p:nvCxnSpPr>
        <p:spPr>
          <a:xfrm>
            <a:off x="11132454" y="352010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48569" y="3762754"/>
            <a:ext cx="0" cy="65630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2" name="图片 1"/>
          <p:cNvPicPr/>
          <p:nvPr/>
        </p:nvPicPr>
        <p:blipFill>
          <a:blip r:embed="rId1"/>
          <a:stretch>
            <a:fillRect/>
          </a:stretch>
        </p:blipFill>
        <p:spPr>
          <a:xfrm>
            <a:off x="3203575" y="788670"/>
            <a:ext cx="7811770" cy="355790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23686" y="2980576"/>
            <a:ext cx="8210062" cy="830997"/>
          </a:xfrm>
          <a:prstGeom prst="rect">
            <a:avLst/>
          </a:prstGeom>
          <a:noFill/>
        </p:spPr>
        <p:txBody>
          <a:bodyPr wrap="square" rtlCol="0">
            <a:spAutoFit/>
          </a:bodyPr>
          <a:lstStyle/>
          <a:p>
            <a:pPr algn="dist"/>
            <a:r>
              <a:rPr kumimoji="0" lang="zh-CN" altLang="en-US" sz="4800" b="0" i="0" u="none" strike="noStrike" kern="1200" cap="none" spc="0" normalizeH="0" baseline="0" noProof="0" dirty="0">
                <a:ln>
                  <a:noFill/>
                </a:ln>
                <a:effectLst/>
                <a:uLnTx/>
                <a:uFillTx/>
                <a:latin typeface="思源宋体 CN Heavy" panose="02020900000000000000" pitchFamily="18" charset="-122"/>
                <a:ea typeface="思源宋体 CN Heavy" panose="02020900000000000000" pitchFamily="18" charset="-122"/>
              </a:rPr>
              <a:t>谨防</a:t>
            </a:r>
            <a:r>
              <a:rPr kumimoji="0" lang="zh-CN" altLang="en-US" sz="4800" b="0" i="0" u="none" strike="noStrike" kern="1200" cap="none" spc="0" normalizeH="0" baseline="0" noProof="0" dirty="0">
                <a:ln>
                  <a:noFill/>
                </a:ln>
                <a:solidFill>
                  <a:srgbClr val="C00000"/>
                </a:solidFill>
                <a:effectLst/>
                <a:uLnTx/>
                <a:uFillTx/>
                <a:latin typeface="思源宋体 CN Heavy" panose="02020900000000000000" pitchFamily="18" charset="-122"/>
                <a:ea typeface="思源宋体 CN Heavy" panose="02020900000000000000" pitchFamily="18" charset="-122"/>
              </a:rPr>
              <a:t>电信</a:t>
            </a:r>
            <a:r>
              <a:rPr lang="zh-CN" altLang="en-US" sz="4800" dirty="0">
                <a:solidFill>
                  <a:srgbClr val="C00000"/>
                </a:solidFill>
                <a:latin typeface="思源宋体 CN Heavy" panose="02020900000000000000" pitchFamily="18" charset="-122"/>
                <a:ea typeface="思源宋体 CN Heavy" panose="02020900000000000000" pitchFamily="18" charset="-122"/>
              </a:rPr>
              <a:t>诈骗</a:t>
            </a:r>
            <a:r>
              <a:rPr lang="zh-CN" altLang="en-US" sz="4800" dirty="0">
                <a:solidFill>
                  <a:prstClr val="black"/>
                </a:solidFill>
                <a:latin typeface="思源宋体 CN Heavy" panose="02020900000000000000" pitchFamily="18" charset="-122"/>
                <a:ea typeface="思源宋体 CN Heavy" panose="02020900000000000000" pitchFamily="18" charset="-122"/>
              </a:rPr>
              <a:t>，增强</a:t>
            </a:r>
            <a:r>
              <a:rPr lang="zh-CN" altLang="en-US" sz="4800" dirty="0">
                <a:solidFill>
                  <a:srgbClr val="C00000"/>
                </a:solidFill>
                <a:latin typeface="思源宋体 CN Heavy" panose="02020900000000000000" pitchFamily="18" charset="-122"/>
                <a:ea typeface="思源宋体 CN Heavy" panose="02020900000000000000" pitchFamily="18" charset="-122"/>
              </a:rPr>
              <a:t>安全意识</a:t>
            </a:r>
            <a:endParaRPr lang="zh-CN" altLang="en-US" sz="4800" dirty="0">
              <a:solidFill>
                <a:srgbClr val="C00000"/>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3740151" y="1689028"/>
            <a:ext cx="4546974" cy="1323439"/>
          </a:xfrm>
          <a:prstGeom prst="rect">
            <a:avLst/>
          </a:prstGeom>
          <a:noFill/>
        </p:spPr>
        <p:txBody>
          <a:bodyPr wrap="square">
            <a:spAutoFit/>
          </a:bodyPr>
          <a:lstStyle/>
          <a:p>
            <a:pPr algn="dist"/>
            <a:r>
              <a:rPr lang="zh-CN" altLang="en-US" sz="8000" dirty="0">
                <a:solidFill>
                  <a:srgbClr val="C00000"/>
                </a:solidFill>
                <a:latin typeface="思源宋体 CN Heavy" panose="02020900000000000000" pitchFamily="18" charset="-122"/>
                <a:ea typeface="思源宋体 CN Heavy" panose="02020900000000000000" pitchFamily="18" charset="-122"/>
              </a:rPr>
              <a:t>谢谢</a:t>
            </a:r>
            <a:r>
              <a:rPr lang="zh-CN" altLang="en-US" sz="8000" dirty="0">
                <a:solidFill>
                  <a:prstClr val="black"/>
                </a:solidFill>
                <a:latin typeface="思源宋体 CN Heavy" panose="02020900000000000000" pitchFamily="18" charset="-122"/>
                <a:ea typeface="思源宋体 CN Heavy" panose="02020900000000000000" pitchFamily="18" charset="-122"/>
              </a:rPr>
              <a:t>关注</a:t>
            </a:r>
            <a:endParaRPr lang="zh-CN" altLang="en-US" sz="8000" dirty="0">
              <a:latin typeface="思源宋体 CN Heavy" panose="02020900000000000000" pitchFamily="18" charset="-122"/>
              <a:ea typeface="思源宋体 CN Heavy" panose="02020900000000000000" pitchFamily="18" charset="-122"/>
            </a:endParaRPr>
          </a:p>
        </p:txBody>
      </p:sp>
      <p:sp>
        <p:nvSpPr>
          <p:cNvPr id="28" name="KSO_Shape"/>
          <p:cNvSpPr/>
          <p:nvPr/>
        </p:nvSpPr>
        <p:spPr bwMode="auto">
          <a:xfrm>
            <a:off x="8287125" y="2435265"/>
            <a:ext cx="454326" cy="392992"/>
          </a:xfrm>
          <a:custGeom>
            <a:avLst/>
            <a:gdLst>
              <a:gd name="T0" fmla="*/ 2147483646 w 6617"/>
              <a:gd name="T1" fmla="*/ 2147483646 h 5732"/>
              <a:gd name="T2" fmla="*/ 2147483646 w 6617"/>
              <a:gd name="T3" fmla="*/ 2147483646 h 5732"/>
              <a:gd name="T4" fmla="*/ 2147483646 w 6617"/>
              <a:gd name="T5" fmla="*/ 2147483646 h 5732"/>
              <a:gd name="T6" fmla="*/ 2147483646 w 6617"/>
              <a:gd name="T7" fmla="*/ 2147483646 h 5732"/>
              <a:gd name="T8" fmla="*/ 2147483646 w 6617"/>
              <a:gd name="T9" fmla="*/ 2147483646 h 5732"/>
              <a:gd name="T10" fmla="*/ 2147483646 w 6617"/>
              <a:gd name="T11" fmla="*/ 2147483646 h 5732"/>
              <a:gd name="T12" fmla="*/ 2147483646 w 6617"/>
              <a:gd name="T13" fmla="*/ 2147483646 h 5732"/>
              <a:gd name="T14" fmla="*/ 2147483646 w 6617"/>
              <a:gd name="T15" fmla="*/ 2147483646 h 5732"/>
              <a:gd name="T16" fmla="*/ 2147483646 w 6617"/>
              <a:gd name="T17" fmla="*/ 2147483646 h 5732"/>
              <a:gd name="T18" fmla="*/ 2147483646 w 6617"/>
              <a:gd name="T19" fmla="*/ 2147483646 h 5732"/>
              <a:gd name="T20" fmla="*/ 2147483646 w 6617"/>
              <a:gd name="T21" fmla="*/ 2147483646 h 5732"/>
              <a:gd name="T22" fmla="*/ 2147483646 w 6617"/>
              <a:gd name="T23" fmla="*/ 2147483646 h 5732"/>
              <a:gd name="T24" fmla="*/ 2147483646 w 6617"/>
              <a:gd name="T25" fmla="*/ 2147483646 h 5732"/>
              <a:gd name="T26" fmla="*/ 2147483646 w 6617"/>
              <a:gd name="T27" fmla="*/ 2147483646 h 5732"/>
              <a:gd name="T28" fmla="*/ 2147483646 w 6617"/>
              <a:gd name="T29" fmla="*/ 2147483646 h 5732"/>
              <a:gd name="T30" fmla="*/ 2147483646 w 6617"/>
              <a:gd name="T31" fmla="*/ 2147483646 h 5732"/>
              <a:gd name="T32" fmla="*/ 2147483646 w 6617"/>
              <a:gd name="T33" fmla="*/ 2147483646 h 5732"/>
              <a:gd name="T34" fmla="*/ 2147483646 w 6617"/>
              <a:gd name="T35" fmla="*/ 2147483646 h 5732"/>
              <a:gd name="T36" fmla="*/ 2147483646 w 6617"/>
              <a:gd name="T37" fmla="*/ 2147483646 h 5732"/>
              <a:gd name="T38" fmla="*/ 2147483646 w 6617"/>
              <a:gd name="T39" fmla="*/ 2147483646 h 5732"/>
              <a:gd name="T40" fmla="*/ 2147483646 w 6617"/>
              <a:gd name="T41" fmla="*/ 2147483646 h 5732"/>
              <a:gd name="T42" fmla="*/ 2147483646 w 6617"/>
              <a:gd name="T43" fmla="*/ 2147483646 h 5732"/>
              <a:gd name="T44" fmla="*/ 2147483646 w 6617"/>
              <a:gd name="T45" fmla="*/ 2147483646 h 5732"/>
              <a:gd name="T46" fmla="*/ 2147483646 w 6617"/>
              <a:gd name="T47" fmla="*/ 2147483646 h 5732"/>
              <a:gd name="T48" fmla="*/ 2147483646 w 6617"/>
              <a:gd name="T49" fmla="*/ 2147483646 h 5732"/>
              <a:gd name="T50" fmla="*/ 2147483646 w 6617"/>
              <a:gd name="T51" fmla="*/ 2147483646 h 5732"/>
              <a:gd name="T52" fmla="*/ 2147483646 w 6617"/>
              <a:gd name="T53" fmla="*/ 2147483646 h 5732"/>
              <a:gd name="T54" fmla="*/ 2147483646 w 6617"/>
              <a:gd name="T55" fmla="*/ 2147483646 h 5732"/>
              <a:gd name="T56" fmla="*/ 2147483646 w 6617"/>
              <a:gd name="T57" fmla="*/ 2147483646 h 5732"/>
              <a:gd name="T58" fmla="*/ 2147483646 w 6617"/>
              <a:gd name="T59" fmla="*/ 1141474998 h 5732"/>
              <a:gd name="T60" fmla="*/ 2147483646 w 6617"/>
              <a:gd name="T61" fmla="*/ 2147483646 h 5732"/>
              <a:gd name="T62" fmla="*/ 2147483646 w 6617"/>
              <a:gd name="T63" fmla="*/ 2147483646 h 5732"/>
              <a:gd name="T64" fmla="*/ 2147483646 w 6617"/>
              <a:gd name="T65" fmla="*/ 2147483646 h 5732"/>
              <a:gd name="T66" fmla="*/ 2147483646 w 6617"/>
              <a:gd name="T67" fmla="*/ 2147483646 h 5732"/>
              <a:gd name="T68" fmla="*/ 2147483646 w 6617"/>
              <a:gd name="T69" fmla="*/ 2147483646 h 5732"/>
              <a:gd name="T70" fmla="*/ 2147483646 w 6617"/>
              <a:gd name="T71" fmla="*/ 2147483646 h 5732"/>
              <a:gd name="T72" fmla="*/ 2147483646 w 6617"/>
              <a:gd name="T73" fmla="*/ 2147483646 h 5732"/>
              <a:gd name="T74" fmla="*/ 2147483646 w 6617"/>
              <a:gd name="T75" fmla="*/ 2147483646 h 5732"/>
              <a:gd name="T76" fmla="*/ 2147483646 w 6617"/>
              <a:gd name="T77" fmla="*/ 2147483646 h 5732"/>
              <a:gd name="T78" fmla="*/ 2147483646 w 6617"/>
              <a:gd name="T79" fmla="*/ 2147483646 h 5732"/>
              <a:gd name="T80" fmla="*/ 2147483646 w 6617"/>
              <a:gd name="T81" fmla="*/ 2147483646 h 5732"/>
              <a:gd name="T82" fmla="*/ 2147483646 w 6617"/>
              <a:gd name="T83" fmla="*/ 2147483646 h 5732"/>
              <a:gd name="T84" fmla="*/ 2147483646 w 6617"/>
              <a:gd name="T85" fmla="*/ 2147483646 h 5732"/>
              <a:gd name="T86" fmla="*/ 2147483646 w 6617"/>
              <a:gd name="T87" fmla="*/ 2147483646 h 5732"/>
              <a:gd name="T88" fmla="*/ 2147483646 w 6617"/>
              <a:gd name="T89" fmla="*/ 2147483646 h 5732"/>
              <a:gd name="T90" fmla="*/ 2147483646 w 6617"/>
              <a:gd name="T91" fmla="*/ 2147483646 h 5732"/>
              <a:gd name="T92" fmla="*/ 2147483646 w 6617"/>
              <a:gd name="T93" fmla="*/ 2147483646 h 5732"/>
              <a:gd name="T94" fmla="*/ 2147483646 w 6617"/>
              <a:gd name="T95" fmla="*/ 2147483646 h 5732"/>
              <a:gd name="T96" fmla="*/ 2147483646 w 6617"/>
              <a:gd name="T97" fmla="*/ 2147483646 h 5732"/>
              <a:gd name="T98" fmla="*/ 2147483646 w 6617"/>
              <a:gd name="T99" fmla="*/ 2147483646 h 5732"/>
              <a:gd name="T100" fmla="*/ 0 w 6617"/>
              <a:gd name="T101" fmla="*/ 2147483646 h 5732"/>
              <a:gd name="T102" fmla="*/ 2147483646 w 6617"/>
              <a:gd name="T103" fmla="*/ 2147483646 h 5732"/>
              <a:gd name="T104" fmla="*/ 2147483646 w 6617"/>
              <a:gd name="T105" fmla="*/ 2147483646 h 5732"/>
              <a:gd name="T106" fmla="*/ 2147483646 w 6617"/>
              <a:gd name="T107" fmla="*/ 2147483646 h 5732"/>
              <a:gd name="T108" fmla="*/ 2147483646 w 6617"/>
              <a:gd name="T109" fmla="*/ 2147483646 h 5732"/>
              <a:gd name="T110" fmla="*/ 2147483646 w 6617"/>
              <a:gd name="T111" fmla="*/ 2147483646 h 5732"/>
              <a:gd name="T112" fmla="*/ 2147483646 w 6617"/>
              <a:gd name="T113" fmla="*/ 2147483646 h 5732"/>
              <a:gd name="T114" fmla="*/ 2147483646 w 6617"/>
              <a:gd name="T115" fmla="*/ 2147483646 h 5732"/>
              <a:gd name="T116" fmla="*/ 2147483646 w 6617"/>
              <a:gd name="T117" fmla="*/ 2147483646 h 5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617" h="5732">
                <a:moveTo>
                  <a:pt x="3711" y="4591"/>
                </a:moveTo>
                <a:lnTo>
                  <a:pt x="3711" y="4591"/>
                </a:lnTo>
                <a:lnTo>
                  <a:pt x="3699" y="4546"/>
                </a:lnTo>
                <a:lnTo>
                  <a:pt x="3685" y="4503"/>
                </a:lnTo>
                <a:lnTo>
                  <a:pt x="3671" y="4459"/>
                </a:lnTo>
                <a:lnTo>
                  <a:pt x="3656" y="4417"/>
                </a:lnTo>
                <a:lnTo>
                  <a:pt x="3639" y="4375"/>
                </a:lnTo>
                <a:lnTo>
                  <a:pt x="3623" y="4334"/>
                </a:lnTo>
                <a:lnTo>
                  <a:pt x="3607" y="4294"/>
                </a:lnTo>
                <a:lnTo>
                  <a:pt x="3588" y="4254"/>
                </a:lnTo>
                <a:lnTo>
                  <a:pt x="3571" y="4215"/>
                </a:lnTo>
                <a:lnTo>
                  <a:pt x="3551" y="4178"/>
                </a:lnTo>
                <a:lnTo>
                  <a:pt x="3531" y="4139"/>
                </a:lnTo>
                <a:lnTo>
                  <a:pt x="3512" y="4103"/>
                </a:lnTo>
                <a:lnTo>
                  <a:pt x="3491" y="4067"/>
                </a:lnTo>
                <a:lnTo>
                  <a:pt x="3469" y="4031"/>
                </a:lnTo>
                <a:lnTo>
                  <a:pt x="3447" y="3996"/>
                </a:lnTo>
                <a:lnTo>
                  <a:pt x="3423" y="3963"/>
                </a:lnTo>
                <a:lnTo>
                  <a:pt x="3400" y="3929"/>
                </a:lnTo>
                <a:lnTo>
                  <a:pt x="3376" y="3897"/>
                </a:lnTo>
                <a:lnTo>
                  <a:pt x="3351" y="3864"/>
                </a:lnTo>
                <a:lnTo>
                  <a:pt x="3326" y="3833"/>
                </a:lnTo>
                <a:lnTo>
                  <a:pt x="3300" y="3801"/>
                </a:lnTo>
                <a:lnTo>
                  <a:pt x="3274" y="3771"/>
                </a:lnTo>
                <a:lnTo>
                  <a:pt x="3247" y="3741"/>
                </a:lnTo>
                <a:lnTo>
                  <a:pt x="3219" y="3712"/>
                </a:lnTo>
                <a:lnTo>
                  <a:pt x="3191" y="3684"/>
                </a:lnTo>
                <a:lnTo>
                  <a:pt x="3162" y="3656"/>
                </a:lnTo>
                <a:lnTo>
                  <a:pt x="3133" y="3628"/>
                </a:lnTo>
                <a:lnTo>
                  <a:pt x="3103" y="3602"/>
                </a:lnTo>
                <a:lnTo>
                  <a:pt x="3073" y="3576"/>
                </a:lnTo>
                <a:lnTo>
                  <a:pt x="3041" y="3551"/>
                </a:lnTo>
                <a:lnTo>
                  <a:pt x="3010" y="3525"/>
                </a:lnTo>
                <a:lnTo>
                  <a:pt x="2979" y="3501"/>
                </a:lnTo>
                <a:lnTo>
                  <a:pt x="2946" y="3476"/>
                </a:lnTo>
                <a:lnTo>
                  <a:pt x="2914" y="3453"/>
                </a:lnTo>
                <a:lnTo>
                  <a:pt x="2880" y="3430"/>
                </a:lnTo>
                <a:lnTo>
                  <a:pt x="2846" y="3408"/>
                </a:lnTo>
                <a:lnTo>
                  <a:pt x="2777" y="3365"/>
                </a:lnTo>
                <a:lnTo>
                  <a:pt x="2706" y="3323"/>
                </a:lnTo>
                <a:lnTo>
                  <a:pt x="2633" y="3284"/>
                </a:lnTo>
                <a:lnTo>
                  <a:pt x="2558" y="3246"/>
                </a:lnTo>
                <a:lnTo>
                  <a:pt x="2482" y="3210"/>
                </a:lnTo>
                <a:lnTo>
                  <a:pt x="2404" y="3177"/>
                </a:lnTo>
                <a:lnTo>
                  <a:pt x="2324" y="3144"/>
                </a:lnTo>
                <a:lnTo>
                  <a:pt x="2243" y="3114"/>
                </a:lnTo>
                <a:lnTo>
                  <a:pt x="2160" y="3085"/>
                </a:lnTo>
                <a:lnTo>
                  <a:pt x="2076" y="3057"/>
                </a:lnTo>
                <a:lnTo>
                  <a:pt x="1990" y="3032"/>
                </a:lnTo>
                <a:lnTo>
                  <a:pt x="1904" y="3007"/>
                </a:lnTo>
                <a:lnTo>
                  <a:pt x="1815" y="2984"/>
                </a:lnTo>
                <a:lnTo>
                  <a:pt x="1725" y="2962"/>
                </a:lnTo>
                <a:lnTo>
                  <a:pt x="4406" y="2104"/>
                </a:lnTo>
                <a:lnTo>
                  <a:pt x="4504" y="2132"/>
                </a:lnTo>
                <a:lnTo>
                  <a:pt x="4602" y="2162"/>
                </a:lnTo>
                <a:lnTo>
                  <a:pt x="4698" y="2193"/>
                </a:lnTo>
                <a:lnTo>
                  <a:pt x="4793" y="2227"/>
                </a:lnTo>
                <a:lnTo>
                  <a:pt x="4886" y="2263"/>
                </a:lnTo>
                <a:lnTo>
                  <a:pt x="4979" y="2301"/>
                </a:lnTo>
                <a:lnTo>
                  <a:pt x="5068" y="2340"/>
                </a:lnTo>
                <a:lnTo>
                  <a:pt x="5158" y="2381"/>
                </a:lnTo>
                <a:lnTo>
                  <a:pt x="5245" y="2423"/>
                </a:lnTo>
                <a:lnTo>
                  <a:pt x="5330" y="2467"/>
                </a:lnTo>
                <a:lnTo>
                  <a:pt x="5413" y="2513"/>
                </a:lnTo>
                <a:lnTo>
                  <a:pt x="5495" y="2559"/>
                </a:lnTo>
                <a:lnTo>
                  <a:pt x="5575" y="2605"/>
                </a:lnTo>
                <a:lnTo>
                  <a:pt x="5651" y="2654"/>
                </a:lnTo>
                <a:lnTo>
                  <a:pt x="5727" y="2704"/>
                </a:lnTo>
                <a:lnTo>
                  <a:pt x="5800" y="2754"/>
                </a:lnTo>
                <a:lnTo>
                  <a:pt x="5871" y="2806"/>
                </a:lnTo>
                <a:lnTo>
                  <a:pt x="5939" y="2857"/>
                </a:lnTo>
                <a:lnTo>
                  <a:pt x="6005" y="2910"/>
                </a:lnTo>
                <a:lnTo>
                  <a:pt x="6069" y="2963"/>
                </a:lnTo>
                <a:lnTo>
                  <a:pt x="6130" y="3016"/>
                </a:lnTo>
                <a:lnTo>
                  <a:pt x="6189" y="3070"/>
                </a:lnTo>
                <a:lnTo>
                  <a:pt x="6244" y="3124"/>
                </a:lnTo>
                <a:lnTo>
                  <a:pt x="6298" y="3179"/>
                </a:lnTo>
                <a:lnTo>
                  <a:pt x="6348" y="3232"/>
                </a:lnTo>
                <a:lnTo>
                  <a:pt x="6395" y="3287"/>
                </a:lnTo>
                <a:lnTo>
                  <a:pt x="6441" y="3342"/>
                </a:lnTo>
                <a:lnTo>
                  <a:pt x="6482" y="3395"/>
                </a:lnTo>
                <a:lnTo>
                  <a:pt x="6521" y="3448"/>
                </a:lnTo>
                <a:lnTo>
                  <a:pt x="6556" y="3502"/>
                </a:lnTo>
                <a:lnTo>
                  <a:pt x="6588" y="3554"/>
                </a:lnTo>
                <a:lnTo>
                  <a:pt x="6617" y="3606"/>
                </a:lnTo>
                <a:lnTo>
                  <a:pt x="6617" y="4601"/>
                </a:lnTo>
                <a:lnTo>
                  <a:pt x="6585" y="4634"/>
                </a:lnTo>
                <a:lnTo>
                  <a:pt x="6551" y="4665"/>
                </a:lnTo>
                <a:lnTo>
                  <a:pt x="6516" y="4697"/>
                </a:lnTo>
                <a:lnTo>
                  <a:pt x="6482" y="4727"/>
                </a:lnTo>
                <a:lnTo>
                  <a:pt x="6412" y="4787"/>
                </a:lnTo>
                <a:lnTo>
                  <a:pt x="6340" y="4845"/>
                </a:lnTo>
                <a:lnTo>
                  <a:pt x="6267" y="4901"/>
                </a:lnTo>
                <a:lnTo>
                  <a:pt x="6191" y="4954"/>
                </a:lnTo>
                <a:lnTo>
                  <a:pt x="6113" y="5005"/>
                </a:lnTo>
                <a:lnTo>
                  <a:pt x="6034" y="5055"/>
                </a:lnTo>
                <a:lnTo>
                  <a:pt x="5954" y="5102"/>
                </a:lnTo>
                <a:lnTo>
                  <a:pt x="5873" y="5148"/>
                </a:lnTo>
                <a:lnTo>
                  <a:pt x="5789" y="5191"/>
                </a:lnTo>
                <a:lnTo>
                  <a:pt x="5703" y="5233"/>
                </a:lnTo>
                <a:lnTo>
                  <a:pt x="5618" y="5272"/>
                </a:lnTo>
                <a:lnTo>
                  <a:pt x="5529" y="5311"/>
                </a:lnTo>
                <a:lnTo>
                  <a:pt x="5440" y="5347"/>
                </a:lnTo>
                <a:lnTo>
                  <a:pt x="5348" y="5380"/>
                </a:lnTo>
                <a:lnTo>
                  <a:pt x="5257" y="5413"/>
                </a:lnTo>
                <a:lnTo>
                  <a:pt x="5162" y="5444"/>
                </a:lnTo>
                <a:lnTo>
                  <a:pt x="5067" y="5473"/>
                </a:lnTo>
                <a:lnTo>
                  <a:pt x="4971" y="5501"/>
                </a:lnTo>
                <a:lnTo>
                  <a:pt x="4872" y="5527"/>
                </a:lnTo>
                <a:lnTo>
                  <a:pt x="4774" y="5551"/>
                </a:lnTo>
                <a:lnTo>
                  <a:pt x="4673" y="5573"/>
                </a:lnTo>
                <a:lnTo>
                  <a:pt x="4570" y="5594"/>
                </a:lnTo>
                <a:lnTo>
                  <a:pt x="4468" y="5614"/>
                </a:lnTo>
                <a:lnTo>
                  <a:pt x="4364" y="5631"/>
                </a:lnTo>
                <a:lnTo>
                  <a:pt x="4258" y="5649"/>
                </a:lnTo>
                <a:lnTo>
                  <a:pt x="4151" y="5663"/>
                </a:lnTo>
                <a:lnTo>
                  <a:pt x="4043" y="5677"/>
                </a:lnTo>
                <a:lnTo>
                  <a:pt x="3934" y="5689"/>
                </a:lnTo>
                <a:lnTo>
                  <a:pt x="3824" y="5700"/>
                </a:lnTo>
                <a:lnTo>
                  <a:pt x="3714" y="5709"/>
                </a:lnTo>
                <a:lnTo>
                  <a:pt x="3711" y="4591"/>
                </a:lnTo>
                <a:close/>
                <a:moveTo>
                  <a:pt x="1018" y="2259"/>
                </a:moveTo>
                <a:lnTo>
                  <a:pt x="1370" y="2149"/>
                </a:lnTo>
                <a:lnTo>
                  <a:pt x="1324" y="2112"/>
                </a:lnTo>
                <a:lnTo>
                  <a:pt x="1263" y="2059"/>
                </a:lnTo>
                <a:lnTo>
                  <a:pt x="1228" y="2028"/>
                </a:lnTo>
                <a:lnTo>
                  <a:pt x="1192" y="1995"/>
                </a:lnTo>
                <a:lnTo>
                  <a:pt x="1156" y="1960"/>
                </a:lnTo>
                <a:lnTo>
                  <a:pt x="1120" y="1923"/>
                </a:lnTo>
                <a:lnTo>
                  <a:pt x="1085" y="1887"/>
                </a:lnTo>
                <a:lnTo>
                  <a:pt x="1053" y="1850"/>
                </a:lnTo>
                <a:lnTo>
                  <a:pt x="1024" y="1812"/>
                </a:lnTo>
                <a:lnTo>
                  <a:pt x="1010" y="1795"/>
                </a:lnTo>
                <a:lnTo>
                  <a:pt x="998" y="1776"/>
                </a:lnTo>
                <a:lnTo>
                  <a:pt x="988" y="1759"/>
                </a:lnTo>
                <a:lnTo>
                  <a:pt x="978" y="1743"/>
                </a:lnTo>
                <a:lnTo>
                  <a:pt x="970" y="1727"/>
                </a:lnTo>
                <a:lnTo>
                  <a:pt x="963" y="1710"/>
                </a:lnTo>
                <a:lnTo>
                  <a:pt x="959" y="1695"/>
                </a:lnTo>
                <a:lnTo>
                  <a:pt x="955" y="1681"/>
                </a:lnTo>
                <a:lnTo>
                  <a:pt x="954" y="1667"/>
                </a:lnTo>
                <a:lnTo>
                  <a:pt x="955" y="1655"/>
                </a:lnTo>
                <a:lnTo>
                  <a:pt x="960" y="1638"/>
                </a:lnTo>
                <a:lnTo>
                  <a:pt x="966" y="1623"/>
                </a:lnTo>
                <a:lnTo>
                  <a:pt x="975" y="1607"/>
                </a:lnTo>
                <a:lnTo>
                  <a:pt x="987" y="1591"/>
                </a:lnTo>
                <a:lnTo>
                  <a:pt x="997" y="1578"/>
                </a:lnTo>
                <a:lnTo>
                  <a:pt x="1009" y="1566"/>
                </a:lnTo>
                <a:lnTo>
                  <a:pt x="1021" y="1554"/>
                </a:lnTo>
                <a:lnTo>
                  <a:pt x="1035" y="1542"/>
                </a:lnTo>
                <a:lnTo>
                  <a:pt x="1049" y="1530"/>
                </a:lnTo>
                <a:lnTo>
                  <a:pt x="1066" y="1519"/>
                </a:lnTo>
                <a:lnTo>
                  <a:pt x="1099" y="1495"/>
                </a:lnTo>
                <a:lnTo>
                  <a:pt x="1138" y="1475"/>
                </a:lnTo>
                <a:lnTo>
                  <a:pt x="1178" y="1453"/>
                </a:lnTo>
                <a:lnTo>
                  <a:pt x="1223" y="1433"/>
                </a:lnTo>
                <a:lnTo>
                  <a:pt x="1270" y="1413"/>
                </a:lnTo>
                <a:lnTo>
                  <a:pt x="1301" y="1401"/>
                </a:lnTo>
                <a:lnTo>
                  <a:pt x="1334" y="1391"/>
                </a:lnTo>
                <a:lnTo>
                  <a:pt x="1369" y="1381"/>
                </a:lnTo>
                <a:lnTo>
                  <a:pt x="1406" y="1370"/>
                </a:lnTo>
                <a:lnTo>
                  <a:pt x="1444" y="1361"/>
                </a:lnTo>
                <a:lnTo>
                  <a:pt x="1485" y="1351"/>
                </a:lnTo>
                <a:lnTo>
                  <a:pt x="1526" y="1343"/>
                </a:lnTo>
                <a:lnTo>
                  <a:pt x="1569" y="1335"/>
                </a:lnTo>
                <a:lnTo>
                  <a:pt x="1661" y="1320"/>
                </a:lnTo>
                <a:lnTo>
                  <a:pt x="1757" y="1306"/>
                </a:lnTo>
                <a:lnTo>
                  <a:pt x="1858" y="1293"/>
                </a:lnTo>
                <a:lnTo>
                  <a:pt x="1964" y="1283"/>
                </a:lnTo>
                <a:lnTo>
                  <a:pt x="2073" y="1273"/>
                </a:lnTo>
                <a:lnTo>
                  <a:pt x="2186" y="1264"/>
                </a:lnTo>
                <a:lnTo>
                  <a:pt x="2300" y="1256"/>
                </a:lnTo>
                <a:lnTo>
                  <a:pt x="2416" y="1249"/>
                </a:lnTo>
                <a:lnTo>
                  <a:pt x="2651" y="1237"/>
                </a:lnTo>
                <a:lnTo>
                  <a:pt x="2886" y="1225"/>
                </a:lnTo>
                <a:lnTo>
                  <a:pt x="3145" y="1211"/>
                </a:lnTo>
                <a:lnTo>
                  <a:pt x="3268" y="1205"/>
                </a:lnTo>
                <a:lnTo>
                  <a:pt x="3383" y="1198"/>
                </a:lnTo>
                <a:lnTo>
                  <a:pt x="3526" y="1188"/>
                </a:lnTo>
                <a:lnTo>
                  <a:pt x="3594" y="1182"/>
                </a:lnTo>
                <a:lnTo>
                  <a:pt x="3660" y="1176"/>
                </a:lnTo>
                <a:lnTo>
                  <a:pt x="3724" y="1168"/>
                </a:lnTo>
                <a:lnTo>
                  <a:pt x="3787" y="1160"/>
                </a:lnTo>
                <a:lnTo>
                  <a:pt x="3846" y="1151"/>
                </a:lnTo>
                <a:lnTo>
                  <a:pt x="3903" y="1139"/>
                </a:lnTo>
                <a:lnTo>
                  <a:pt x="3959" y="1126"/>
                </a:lnTo>
                <a:lnTo>
                  <a:pt x="4011" y="1112"/>
                </a:lnTo>
                <a:lnTo>
                  <a:pt x="4062" y="1095"/>
                </a:lnTo>
                <a:lnTo>
                  <a:pt x="4086" y="1087"/>
                </a:lnTo>
                <a:lnTo>
                  <a:pt x="4110" y="1076"/>
                </a:lnTo>
                <a:lnTo>
                  <a:pt x="4133" y="1066"/>
                </a:lnTo>
                <a:lnTo>
                  <a:pt x="4156" y="1055"/>
                </a:lnTo>
                <a:lnTo>
                  <a:pt x="4178" y="1044"/>
                </a:lnTo>
                <a:lnTo>
                  <a:pt x="4199" y="1032"/>
                </a:lnTo>
                <a:lnTo>
                  <a:pt x="4220" y="1019"/>
                </a:lnTo>
                <a:lnTo>
                  <a:pt x="4241" y="1005"/>
                </a:lnTo>
                <a:lnTo>
                  <a:pt x="4260" y="992"/>
                </a:lnTo>
                <a:lnTo>
                  <a:pt x="4279" y="976"/>
                </a:lnTo>
                <a:lnTo>
                  <a:pt x="4299" y="960"/>
                </a:lnTo>
                <a:lnTo>
                  <a:pt x="4317" y="943"/>
                </a:lnTo>
                <a:lnTo>
                  <a:pt x="4335" y="924"/>
                </a:lnTo>
                <a:lnTo>
                  <a:pt x="4352" y="906"/>
                </a:lnTo>
                <a:lnTo>
                  <a:pt x="4368" y="886"/>
                </a:lnTo>
                <a:lnTo>
                  <a:pt x="4383" y="865"/>
                </a:lnTo>
                <a:lnTo>
                  <a:pt x="4399" y="844"/>
                </a:lnTo>
                <a:lnTo>
                  <a:pt x="4411" y="822"/>
                </a:lnTo>
                <a:lnTo>
                  <a:pt x="4424" y="800"/>
                </a:lnTo>
                <a:lnTo>
                  <a:pt x="4437" y="777"/>
                </a:lnTo>
                <a:lnTo>
                  <a:pt x="4447" y="752"/>
                </a:lnTo>
                <a:lnTo>
                  <a:pt x="4458" y="727"/>
                </a:lnTo>
                <a:lnTo>
                  <a:pt x="4467" y="700"/>
                </a:lnTo>
                <a:lnTo>
                  <a:pt x="4475" y="673"/>
                </a:lnTo>
                <a:lnTo>
                  <a:pt x="4482" y="644"/>
                </a:lnTo>
                <a:lnTo>
                  <a:pt x="4488" y="615"/>
                </a:lnTo>
                <a:lnTo>
                  <a:pt x="4494" y="585"/>
                </a:lnTo>
                <a:lnTo>
                  <a:pt x="4498" y="555"/>
                </a:lnTo>
                <a:lnTo>
                  <a:pt x="4502" y="522"/>
                </a:lnTo>
                <a:lnTo>
                  <a:pt x="4505" y="489"/>
                </a:lnTo>
                <a:lnTo>
                  <a:pt x="4507" y="455"/>
                </a:lnTo>
                <a:lnTo>
                  <a:pt x="4508" y="419"/>
                </a:lnTo>
                <a:lnTo>
                  <a:pt x="4507" y="383"/>
                </a:lnTo>
                <a:lnTo>
                  <a:pt x="4505" y="345"/>
                </a:lnTo>
                <a:lnTo>
                  <a:pt x="4504" y="307"/>
                </a:lnTo>
                <a:lnTo>
                  <a:pt x="4501" y="267"/>
                </a:lnTo>
                <a:lnTo>
                  <a:pt x="4496" y="225"/>
                </a:lnTo>
                <a:lnTo>
                  <a:pt x="4491" y="182"/>
                </a:lnTo>
                <a:lnTo>
                  <a:pt x="4486" y="139"/>
                </a:lnTo>
                <a:lnTo>
                  <a:pt x="4479" y="94"/>
                </a:lnTo>
                <a:lnTo>
                  <a:pt x="4471" y="48"/>
                </a:lnTo>
                <a:lnTo>
                  <a:pt x="4461" y="0"/>
                </a:lnTo>
                <a:lnTo>
                  <a:pt x="4148" y="63"/>
                </a:lnTo>
                <a:lnTo>
                  <a:pt x="4161" y="131"/>
                </a:lnTo>
                <a:lnTo>
                  <a:pt x="4171" y="196"/>
                </a:lnTo>
                <a:lnTo>
                  <a:pt x="4179" y="257"/>
                </a:lnTo>
                <a:lnTo>
                  <a:pt x="4184" y="313"/>
                </a:lnTo>
                <a:lnTo>
                  <a:pt x="4187" y="366"/>
                </a:lnTo>
                <a:lnTo>
                  <a:pt x="4188" y="415"/>
                </a:lnTo>
                <a:lnTo>
                  <a:pt x="4187" y="461"/>
                </a:lnTo>
                <a:lnTo>
                  <a:pt x="4184" y="503"/>
                </a:lnTo>
                <a:lnTo>
                  <a:pt x="4178" y="541"/>
                </a:lnTo>
                <a:lnTo>
                  <a:pt x="4173" y="560"/>
                </a:lnTo>
                <a:lnTo>
                  <a:pt x="4170" y="576"/>
                </a:lnTo>
                <a:lnTo>
                  <a:pt x="4165" y="593"/>
                </a:lnTo>
                <a:lnTo>
                  <a:pt x="4159" y="608"/>
                </a:lnTo>
                <a:lnTo>
                  <a:pt x="4154" y="624"/>
                </a:lnTo>
                <a:lnTo>
                  <a:pt x="4147" y="639"/>
                </a:lnTo>
                <a:lnTo>
                  <a:pt x="4140" y="651"/>
                </a:lnTo>
                <a:lnTo>
                  <a:pt x="4133" y="665"/>
                </a:lnTo>
                <a:lnTo>
                  <a:pt x="4125" y="677"/>
                </a:lnTo>
                <a:lnTo>
                  <a:pt x="4115" y="689"/>
                </a:lnTo>
                <a:lnTo>
                  <a:pt x="4107" y="700"/>
                </a:lnTo>
                <a:lnTo>
                  <a:pt x="4097" y="711"/>
                </a:lnTo>
                <a:lnTo>
                  <a:pt x="4087" y="720"/>
                </a:lnTo>
                <a:lnTo>
                  <a:pt x="4077" y="729"/>
                </a:lnTo>
                <a:lnTo>
                  <a:pt x="4064" y="738"/>
                </a:lnTo>
                <a:lnTo>
                  <a:pt x="4051" y="748"/>
                </a:lnTo>
                <a:lnTo>
                  <a:pt x="4038" y="756"/>
                </a:lnTo>
                <a:lnTo>
                  <a:pt x="4022" y="764"/>
                </a:lnTo>
                <a:lnTo>
                  <a:pt x="3992" y="780"/>
                </a:lnTo>
                <a:lnTo>
                  <a:pt x="3957" y="793"/>
                </a:lnTo>
                <a:lnTo>
                  <a:pt x="3921" y="806"/>
                </a:lnTo>
                <a:lnTo>
                  <a:pt x="3882" y="817"/>
                </a:lnTo>
                <a:lnTo>
                  <a:pt x="3840" y="827"/>
                </a:lnTo>
                <a:lnTo>
                  <a:pt x="3797" y="835"/>
                </a:lnTo>
                <a:lnTo>
                  <a:pt x="3750" y="843"/>
                </a:lnTo>
                <a:lnTo>
                  <a:pt x="3701" y="850"/>
                </a:lnTo>
                <a:lnTo>
                  <a:pt x="3650" y="856"/>
                </a:lnTo>
                <a:lnTo>
                  <a:pt x="3596" y="862"/>
                </a:lnTo>
                <a:lnTo>
                  <a:pt x="3484" y="871"/>
                </a:lnTo>
                <a:lnTo>
                  <a:pt x="3363" y="879"/>
                </a:lnTo>
                <a:lnTo>
                  <a:pt x="3240" y="887"/>
                </a:lnTo>
                <a:lnTo>
                  <a:pt x="3118" y="893"/>
                </a:lnTo>
                <a:lnTo>
                  <a:pt x="2871" y="906"/>
                </a:lnTo>
                <a:lnTo>
                  <a:pt x="2626" y="917"/>
                </a:lnTo>
                <a:lnTo>
                  <a:pt x="2381" y="931"/>
                </a:lnTo>
                <a:lnTo>
                  <a:pt x="2259" y="939"/>
                </a:lnTo>
                <a:lnTo>
                  <a:pt x="2139" y="947"/>
                </a:lnTo>
                <a:lnTo>
                  <a:pt x="2021" y="958"/>
                </a:lnTo>
                <a:lnTo>
                  <a:pt x="1906" y="968"/>
                </a:lnTo>
                <a:lnTo>
                  <a:pt x="1793" y="980"/>
                </a:lnTo>
                <a:lnTo>
                  <a:pt x="1685" y="994"/>
                </a:lnTo>
                <a:lnTo>
                  <a:pt x="1582" y="1009"/>
                </a:lnTo>
                <a:lnTo>
                  <a:pt x="1532" y="1017"/>
                </a:lnTo>
                <a:lnTo>
                  <a:pt x="1483" y="1026"/>
                </a:lnTo>
                <a:lnTo>
                  <a:pt x="1437" y="1036"/>
                </a:lnTo>
                <a:lnTo>
                  <a:pt x="1392" y="1045"/>
                </a:lnTo>
                <a:lnTo>
                  <a:pt x="1348" y="1055"/>
                </a:lnTo>
                <a:lnTo>
                  <a:pt x="1305" y="1066"/>
                </a:lnTo>
                <a:lnTo>
                  <a:pt x="1264" y="1077"/>
                </a:lnTo>
                <a:lnTo>
                  <a:pt x="1225" y="1090"/>
                </a:lnTo>
                <a:lnTo>
                  <a:pt x="1187" y="1102"/>
                </a:lnTo>
                <a:lnTo>
                  <a:pt x="1153" y="1116"/>
                </a:lnTo>
                <a:lnTo>
                  <a:pt x="1120" y="1129"/>
                </a:lnTo>
                <a:lnTo>
                  <a:pt x="1088" y="1144"/>
                </a:lnTo>
                <a:lnTo>
                  <a:pt x="1055" y="1158"/>
                </a:lnTo>
                <a:lnTo>
                  <a:pt x="1025" y="1173"/>
                </a:lnTo>
                <a:lnTo>
                  <a:pt x="995" y="1188"/>
                </a:lnTo>
                <a:lnTo>
                  <a:pt x="966" y="1204"/>
                </a:lnTo>
                <a:lnTo>
                  <a:pt x="938" y="1220"/>
                </a:lnTo>
                <a:lnTo>
                  <a:pt x="911" y="1238"/>
                </a:lnTo>
                <a:lnTo>
                  <a:pt x="886" y="1255"/>
                </a:lnTo>
                <a:lnTo>
                  <a:pt x="860" y="1274"/>
                </a:lnTo>
                <a:lnTo>
                  <a:pt x="837" y="1292"/>
                </a:lnTo>
                <a:lnTo>
                  <a:pt x="814" y="1311"/>
                </a:lnTo>
                <a:lnTo>
                  <a:pt x="793" y="1331"/>
                </a:lnTo>
                <a:lnTo>
                  <a:pt x="772" y="1351"/>
                </a:lnTo>
                <a:lnTo>
                  <a:pt x="753" y="1371"/>
                </a:lnTo>
                <a:lnTo>
                  <a:pt x="736" y="1393"/>
                </a:lnTo>
                <a:lnTo>
                  <a:pt x="717" y="1417"/>
                </a:lnTo>
                <a:lnTo>
                  <a:pt x="701" y="1442"/>
                </a:lnTo>
                <a:lnTo>
                  <a:pt x="687" y="1468"/>
                </a:lnTo>
                <a:lnTo>
                  <a:pt x="674" y="1493"/>
                </a:lnTo>
                <a:lnTo>
                  <a:pt x="663" y="1520"/>
                </a:lnTo>
                <a:lnTo>
                  <a:pt x="653" y="1548"/>
                </a:lnTo>
                <a:lnTo>
                  <a:pt x="646" y="1576"/>
                </a:lnTo>
                <a:lnTo>
                  <a:pt x="641" y="1605"/>
                </a:lnTo>
                <a:lnTo>
                  <a:pt x="637" y="1634"/>
                </a:lnTo>
                <a:lnTo>
                  <a:pt x="635" y="1664"/>
                </a:lnTo>
                <a:lnTo>
                  <a:pt x="636" y="1693"/>
                </a:lnTo>
                <a:lnTo>
                  <a:pt x="638" y="1723"/>
                </a:lnTo>
                <a:lnTo>
                  <a:pt x="643" y="1754"/>
                </a:lnTo>
                <a:lnTo>
                  <a:pt x="650" y="1785"/>
                </a:lnTo>
                <a:lnTo>
                  <a:pt x="659" y="1816"/>
                </a:lnTo>
                <a:lnTo>
                  <a:pt x="670" y="1847"/>
                </a:lnTo>
                <a:lnTo>
                  <a:pt x="680" y="1872"/>
                </a:lnTo>
                <a:lnTo>
                  <a:pt x="692" y="1896"/>
                </a:lnTo>
                <a:lnTo>
                  <a:pt x="704" y="1920"/>
                </a:lnTo>
                <a:lnTo>
                  <a:pt x="720" y="1945"/>
                </a:lnTo>
                <a:lnTo>
                  <a:pt x="736" y="1970"/>
                </a:lnTo>
                <a:lnTo>
                  <a:pt x="753" y="1995"/>
                </a:lnTo>
                <a:lnTo>
                  <a:pt x="772" y="2020"/>
                </a:lnTo>
                <a:lnTo>
                  <a:pt x="793" y="2046"/>
                </a:lnTo>
                <a:lnTo>
                  <a:pt x="815" y="2073"/>
                </a:lnTo>
                <a:lnTo>
                  <a:pt x="839" y="2098"/>
                </a:lnTo>
                <a:lnTo>
                  <a:pt x="865" y="2125"/>
                </a:lnTo>
                <a:lnTo>
                  <a:pt x="891" y="2151"/>
                </a:lnTo>
                <a:lnTo>
                  <a:pt x="920" y="2178"/>
                </a:lnTo>
                <a:lnTo>
                  <a:pt x="952" y="2205"/>
                </a:lnTo>
                <a:lnTo>
                  <a:pt x="983" y="2232"/>
                </a:lnTo>
                <a:lnTo>
                  <a:pt x="1018" y="2259"/>
                </a:lnTo>
                <a:close/>
                <a:moveTo>
                  <a:pt x="1295" y="2876"/>
                </a:moveTo>
                <a:lnTo>
                  <a:pt x="2412" y="2518"/>
                </a:lnTo>
                <a:lnTo>
                  <a:pt x="1427" y="2408"/>
                </a:lnTo>
                <a:lnTo>
                  <a:pt x="314" y="2758"/>
                </a:lnTo>
                <a:lnTo>
                  <a:pt x="441" y="2768"/>
                </a:lnTo>
                <a:lnTo>
                  <a:pt x="565" y="2781"/>
                </a:lnTo>
                <a:lnTo>
                  <a:pt x="691" y="2794"/>
                </a:lnTo>
                <a:lnTo>
                  <a:pt x="814" y="2807"/>
                </a:lnTo>
                <a:lnTo>
                  <a:pt x="935" y="2823"/>
                </a:lnTo>
                <a:lnTo>
                  <a:pt x="1057" y="2839"/>
                </a:lnTo>
                <a:lnTo>
                  <a:pt x="1177" y="2857"/>
                </a:lnTo>
                <a:lnTo>
                  <a:pt x="1295" y="2876"/>
                </a:lnTo>
                <a:close/>
                <a:moveTo>
                  <a:pt x="1868" y="2270"/>
                </a:moveTo>
                <a:lnTo>
                  <a:pt x="2828" y="2378"/>
                </a:lnTo>
                <a:lnTo>
                  <a:pt x="2828" y="2386"/>
                </a:lnTo>
                <a:lnTo>
                  <a:pt x="3986" y="2014"/>
                </a:lnTo>
                <a:lnTo>
                  <a:pt x="3891" y="2001"/>
                </a:lnTo>
                <a:lnTo>
                  <a:pt x="3795" y="1989"/>
                </a:lnTo>
                <a:lnTo>
                  <a:pt x="3699" y="1980"/>
                </a:lnTo>
                <a:lnTo>
                  <a:pt x="3602" y="1973"/>
                </a:lnTo>
                <a:lnTo>
                  <a:pt x="3503" y="1968"/>
                </a:lnTo>
                <a:lnTo>
                  <a:pt x="3406" y="1966"/>
                </a:lnTo>
                <a:lnTo>
                  <a:pt x="3307" y="1967"/>
                </a:lnTo>
                <a:lnTo>
                  <a:pt x="3207" y="1970"/>
                </a:lnTo>
                <a:lnTo>
                  <a:pt x="3109" y="1976"/>
                </a:lnTo>
                <a:lnTo>
                  <a:pt x="3059" y="1980"/>
                </a:lnTo>
                <a:lnTo>
                  <a:pt x="3009" y="1984"/>
                </a:lnTo>
                <a:lnTo>
                  <a:pt x="2959" y="1990"/>
                </a:lnTo>
                <a:lnTo>
                  <a:pt x="2909" y="1996"/>
                </a:lnTo>
                <a:lnTo>
                  <a:pt x="2859" y="2003"/>
                </a:lnTo>
                <a:lnTo>
                  <a:pt x="2808" y="2011"/>
                </a:lnTo>
                <a:lnTo>
                  <a:pt x="2758" y="2019"/>
                </a:lnTo>
                <a:lnTo>
                  <a:pt x="2708" y="2028"/>
                </a:lnTo>
                <a:lnTo>
                  <a:pt x="2658" y="2039"/>
                </a:lnTo>
                <a:lnTo>
                  <a:pt x="2607" y="2049"/>
                </a:lnTo>
                <a:lnTo>
                  <a:pt x="2557" y="2061"/>
                </a:lnTo>
                <a:lnTo>
                  <a:pt x="2507" y="2074"/>
                </a:lnTo>
                <a:lnTo>
                  <a:pt x="2456" y="2086"/>
                </a:lnTo>
                <a:lnTo>
                  <a:pt x="2406" y="2100"/>
                </a:lnTo>
                <a:lnTo>
                  <a:pt x="1868" y="2270"/>
                </a:lnTo>
                <a:close/>
                <a:moveTo>
                  <a:pt x="0" y="2971"/>
                </a:moveTo>
                <a:lnTo>
                  <a:pt x="0" y="2971"/>
                </a:lnTo>
                <a:lnTo>
                  <a:pt x="0" y="3881"/>
                </a:lnTo>
                <a:lnTo>
                  <a:pt x="208" y="4001"/>
                </a:lnTo>
                <a:lnTo>
                  <a:pt x="414" y="4118"/>
                </a:lnTo>
                <a:lnTo>
                  <a:pt x="825" y="4351"/>
                </a:lnTo>
                <a:lnTo>
                  <a:pt x="1234" y="4579"/>
                </a:lnTo>
                <a:lnTo>
                  <a:pt x="1643" y="4807"/>
                </a:lnTo>
                <a:lnTo>
                  <a:pt x="2051" y="5034"/>
                </a:lnTo>
                <a:lnTo>
                  <a:pt x="2460" y="5263"/>
                </a:lnTo>
                <a:lnTo>
                  <a:pt x="2871" y="5495"/>
                </a:lnTo>
                <a:lnTo>
                  <a:pt x="3077" y="5613"/>
                </a:lnTo>
                <a:lnTo>
                  <a:pt x="3285" y="5732"/>
                </a:lnTo>
                <a:lnTo>
                  <a:pt x="3285" y="4803"/>
                </a:lnTo>
                <a:lnTo>
                  <a:pt x="3267" y="4740"/>
                </a:lnTo>
                <a:lnTo>
                  <a:pt x="3248" y="4678"/>
                </a:lnTo>
                <a:lnTo>
                  <a:pt x="3226" y="4618"/>
                </a:lnTo>
                <a:lnTo>
                  <a:pt x="3204" y="4558"/>
                </a:lnTo>
                <a:lnTo>
                  <a:pt x="3181" y="4502"/>
                </a:lnTo>
                <a:lnTo>
                  <a:pt x="3155" y="4446"/>
                </a:lnTo>
                <a:lnTo>
                  <a:pt x="3129" y="4392"/>
                </a:lnTo>
                <a:lnTo>
                  <a:pt x="3101" y="4339"/>
                </a:lnTo>
                <a:lnTo>
                  <a:pt x="3072" y="4288"/>
                </a:lnTo>
                <a:lnTo>
                  <a:pt x="3041" y="4238"/>
                </a:lnTo>
                <a:lnTo>
                  <a:pt x="3009" y="4189"/>
                </a:lnTo>
                <a:lnTo>
                  <a:pt x="2976" y="4143"/>
                </a:lnTo>
                <a:lnTo>
                  <a:pt x="2942" y="4097"/>
                </a:lnTo>
                <a:lnTo>
                  <a:pt x="2906" y="4052"/>
                </a:lnTo>
                <a:lnTo>
                  <a:pt x="2870" y="4009"/>
                </a:lnTo>
                <a:lnTo>
                  <a:pt x="2831" y="3967"/>
                </a:lnTo>
                <a:lnTo>
                  <a:pt x="2792" y="3928"/>
                </a:lnTo>
                <a:lnTo>
                  <a:pt x="2751" y="3888"/>
                </a:lnTo>
                <a:lnTo>
                  <a:pt x="2711" y="3850"/>
                </a:lnTo>
                <a:lnTo>
                  <a:pt x="2668" y="3813"/>
                </a:lnTo>
                <a:lnTo>
                  <a:pt x="2624" y="3777"/>
                </a:lnTo>
                <a:lnTo>
                  <a:pt x="2579" y="3742"/>
                </a:lnTo>
                <a:lnTo>
                  <a:pt x="2533" y="3710"/>
                </a:lnTo>
                <a:lnTo>
                  <a:pt x="2487" y="3677"/>
                </a:lnTo>
                <a:lnTo>
                  <a:pt x="2439" y="3646"/>
                </a:lnTo>
                <a:lnTo>
                  <a:pt x="2390" y="3614"/>
                </a:lnTo>
                <a:lnTo>
                  <a:pt x="2340" y="3585"/>
                </a:lnTo>
                <a:lnTo>
                  <a:pt x="2289" y="3558"/>
                </a:lnTo>
                <a:lnTo>
                  <a:pt x="2238" y="3530"/>
                </a:lnTo>
                <a:lnTo>
                  <a:pt x="2185" y="3503"/>
                </a:lnTo>
                <a:lnTo>
                  <a:pt x="2131" y="3477"/>
                </a:lnTo>
                <a:lnTo>
                  <a:pt x="2077" y="3453"/>
                </a:lnTo>
                <a:lnTo>
                  <a:pt x="2022" y="3429"/>
                </a:lnTo>
                <a:lnTo>
                  <a:pt x="1966" y="3405"/>
                </a:lnTo>
                <a:lnTo>
                  <a:pt x="1910" y="3383"/>
                </a:lnTo>
                <a:lnTo>
                  <a:pt x="1851" y="3361"/>
                </a:lnTo>
                <a:lnTo>
                  <a:pt x="1793" y="3342"/>
                </a:lnTo>
                <a:lnTo>
                  <a:pt x="1734" y="3321"/>
                </a:lnTo>
                <a:lnTo>
                  <a:pt x="1674" y="3302"/>
                </a:lnTo>
                <a:lnTo>
                  <a:pt x="1613" y="3284"/>
                </a:lnTo>
                <a:lnTo>
                  <a:pt x="1552" y="3265"/>
                </a:lnTo>
                <a:lnTo>
                  <a:pt x="1490" y="3248"/>
                </a:lnTo>
                <a:lnTo>
                  <a:pt x="1428" y="3231"/>
                </a:lnTo>
                <a:lnTo>
                  <a:pt x="1365" y="3215"/>
                </a:lnTo>
                <a:lnTo>
                  <a:pt x="1236" y="3184"/>
                </a:lnTo>
                <a:lnTo>
                  <a:pt x="1106" y="3155"/>
                </a:lnTo>
                <a:lnTo>
                  <a:pt x="974" y="3128"/>
                </a:lnTo>
                <a:lnTo>
                  <a:pt x="839" y="3102"/>
                </a:lnTo>
                <a:lnTo>
                  <a:pt x="702" y="3078"/>
                </a:lnTo>
                <a:lnTo>
                  <a:pt x="564" y="3055"/>
                </a:lnTo>
                <a:lnTo>
                  <a:pt x="425" y="3034"/>
                </a:lnTo>
                <a:lnTo>
                  <a:pt x="284" y="3012"/>
                </a:lnTo>
                <a:lnTo>
                  <a:pt x="0" y="2971"/>
                </a:lnTo>
                <a:close/>
              </a:path>
            </a:pathLst>
          </a:custGeom>
          <a:solidFill>
            <a:srgbClr val="C0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34647" y="4961134"/>
            <a:ext cx="1499241" cy="2082672"/>
          </a:xfrm>
          <a:prstGeom prst="rect">
            <a:avLst/>
          </a:prstGeom>
        </p:spPr>
      </p:pic>
      <p:grpSp>
        <p:nvGrpSpPr>
          <p:cNvPr id="2" name="组合 1"/>
          <p:cNvGrpSpPr/>
          <p:nvPr/>
        </p:nvGrpSpPr>
        <p:grpSpPr>
          <a:xfrm>
            <a:off x="5534967" y="3877424"/>
            <a:ext cx="1574800" cy="344680"/>
            <a:chOff x="6591300" y="4199511"/>
            <a:chExt cx="1574800" cy="344680"/>
          </a:xfrm>
        </p:grpSpPr>
        <p:sp>
          <p:nvSpPr>
            <p:cNvPr id="36" name="矩形: 圆角 35"/>
            <p:cNvSpPr/>
            <p:nvPr/>
          </p:nvSpPr>
          <p:spPr>
            <a:xfrm>
              <a:off x="6591300" y="4199511"/>
              <a:ext cx="1574800" cy="344680"/>
            </a:xfrm>
            <a:prstGeom prst="roundRect">
              <a:avLst>
                <a:gd name="adj" fmla="val 50000"/>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664340" y="4236414"/>
              <a:ext cx="894080" cy="306705"/>
            </a:xfrm>
            <a:prstGeom prst="rect">
              <a:avLst/>
            </a:prstGeom>
            <a:noFill/>
          </p:spPr>
          <p:txBody>
            <a:bodyPr wrap="none" rtlCol="0">
              <a:spAutoFit/>
            </a:bodyPr>
            <a:lstStyle/>
            <a:p>
              <a:r>
                <a:rPr lang="zh-CN" altLang="en-US" sz="1400" dirty="0">
                  <a:solidFill>
                    <a:schemeClr val="bg1"/>
                  </a:solidFill>
                  <a:latin typeface="思源宋体 CN Heavy" panose="02020900000000000000" pitchFamily="18" charset="-122"/>
                  <a:ea typeface="思源宋体 CN Heavy" panose="02020900000000000000" pitchFamily="18" charset="-122"/>
                </a:rPr>
                <a:t>宣讲人：</a:t>
              </a:r>
              <a:endParaRPr lang="zh-CN" altLang="en-US" sz="1400" dirty="0">
                <a:solidFill>
                  <a:schemeClr val="bg1"/>
                </a:solidFill>
                <a:latin typeface="思源宋体 CN Heavy" panose="02020900000000000000" pitchFamily="18" charset="-122"/>
                <a:ea typeface="思源宋体 CN Heavy" panose="02020900000000000000" pitchFamily="18" charset="-122"/>
              </a:endParaRPr>
            </a:p>
          </p:txBody>
        </p:sp>
      </p:gr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 name="图片 7167"/>
          <p:cNvPicPr>
            <a:picLocks noChangeAspect="1"/>
          </p:cNvPicPr>
          <p:nvPr/>
        </p:nvPicPr>
        <p:blipFill rotWithShape="1">
          <a:blip r:embed="rId1"/>
          <a:srcRect t="5233"/>
          <a:stretch>
            <a:fillRect/>
          </a:stretch>
        </p:blipFill>
        <p:spPr>
          <a:xfrm flipH="1">
            <a:off x="-3" y="4114800"/>
            <a:ext cx="4762151" cy="2825297"/>
          </a:xfrm>
          <a:prstGeom prst="rect">
            <a:avLst/>
          </a:prstGeom>
        </p:spPr>
      </p:pic>
      <p:pic>
        <p:nvPicPr>
          <p:cNvPr id="39" name="图片 38"/>
          <p:cNvPicPr>
            <a:picLocks noChangeAspect="1"/>
          </p:cNvPicPr>
          <p:nvPr/>
        </p:nvPicPr>
        <p:blipFill rotWithShape="1">
          <a:blip r:embed="rId1"/>
          <a:srcRect t="5233"/>
          <a:stretch>
            <a:fillRect/>
          </a:stretch>
        </p:blipFill>
        <p:spPr>
          <a:xfrm>
            <a:off x="7461327" y="4114800"/>
            <a:ext cx="4762151" cy="2825297"/>
          </a:xfrm>
          <a:prstGeom prst="rect">
            <a:avLst/>
          </a:prstGeom>
        </p:spPr>
      </p:pic>
      <p:sp>
        <p:nvSpPr>
          <p:cNvPr id="15" name="矩形 14"/>
          <p:cNvSpPr/>
          <p:nvPr/>
        </p:nvSpPr>
        <p:spPr>
          <a:xfrm>
            <a:off x="0" y="4100635"/>
            <a:ext cx="12223478" cy="2827442"/>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5001" y="2053414"/>
            <a:ext cx="1444170" cy="14441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44373" y="205431"/>
            <a:ext cx="3444598" cy="523220"/>
          </a:xfrm>
          <a:prstGeom prst="rect">
            <a:avLst/>
          </a:prstGeom>
          <a:noFill/>
        </p:spPr>
        <p:txBody>
          <a:bodyPr wrap="square">
            <a:spAutoFit/>
          </a:bodyPr>
          <a:lstStyle/>
          <a:p>
            <a:pPr algn="dist"/>
            <a:r>
              <a:rPr lang="zh-CN" altLang="en-US" sz="2800" dirty="0">
                <a:latin typeface="思源宋体 CN Heavy" panose="02020900000000000000" pitchFamily="18" charset="-122"/>
                <a:ea typeface="思源宋体 CN Heavy" panose="02020900000000000000" pitchFamily="18" charset="-122"/>
              </a:rPr>
              <a:t>什么是</a:t>
            </a:r>
            <a:r>
              <a:rPr lang="zh-CN" altLang="en-US" sz="2800" dirty="0">
                <a:solidFill>
                  <a:srgbClr val="C00000"/>
                </a:solidFill>
                <a:latin typeface="思源宋体 CN Heavy" panose="02020900000000000000" pitchFamily="18" charset="-122"/>
                <a:ea typeface="思源宋体 CN Heavy" panose="02020900000000000000" pitchFamily="18" charset="-122"/>
              </a:rPr>
              <a:t>电信诈骗？</a:t>
            </a:r>
            <a:endParaRPr lang="zh-CN" altLang="en-US" sz="2800" dirty="0">
              <a:solidFill>
                <a:srgbClr val="C00000"/>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566672" y="2121075"/>
            <a:ext cx="8534400" cy="1295676"/>
          </a:xfrm>
          <a:prstGeom prst="rect">
            <a:avLst/>
          </a:prstGeom>
          <a:noFill/>
        </p:spPr>
        <p:txBody>
          <a:bodyPr wrap="square">
            <a:spAutoFit/>
          </a:bodyPr>
          <a:lstStyle/>
          <a:p>
            <a:pPr>
              <a:lnSpc>
                <a:spcPct val="150000"/>
              </a:lnSpc>
            </a:pPr>
            <a:r>
              <a:rPr lang="zh-CN" altLang="en-US" dirty="0">
                <a:latin typeface="思源黑体 CN Light" panose="020B0300000000000000" pitchFamily="34" charset="-122"/>
                <a:ea typeface="思源黑体 CN Light" panose="020B0300000000000000" pitchFamily="34" charset="-122"/>
              </a:rPr>
              <a:t>是指通过</a:t>
            </a:r>
            <a:r>
              <a:rPr lang="zh-CN" altLang="en-US" dirty="0">
                <a:solidFill>
                  <a:srgbClr val="C00000"/>
                </a:solidFill>
                <a:latin typeface="思源黑体 CN Light" panose="020B0300000000000000" pitchFamily="34" charset="-122"/>
                <a:ea typeface="思源黑体 CN Light" panose="020B0300000000000000" pitchFamily="34" charset="-122"/>
              </a:rPr>
              <a:t>电话、网络</a:t>
            </a:r>
            <a:r>
              <a:rPr lang="zh-CN" altLang="en-US" dirty="0">
                <a:latin typeface="思源黑体 CN Light" panose="020B0300000000000000" pitchFamily="34" charset="-122"/>
                <a:ea typeface="思源黑体 CN Light" panose="020B0300000000000000" pitchFamily="34" charset="-122"/>
              </a:rPr>
              <a:t>和</a:t>
            </a:r>
            <a:r>
              <a:rPr lang="zh-CN" altLang="en-US" dirty="0">
                <a:solidFill>
                  <a:srgbClr val="C00000"/>
                </a:solidFill>
                <a:latin typeface="思源黑体 CN Light" panose="020B0300000000000000" pitchFamily="34" charset="-122"/>
                <a:ea typeface="思源黑体 CN Light" panose="020B0300000000000000" pitchFamily="34" charset="-122"/>
              </a:rPr>
              <a:t>短信</a:t>
            </a:r>
            <a:r>
              <a:rPr lang="zh-CN" altLang="en-US" dirty="0">
                <a:latin typeface="思源黑体 CN Light" panose="020B0300000000000000" pitchFamily="34" charset="-122"/>
                <a:ea typeface="思源黑体 CN Light" panose="020B0300000000000000" pitchFamily="34" charset="-122"/>
              </a:rPr>
              <a:t>方式，</a:t>
            </a:r>
            <a:r>
              <a:rPr lang="zh-CN" altLang="en-US" dirty="0">
                <a:solidFill>
                  <a:srgbClr val="C00000"/>
                </a:solidFill>
                <a:latin typeface="思源黑体 CN Light" panose="020B0300000000000000" pitchFamily="34" charset="-122"/>
                <a:ea typeface="思源黑体 CN Light" panose="020B0300000000000000" pitchFamily="34" charset="-122"/>
              </a:rPr>
              <a:t>编造虚假信息</a:t>
            </a:r>
            <a:r>
              <a:rPr lang="zh-CN" altLang="en-US" dirty="0">
                <a:latin typeface="思源黑体 CN Light" panose="020B0300000000000000" pitchFamily="34" charset="-122"/>
                <a:ea typeface="思源黑体 CN Light" panose="020B0300000000000000" pitchFamily="34" charset="-122"/>
              </a:rPr>
              <a:t>，</a:t>
            </a:r>
            <a:r>
              <a:rPr lang="zh-CN" altLang="en-US" dirty="0">
                <a:solidFill>
                  <a:srgbClr val="C00000"/>
                </a:solidFill>
                <a:latin typeface="思源黑体 CN Light" panose="020B0300000000000000" pitchFamily="34" charset="-122"/>
                <a:ea typeface="思源黑体 CN Light" panose="020B0300000000000000" pitchFamily="34" charset="-122"/>
              </a:rPr>
              <a:t>设置骗局</a:t>
            </a:r>
            <a:r>
              <a:rPr lang="zh-CN" altLang="en-US" dirty="0">
                <a:latin typeface="思源黑体 CN Light" panose="020B0300000000000000" pitchFamily="34" charset="-122"/>
                <a:ea typeface="思源黑体 CN Light" panose="020B0300000000000000" pitchFamily="34" charset="-122"/>
              </a:rPr>
              <a:t>，对受害人实施</a:t>
            </a:r>
            <a:r>
              <a:rPr lang="zh-CN" altLang="en-US" dirty="0">
                <a:solidFill>
                  <a:srgbClr val="C00000"/>
                </a:solidFill>
                <a:latin typeface="思源黑体 CN Light" panose="020B0300000000000000" pitchFamily="34" charset="-122"/>
                <a:ea typeface="思源黑体 CN Light" panose="020B0300000000000000" pitchFamily="34" charset="-122"/>
              </a:rPr>
              <a:t>远程、非接触式</a:t>
            </a:r>
            <a:r>
              <a:rPr lang="zh-CN" altLang="en-US" dirty="0">
                <a:latin typeface="思源黑体 CN Light" panose="020B0300000000000000" pitchFamily="34" charset="-122"/>
                <a:ea typeface="思源黑体 CN Light" panose="020B0300000000000000" pitchFamily="34" charset="-122"/>
              </a:rPr>
              <a:t>诈骗，诱使受害人打款或转账的犯罪行为，通常以冒充他人及仿冒、伪造各种合法外衣和形式的方式达到欺骗的目的。</a:t>
            </a:r>
            <a:endParaRPr lang="zh-CN" altLang="en-US" dirty="0">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1325701" y="4631986"/>
            <a:ext cx="9775371" cy="1337945"/>
          </a:xfrm>
          <a:prstGeom prst="rect">
            <a:avLst/>
          </a:prstGeom>
          <a:noFill/>
        </p:spPr>
        <p:txBody>
          <a:bodyPr wrap="square">
            <a:spAutoFit/>
          </a:bodyPr>
          <a:lstStyle/>
          <a:p>
            <a:pPr algn="l">
              <a:lnSpc>
                <a:spcPct val="150000"/>
              </a:lnSpc>
            </a:pPr>
            <a:r>
              <a:rPr lang="en-US" altLang="zh-CN" dirty="0">
                <a:solidFill>
                  <a:schemeClr val="bg1"/>
                </a:solidFill>
                <a:latin typeface="思源黑体 CN Light" panose="020B0300000000000000" pitchFamily="34" charset="-122"/>
                <a:ea typeface="思源黑体 CN Light" panose="020B0300000000000000" pitchFamily="34" charset="-122"/>
              </a:rPr>
              <a:t>         2016</a:t>
            </a:r>
            <a:r>
              <a:rPr lang="zh-CN" altLang="en-US" dirty="0">
                <a:solidFill>
                  <a:schemeClr val="bg1"/>
                </a:solidFill>
                <a:latin typeface="思源黑体 CN Light" panose="020B0300000000000000" pitchFamily="34" charset="-122"/>
                <a:ea typeface="思源黑体 CN Light" panose="020B0300000000000000" pitchFamily="34" charset="-122"/>
              </a:rPr>
              <a:t>年</a:t>
            </a:r>
            <a:r>
              <a:rPr lang="en-US" altLang="zh-CN" dirty="0">
                <a:solidFill>
                  <a:schemeClr val="bg1"/>
                </a:solidFill>
                <a:latin typeface="思源黑体 CN Light" panose="020B0300000000000000" pitchFamily="34" charset="-122"/>
                <a:ea typeface="思源黑体 CN Light" panose="020B0300000000000000" pitchFamily="34" charset="-122"/>
              </a:rPr>
              <a:t>12</a:t>
            </a:r>
            <a:r>
              <a:rPr lang="zh-CN" altLang="en-US" dirty="0">
                <a:solidFill>
                  <a:schemeClr val="bg1"/>
                </a:solidFill>
                <a:latin typeface="思源黑体 CN Light" panose="020B0300000000000000" pitchFamily="34" charset="-122"/>
                <a:ea typeface="思源黑体 CN Light" panose="020B0300000000000000" pitchFamily="34" charset="-122"/>
              </a:rPr>
              <a:t>月</a:t>
            </a:r>
            <a:r>
              <a:rPr lang="en-US" altLang="zh-CN" dirty="0">
                <a:solidFill>
                  <a:schemeClr val="bg1"/>
                </a:solidFill>
                <a:latin typeface="思源黑体 CN Light" panose="020B0300000000000000" pitchFamily="34" charset="-122"/>
                <a:ea typeface="思源黑体 CN Light" panose="020B0300000000000000" pitchFamily="34" charset="-122"/>
              </a:rPr>
              <a:t>20</a:t>
            </a:r>
            <a:r>
              <a:rPr lang="zh-CN" altLang="en-US" dirty="0">
                <a:solidFill>
                  <a:schemeClr val="bg1"/>
                </a:solidFill>
                <a:latin typeface="思源黑体 CN Light" panose="020B0300000000000000" pitchFamily="34" charset="-122"/>
                <a:ea typeface="思源黑体 CN Light" panose="020B0300000000000000" pitchFamily="34" charset="-122"/>
              </a:rPr>
              <a:t>日，最高法等三部门发布</a:t>
            </a:r>
            <a:r>
              <a:rPr lang="en-US" altLang="zh-CN" dirty="0">
                <a:solidFill>
                  <a:schemeClr val="bg1"/>
                </a:solidFill>
                <a:latin typeface="思源黑体 CN Light" panose="020B0300000000000000" pitchFamily="34" charset="-122"/>
                <a:ea typeface="思源黑体 CN Light" panose="020B0300000000000000" pitchFamily="34" charset="-122"/>
              </a:rPr>
              <a:t>《</a:t>
            </a:r>
            <a:r>
              <a:rPr lang="zh-CN" altLang="en-US" dirty="0">
                <a:solidFill>
                  <a:schemeClr val="bg1"/>
                </a:solidFill>
                <a:latin typeface="思源黑体 CN Light" panose="020B0300000000000000" pitchFamily="34" charset="-122"/>
                <a:ea typeface="思源黑体 CN Light" panose="020B0300000000000000" pitchFamily="34" charset="-122"/>
              </a:rPr>
              <a:t>关于办理电信网络诈骗等刑事案件适用法律若干问题的意见</a:t>
            </a:r>
            <a:r>
              <a:rPr lang="en-US" altLang="zh-CN" dirty="0">
                <a:solidFill>
                  <a:schemeClr val="bg1"/>
                </a:solidFill>
                <a:latin typeface="思源黑体 CN Light" panose="020B0300000000000000" pitchFamily="34" charset="-122"/>
                <a:ea typeface="思源黑体 CN Light" panose="020B0300000000000000" pitchFamily="34" charset="-122"/>
              </a:rPr>
              <a:t>》</a:t>
            </a:r>
            <a:r>
              <a:rPr lang="zh-CN" altLang="en-US" dirty="0">
                <a:solidFill>
                  <a:schemeClr val="bg1"/>
                </a:solidFill>
                <a:latin typeface="思源黑体 CN Light" panose="020B0300000000000000" pitchFamily="34" charset="-122"/>
                <a:ea typeface="思源黑体 CN Light" panose="020B0300000000000000" pitchFamily="34" charset="-122"/>
              </a:rPr>
              <a:t>再度明确，利用电信网络技术手段实施诈骗，诈骗公私财物价值</a:t>
            </a:r>
            <a:r>
              <a:rPr lang="en-US" altLang="zh-CN" dirty="0">
                <a:solidFill>
                  <a:schemeClr val="bg1"/>
                </a:solidFill>
                <a:latin typeface="思源黑体 CN Light" panose="020B0300000000000000" pitchFamily="34" charset="-122"/>
                <a:ea typeface="思源黑体 CN Light" panose="020B0300000000000000" pitchFamily="34" charset="-122"/>
              </a:rPr>
              <a:t>3000</a:t>
            </a:r>
            <a:r>
              <a:rPr lang="zh-CN" altLang="en-US" dirty="0">
                <a:solidFill>
                  <a:schemeClr val="bg1"/>
                </a:solidFill>
                <a:latin typeface="思源黑体 CN Light" panose="020B0300000000000000" pitchFamily="34" charset="-122"/>
                <a:ea typeface="思源黑体 CN Light" panose="020B0300000000000000" pitchFamily="34" charset="-122"/>
              </a:rPr>
              <a:t>元以上的可判刑，诈骗公私财物价值</a:t>
            </a:r>
            <a:r>
              <a:rPr lang="en-US" altLang="zh-CN" dirty="0">
                <a:solidFill>
                  <a:schemeClr val="bg1"/>
                </a:solidFill>
                <a:latin typeface="思源黑体 CN Light" panose="020B0300000000000000" pitchFamily="34" charset="-122"/>
                <a:ea typeface="思源黑体 CN Light" panose="020B0300000000000000" pitchFamily="34" charset="-122"/>
              </a:rPr>
              <a:t>50</a:t>
            </a:r>
            <a:r>
              <a:rPr lang="zh-CN" altLang="en-US" dirty="0">
                <a:solidFill>
                  <a:schemeClr val="bg1"/>
                </a:solidFill>
                <a:latin typeface="思源黑体 CN Light" panose="020B0300000000000000" pitchFamily="34" charset="-122"/>
                <a:ea typeface="思源黑体 CN Light" panose="020B0300000000000000" pitchFamily="34" charset="-122"/>
              </a:rPr>
              <a:t>万元以上的，最高可判无期徒刑。</a:t>
            </a:r>
            <a:endParaRPr lang="zh-CN" altLang="en-US" dirty="0">
              <a:solidFill>
                <a:schemeClr val="bg1"/>
              </a:solidFill>
              <a:latin typeface="思源黑体 CN Light" panose="020B0300000000000000" pitchFamily="34" charset="-122"/>
              <a:ea typeface="思源黑体 CN Light" panose="020B0300000000000000" pitchFamily="34" charset="-122"/>
            </a:endParaRPr>
          </a:p>
        </p:txBody>
      </p:sp>
      <p:cxnSp>
        <p:nvCxnSpPr>
          <p:cNvPr id="16" name="直接连接符 15"/>
          <p:cNvCxnSpPr/>
          <p:nvPr/>
        </p:nvCxnSpPr>
        <p:spPr>
          <a:xfrm>
            <a:off x="4327163" y="6284685"/>
            <a:ext cx="4176259" cy="0"/>
          </a:xfrm>
          <a:prstGeom prst="line">
            <a:avLst/>
          </a:prstGeom>
          <a:ln w="19050" cap="sq">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37330" y="2175334"/>
            <a:ext cx="1354541" cy="1200329"/>
          </a:xfrm>
          <a:prstGeom prst="rect">
            <a:avLst/>
          </a:prstGeom>
          <a:noFill/>
        </p:spPr>
        <p:txBody>
          <a:bodyPr wrap="square">
            <a:spAutoFit/>
          </a:bodyPr>
          <a:lstStyle/>
          <a:p>
            <a:r>
              <a:rPr lang="zh-CN" altLang="en-US" sz="3600" dirty="0">
                <a:solidFill>
                  <a:schemeClr val="bg1"/>
                </a:solidFill>
                <a:latin typeface="思源宋体 CN Heavy" panose="02020900000000000000" pitchFamily="18" charset="-122"/>
                <a:ea typeface="思源宋体 CN Heavy" panose="02020900000000000000" pitchFamily="18" charset="-122"/>
              </a:rPr>
              <a:t>电 信诈 骗</a:t>
            </a:r>
            <a:endParaRPr lang="zh-CN" altLang="en-US" sz="3600" dirty="0">
              <a:solidFill>
                <a:schemeClr val="bg1"/>
              </a:solidFill>
              <a:latin typeface="思源宋体 CN Heavy" panose="02020900000000000000" pitchFamily="18" charset="-122"/>
              <a:ea typeface="思源宋体 CN Heavy" panose="02020900000000000000" pitchFamily="18" charset="-122"/>
            </a:endParaRPr>
          </a:p>
        </p:txBody>
      </p:sp>
      <p:cxnSp>
        <p:nvCxnSpPr>
          <p:cNvPr id="21" name="直接连接符 20"/>
          <p:cNvCxnSpPr/>
          <p:nvPr/>
        </p:nvCxnSpPr>
        <p:spPr>
          <a:xfrm flipH="1" flipV="1">
            <a:off x="362315" y="1872979"/>
            <a:ext cx="272687" cy="18043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355058" y="3245573"/>
            <a:ext cx="279944" cy="23784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1761671" y="1824909"/>
            <a:ext cx="305531" cy="22850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矩形: 圆角 29"/>
          <p:cNvSpPr/>
          <p:nvPr/>
        </p:nvSpPr>
        <p:spPr>
          <a:xfrm>
            <a:off x="6106157" y="1370330"/>
            <a:ext cx="1270000" cy="4126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Light" panose="020B0300000000000000" pitchFamily="34" charset="-122"/>
                <a:ea typeface="思源黑体 CN Light" panose="020B0300000000000000" pitchFamily="34" charset="-122"/>
              </a:rPr>
              <a:t>     电话</a:t>
            </a:r>
            <a:endParaRPr lang="zh-CN" altLang="en-US" dirty="0">
              <a:latin typeface="思源黑体 CN Light" panose="020B0300000000000000" pitchFamily="34" charset="-122"/>
              <a:ea typeface="思源黑体 CN Light" panose="020B0300000000000000" pitchFamily="34" charset="-122"/>
            </a:endParaRPr>
          </a:p>
        </p:txBody>
      </p:sp>
      <p:sp>
        <p:nvSpPr>
          <p:cNvPr id="31" name="矩形: 圆角 30"/>
          <p:cNvSpPr/>
          <p:nvPr/>
        </p:nvSpPr>
        <p:spPr>
          <a:xfrm>
            <a:off x="7811585" y="1370330"/>
            <a:ext cx="1270000" cy="4126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Light" panose="020B0300000000000000" pitchFamily="34" charset="-122"/>
                <a:ea typeface="思源黑体 CN Light" panose="020B0300000000000000" pitchFamily="34" charset="-122"/>
              </a:rPr>
              <a:t>     网络</a:t>
            </a:r>
            <a:endParaRPr lang="zh-CN" altLang="en-US" dirty="0">
              <a:latin typeface="思源黑体 CN Light" panose="020B0300000000000000" pitchFamily="34" charset="-122"/>
              <a:ea typeface="思源黑体 CN Light" panose="020B0300000000000000" pitchFamily="34" charset="-122"/>
            </a:endParaRPr>
          </a:p>
        </p:txBody>
      </p:sp>
      <p:sp>
        <p:nvSpPr>
          <p:cNvPr id="32" name="矩形: 圆角 31"/>
          <p:cNvSpPr/>
          <p:nvPr/>
        </p:nvSpPr>
        <p:spPr>
          <a:xfrm>
            <a:off x="9495972" y="1370330"/>
            <a:ext cx="1270000" cy="4126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Light" panose="020B0300000000000000" pitchFamily="34" charset="-122"/>
                <a:ea typeface="思源黑体 CN Light" panose="020B0300000000000000" pitchFamily="34" charset="-122"/>
              </a:rPr>
              <a:t>       短信</a:t>
            </a:r>
            <a:endParaRPr lang="zh-CN" altLang="en-US" dirty="0">
              <a:latin typeface="思源黑体 CN Light" panose="020B0300000000000000" pitchFamily="34" charset="-122"/>
              <a:ea typeface="思源黑体 CN Light" panose="020B0300000000000000" pitchFamily="34" charset="-122"/>
            </a:endParaRPr>
          </a:p>
        </p:txBody>
      </p:sp>
      <p:sp>
        <p:nvSpPr>
          <p:cNvPr id="33" name="iconfont-11899-5651343"/>
          <p:cNvSpPr/>
          <p:nvPr/>
        </p:nvSpPr>
        <p:spPr>
          <a:xfrm>
            <a:off x="6270129" y="1443136"/>
            <a:ext cx="290328" cy="290328"/>
          </a:xfrm>
          <a:custGeom>
            <a:avLst/>
            <a:gdLst>
              <a:gd name="T0" fmla="*/ 6526 w 10397"/>
              <a:gd name="T1" fmla="*/ 8233 h 10397"/>
              <a:gd name="T2" fmla="*/ 7000 w 10397"/>
              <a:gd name="T3" fmla="*/ 7343 h 10397"/>
              <a:gd name="T4" fmla="*/ 7729 w 10397"/>
              <a:gd name="T5" fmla="*/ 7018 h 10397"/>
              <a:gd name="T6" fmla="*/ 9897 w 10397"/>
              <a:gd name="T7" fmla="*/ 7558 h 10397"/>
              <a:gd name="T8" fmla="*/ 10390 w 10397"/>
              <a:gd name="T9" fmla="*/ 8188 h 10397"/>
              <a:gd name="T10" fmla="*/ 10391 w 10397"/>
              <a:gd name="T11" fmla="*/ 9096 h 10397"/>
              <a:gd name="T12" fmla="*/ 10397 w 10397"/>
              <a:gd name="T13" fmla="*/ 9096 h 10397"/>
              <a:gd name="T14" fmla="*/ 10397 w 10397"/>
              <a:gd name="T15" fmla="*/ 9723 h 10397"/>
              <a:gd name="T16" fmla="*/ 9715 w 10397"/>
              <a:gd name="T17" fmla="*/ 10373 h 10397"/>
              <a:gd name="T18" fmla="*/ 23 w 10397"/>
              <a:gd name="T19" fmla="*/ 682 h 10397"/>
              <a:gd name="T20" fmla="*/ 673 w 10397"/>
              <a:gd name="T21" fmla="*/ 0 h 10397"/>
              <a:gd name="T22" fmla="*/ 1301 w 10397"/>
              <a:gd name="T23" fmla="*/ 0 h 10397"/>
              <a:gd name="T24" fmla="*/ 1301 w 10397"/>
              <a:gd name="T25" fmla="*/ 2 h 10397"/>
              <a:gd name="T26" fmla="*/ 2189 w 10397"/>
              <a:gd name="T27" fmla="*/ 3 h 10397"/>
              <a:gd name="T28" fmla="*/ 2819 w 10397"/>
              <a:gd name="T29" fmla="*/ 496 h 10397"/>
              <a:gd name="T30" fmla="*/ 3360 w 10397"/>
              <a:gd name="T31" fmla="*/ 2663 h 10397"/>
              <a:gd name="T32" fmla="*/ 3035 w 10397"/>
              <a:gd name="T33" fmla="*/ 3395 h 10397"/>
              <a:gd name="T34" fmla="*/ 2158 w 10397"/>
              <a:gd name="T35" fmla="*/ 3860 h 10397"/>
              <a:gd name="T36" fmla="*/ 6526 w 10397"/>
              <a:gd name="T37" fmla="*/ 8233 h 10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397" h="10397">
                <a:moveTo>
                  <a:pt x="6526" y="8233"/>
                </a:moveTo>
                <a:lnTo>
                  <a:pt x="7000" y="7343"/>
                </a:lnTo>
                <a:cubicBezTo>
                  <a:pt x="7140" y="7081"/>
                  <a:pt x="7441" y="6947"/>
                  <a:pt x="7729" y="7018"/>
                </a:cubicBezTo>
                <a:lnTo>
                  <a:pt x="9897" y="7558"/>
                </a:lnTo>
                <a:cubicBezTo>
                  <a:pt x="10186" y="7631"/>
                  <a:pt x="10390" y="7891"/>
                  <a:pt x="10390" y="8188"/>
                </a:cubicBezTo>
                <a:lnTo>
                  <a:pt x="10391" y="9096"/>
                </a:lnTo>
                <a:lnTo>
                  <a:pt x="10397" y="9096"/>
                </a:lnTo>
                <a:lnTo>
                  <a:pt x="10397" y="9723"/>
                </a:lnTo>
                <a:cubicBezTo>
                  <a:pt x="10397" y="10095"/>
                  <a:pt x="10086" y="10397"/>
                  <a:pt x="9715" y="10373"/>
                </a:cubicBezTo>
                <a:cubicBezTo>
                  <a:pt x="4516" y="10036"/>
                  <a:pt x="360" y="5880"/>
                  <a:pt x="23" y="682"/>
                </a:cubicBezTo>
                <a:cubicBezTo>
                  <a:pt x="0" y="311"/>
                  <a:pt x="301" y="0"/>
                  <a:pt x="673" y="0"/>
                </a:cubicBezTo>
                <a:lnTo>
                  <a:pt x="1301" y="0"/>
                </a:lnTo>
                <a:lnTo>
                  <a:pt x="1301" y="2"/>
                </a:lnTo>
                <a:lnTo>
                  <a:pt x="2189" y="3"/>
                </a:lnTo>
                <a:cubicBezTo>
                  <a:pt x="2488" y="3"/>
                  <a:pt x="2748" y="207"/>
                  <a:pt x="2819" y="496"/>
                </a:cubicBezTo>
                <a:lnTo>
                  <a:pt x="3360" y="2663"/>
                </a:lnTo>
                <a:cubicBezTo>
                  <a:pt x="3432" y="2952"/>
                  <a:pt x="3298" y="3255"/>
                  <a:pt x="3035" y="3395"/>
                </a:cubicBezTo>
                <a:lnTo>
                  <a:pt x="2158" y="3860"/>
                </a:lnTo>
                <a:cubicBezTo>
                  <a:pt x="3062" y="5781"/>
                  <a:pt x="4606" y="7327"/>
                  <a:pt x="6526" y="8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confont-10263-5041657"/>
          <p:cNvSpPr/>
          <p:nvPr/>
        </p:nvSpPr>
        <p:spPr>
          <a:xfrm>
            <a:off x="9666471" y="1473978"/>
            <a:ext cx="301225" cy="225930"/>
          </a:xfrm>
          <a:custGeom>
            <a:avLst/>
            <a:gdLst>
              <a:gd name="T0" fmla="*/ 12800 w 12800"/>
              <a:gd name="T1" fmla="*/ 832 h 9600"/>
              <a:gd name="T2" fmla="*/ 12766 w 12800"/>
              <a:gd name="T3" fmla="*/ 852 h 9600"/>
              <a:gd name="T4" fmla="*/ 11469 w 12800"/>
              <a:gd name="T5" fmla="*/ 1718 h 9600"/>
              <a:gd name="T6" fmla="*/ 6212 w 12800"/>
              <a:gd name="T7" fmla="*/ 5254 h 9600"/>
              <a:gd name="T8" fmla="*/ 914 w 12800"/>
              <a:gd name="T9" fmla="*/ 1642 h 9600"/>
              <a:gd name="T10" fmla="*/ 0 w 12800"/>
              <a:gd name="T11" fmla="*/ 1024 h 9600"/>
              <a:gd name="T12" fmla="*/ 0 w 12800"/>
              <a:gd name="T13" fmla="*/ 800 h 9600"/>
              <a:gd name="T14" fmla="*/ 800 w 12800"/>
              <a:gd name="T15" fmla="*/ 0 h 9600"/>
              <a:gd name="T16" fmla="*/ 12000 w 12800"/>
              <a:gd name="T17" fmla="*/ 0 h 9600"/>
              <a:gd name="T18" fmla="*/ 12800 w 12800"/>
              <a:gd name="T19" fmla="*/ 800 h 9600"/>
              <a:gd name="T20" fmla="*/ 12800 w 12800"/>
              <a:gd name="T21" fmla="*/ 832 h 9600"/>
              <a:gd name="T22" fmla="*/ 12800 w 12800"/>
              <a:gd name="T23" fmla="*/ 1792 h 9600"/>
              <a:gd name="T24" fmla="*/ 12800 w 12800"/>
              <a:gd name="T25" fmla="*/ 8800 h 9600"/>
              <a:gd name="T26" fmla="*/ 12000 w 12800"/>
              <a:gd name="T27" fmla="*/ 9600 h 9600"/>
              <a:gd name="T28" fmla="*/ 800 w 12800"/>
              <a:gd name="T29" fmla="*/ 9600 h 9600"/>
              <a:gd name="T30" fmla="*/ 0 w 12800"/>
              <a:gd name="T31" fmla="*/ 8800 h 9600"/>
              <a:gd name="T32" fmla="*/ 0 w 12800"/>
              <a:gd name="T33" fmla="*/ 1990 h 9600"/>
              <a:gd name="T34" fmla="*/ 464 w 12800"/>
              <a:gd name="T35" fmla="*/ 2304 h 9600"/>
              <a:gd name="T36" fmla="*/ 5761 w 12800"/>
              <a:gd name="T37" fmla="*/ 5915 h 9600"/>
              <a:gd name="T38" fmla="*/ 6686 w 12800"/>
              <a:gd name="T39" fmla="*/ 5918 h 9600"/>
              <a:gd name="T40" fmla="*/ 11917 w 12800"/>
              <a:gd name="T41" fmla="*/ 2380 h 9600"/>
              <a:gd name="T42" fmla="*/ 12800 w 12800"/>
              <a:gd name="T43" fmla="*/ 1790 h 9600"/>
              <a:gd name="T44" fmla="*/ 12800 w 12800"/>
              <a:gd name="T45" fmla="*/ 1792 h 9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00" h="9600">
                <a:moveTo>
                  <a:pt x="12800" y="832"/>
                </a:moveTo>
                <a:cubicBezTo>
                  <a:pt x="12788" y="838"/>
                  <a:pt x="12777" y="844"/>
                  <a:pt x="12766" y="852"/>
                </a:cubicBezTo>
                <a:lnTo>
                  <a:pt x="11469" y="1718"/>
                </a:lnTo>
                <a:cubicBezTo>
                  <a:pt x="7970" y="4079"/>
                  <a:pt x="6217" y="5258"/>
                  <a:pt x="6212" y="5254"/>
                </a:cubicBezTo>
                <a:lnTo>
                  <a:pt x="914" y="1642"/>
                </a:lnTo>
                <a:lnTo>
                  <a:pt x="0" y="1024"/>
                </a:lnTo>
                <a:lnTo>
                  <a:pt x="0" y="800"/>
                </a:lnTo>
                <a:cubicBezTo>
                  <a:pt x="0" y="358"/>
                  <a:pt x="358" y="0"/>
                  <a:pt x="800" y="0"/>
                </a:cubicBezTo>
                <a:lnTo>
                  <a:pt x="12000" y="0"/>
                </a:lnTo>
                <a:cubicBezTo>
                  <a:pt x="12442" y="0"/>
                  <a:pt x="12800" y="358"/>
                  <a:pt x="12800" y="800"/>
                </a:cubicBezTo>
                <a:lnTo>
                  <a:pt x="12800" y="832"/>
                </a:lnTo>
                <a:close/>
                <a:moveTo>
                  <a:pt x="12800" y="1792"/>
                </a:moveTo>
                <a:lnTo>
                  <a:pt x="12800" y="8800"/>
                </a:lnTo>
                <a:cubicBezTo>
                  <a:pt x="12800" y="9242"/>
                  <a:pt x="12442" y="9600"/>
                  <a:pt x="12000" y="9600"/>
                </a:cubicBezTo>
                <a:lnTo>
                  <a:pt x="800" y="9600"/>
                </a:lnTo>
                <a:cubicBezTo>
                  <a:pt x="358" y="9600"/>
                  <a:pt x="0" y="9242"/>
                  <a:pt x="0" y="8800"/>
                </a:cubicBezTo>
                <a:lnTo>
                  <a:pt x="0" y="1990"/>
                </a:lnTo>
                <a:lnTo>
                  <a:pt x="464" y="2304"/>
                </a:lnTo>
                <a:lnTo>
                  <a:pt x="5761" y="5915"/>
                </a:lnTo>
                <a:cubicBezTo>
                  <a:pt x="6040" y="6105"/>
                  <a:pt x="6406" y="6107"/>
                  <a:pt x="6686" y="5918"/>
                </a:cubicBezTo>
                <a:lnTo>
                  <a:pt x="11917" y="2380"/>
                </a:lnTo>
                <a:cubicBezTo>
                  <a:pt x="11955" y="2354"/>
                  <a:pt x="12250" y="2157"/>
                  <a:pt x="12800" y="1790"/>
                </a:cubicBezTo>
                <a:lnTo>
                  <a:pt x="12800" y="17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KSO_Shape"/>
          <p:cNvSpPr/>
          <p:nvPr/>
        </p:nvSpPr>
        <p:spPr bwMode="auto">
          <a:xfrm>
            <a:off x="7960859" y="1432062"/>
            <a:ext cx="298681" cy="289199"/>
          </a:xfrm>
          <a:custGeom>
            <a:avLst/>
            <a:gdLst>
              <a:gd name="T0" fmla="*/ 1272603 w 4397"/>
              <a:gd name="T1" fmla="*/ 1229828 h 4256"/>
              <a:gd name="T2" fmla="*/ 1800397 w 4397"/>
              <a:gd name="T3" fmla="*/ 857439 h 4256"/>
              <a:gd name="T4" fmla="*/ 1143213 w 4397"/>
              <a:gd name="T5" fmla="*/ 1743554 h 4256"/>
              <a:gd name="T6" fmla="*/ 958137 w 4397"/>
              <a:gd name="T7" fmla="*/ 12290 h 4256"/>
              <a:gd name="T8" fmla="*/ 679704 w 4397"/>
              <a:gd name="T9" fmla="*/ 22942 h 4256"/>
              <a:gd name="T10" fmla="*/ 679704 w 4397"/>
              <a:gd name="T11" fmla="*/ 24990 h 4256"/>
              <a:gd name="T12" fmla="*/ 336986 w 4397"/>
              <a:gd name="T13" fmla="*/ 182303 h 4256"/>
              <a:gd name="T14" fmla="*/ 96223 w 4397"/>
              <a:gd name="T15" fmla="*/ 472759 h 4256"/>
              <a:gd name="T16" fmla="*/ 12693 w 4397"/>
              <a:gd name="T17" fmla="*/ 740683 h 4256"/>
              <a:gd name="T18" fmla="*/ 11874 w 4397"/>
              <a:gd name="T19" fmla="*/ 748876 h 4256"/>
              <a:gd name="T20" fmla="*/ 21292 w 4397"/>
              <a:gd name="T21" fmla="*/ 1028271 h 4256"/>
              <a:gd name="T22" fmla="*/ 736619 w 4397"/>
              <a:gd name="T23" fmla="*/ 1694394 h 4256"/>
              <a:gd name="T24" fmla="*/ 744808 w 4397"/>
              <a:gd name="T25" fmla="*/ 1695623 h 4256"/>
              <a:gd name="T26" fmla="*/ 598631 w 4397"/>
              <a:gd name="T27" fmla="*/ 1351090 h 4256"/>
              <a:gd name="T28" fmla="*/ 916782 w 4397"/>
              <a:gd name="T29" fmla="*/ 1210983 h 4256"/>
              <a:gd name="T30" fmla="*/ 1242712 w 4397"/>
              <a:gd name="T31" fmla="*/ 929540 h 4256"/>
              <a:gd name="T32" fmla="*/ 1342620 w 4397"/>
              <a:gd name="T33" fmla="*/ 1090131 h 4256"/>
              <a:gd name="T34" fmla="*/ 1526878 w 4397"/>
              <a:gd name="T35" fmla="*/ 929540 h 4256"/>
              <a:gd name="T36" fmla="*/ 1526468 w 4397"/>
              <a:gd name="T37" fmla="*/ 934866 h 4256"/>
              <a:gd name="T38" fmla="*/ 1478561 w 4397"/>
              <a:gd name="T39" fmla="*/ 1116350 h 4256"/>
              <a:gd name="T40" fmla="*/ 1371692 w 4397"/>
              <a:gd name="T41" fmla="*/ 1232286 h 4256"/>
              <a:gd name="T42" fmla="*/ 1689024 w 4397"/>
              <a:gd name="T43" fmla="*/ 847606 h 4256"/>
              <a:gd name="T44" fmla="*/ 1682063 w 4397"/>
              <a:gd name="T45" fmla="*/ 683329 h 4256"/>
              <a:gd name="T46" fmla="*/ 1680425 w 4397"/>
              <a:gd name="T47" fmla="*/ 675136 h 4256"/>
              <a:gd name="T48" fmla="*/ 1238617 w 4397"/>
              <a:gd name="T49" fmla="*/ 98730 h 4256"/>
              <a:gd name="T50" fmla="*/ 1230428 w 4397"/>
              <a:gd name="T51" fmla="*/ 95043 h 4256"/>
              <a:gd name="T52" fmla="*/ 962232 w 4397"/>
              <a:gd name="T53" fmla="*/ 12700 h 4256"/>
              <a:gd name="T54" fmla="*/ 1529744 w 4397"/>
              <a:gd name="T55" fmla="*/ 812375 h 4256"/>
              <a:gd name="T56" fmla="*/ 1343030 w 4397"/>
              <a:gd name="T57" fmla="*/ 566573 h 4256"/>
              <a:gd name="T58" fmla="*/ 1514184 w 4397"/>
              <a:gd name="T59" fmla="*/ 702993 h 4256"/>
              <a:gd name="T60" fmla="*/ 1515822 w 4397"/>
              <a:gd name="T61" fmla="*/ 709548 h 4256"/>
              <a:gd name="T62" fmla="*/ 1408543 w 4397"/>
              <a:gd name="T63" fmla="*/ 464156 h 4256"/>
              <a:gd name="T64" fmla="*/ 1286115 w 4397"/>
              <a:gd name="T65" fmla="*/ 331013 h 4256"/>
              <a:gd name="T66" fmla="*/ 1390527 w 4397"/>
              <a:gd name="T67" fmla="*/ 439576 h 4256"/>
              <a:gd name="T68" fmla="*/ 1123150 w 4397"/>
              <a:gd name="T69" fmla="*/ 231054 h 4256"/>
              <a:gd name="T70" fmla="*/ 916782 w 4397"/>
              <a:gd name="T71" fmla="*/ 373619 h 4256"/>
              <a:gd name="T72" fmla="*/ 933979 w 4397"/>
              <a:gd name="T73" fmla="*/ 180255 h 4256"/>
              <a:gd name="T74" fmla="*/ 1028974 w 4397"/>
              <a:gd name="T75" fmla="*/ 198690 h 4256"/>
              <a:gd name="T76" fmla="*/ 799267 w 4397"/>
              <a:gd name="T77" fmla="*/ 177387 h 4256"/>
              <a:gd name="T78" fmla="*/ 559732 w 4397"/>
              <a:gd name="T79" fmla="*/ 394102 h 4256"/>
              <a:gd name="T80" fmla="*/ 702224 w 4397"/>
              <a:gd name="T81" fmla="*/ 192135 h 4256"/>
              <a:gd name="T82" fmla="*/ 708776 w 4397"/>
              <a:gd name="T83" fmla="*/ 190906 h 4256"/>
              <a:gd name="T84" fmla="*/ 469242 w 4397"/>
              <a:gd name="T85" fmla="*/ 294143 h 4256"/>
              <a:gd name="T86" fmla="*/ 298087 w 4397"/>
              <a:gd name="T87" fmla="*/ 462517 h 4256"/>
              <a:gd name="T88" fmla="*/ 438941 w 4397"/>
              <a:gd name="T89" fmla="*/ 315855 h 4256"/>
              <a:gd name="T90" fmla="*/ 214148 w 4397"/>
              <a:gd name="T91" fmla="*/ 623108 h 4256"/>
              <a:gd name="T92" fmla="*/ 379570 w 4397"/>
              <a:gd name="T93" fmla="*/ 812375 h 4256"/>
              <a:gd name="T94" fmla="*/ 173611 w 4397"/>
              <a:gd name="T95" fmla="*/ 799675 h 4256"/>
              <a:gd name="T96" fmla="*/ 178525 w 4397"/>
              <a:gd name="T97" fmla="*/ 770179 h 4256"/>
              <a:gd name="T98" fmla="*/ 196541 w 4397"/>
              <a:gd name="T99" fmla="*/ 679232 h 4256"/>
              <a:gd name="T100" fmla="*/ 175658 w 4397"/>
              <a:gd name="T101" fmla="*/ 929540 h 4256"/>
              <a:gd name="T102" fmla="*/ 416012 w 4397"/>
              <a:gd name="T103" fmla="*/ 1179849 h 4256"/>
              <a:gd name="T104" fmla="*/ 175658 w 4397"/>
              <a:gd name="T105" fmla="*/ 929540 h 4256"/>
              <a:gd name="T106" fmla="*/ 446312 w 4397"/>
              <a:gd name="T107" fmla="*/ 1308895 h 4256"/>
              <a:gd name="T108" fmla="*/ 370562 w 4397"/>
              <a:gd name="T109" fmla="*/ 1334704 h 4256"/>
              <a:gd name="T110" fmla="*/ 799267 w 4397"/>
              <a:gd name="T111" fmla="*/ 1238022 h 4256"/>
              <a:gd name="T112" fmla="*/ 500361 w 4397"/>
              <a:gd name="T113" fmla="*/ 929540 h 4256"/>
              <a:gd name="T114" fmla="*/ 799267 w 4397"/>
              <a:gd name="T115" fmla="*/ 1238022 h 4256"/>
              <a:gd name="T116" fmla="*/ 1218554 w 4397"/>
              <a:gd name="T117" fmla="*/ 534209 h 4256"/>
              <a:gd name="T118" fmla="*/ 916782 w 4397"/>
              <a:gd name="T119" fmla="*/ 812375 h 4256"/>
              <a:gd name="T120" fmla="*/ 527385 w 4397"/>
              <a:gd name="T121" fmla="*/ 519051 h 4256"/>
              <a:gd name="T122" fmla="*/ 799267 w 4397"/>
              <a:gd name="T123" fmla="*/ 812375 h 4256"/>
              <a:gd name="T124" fmla="*/ 527385 w 4397"/>
              <a:gd name="T125" fmla="*/ 519051 h 42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97" h="4256">
                <a:moveTo>
                  <a:pt x="1923" y="3339"/>
                </a:moveTo>
                <a:cubicBezTo>
                  <a:pt x="3108" y="3002"/>
                  <a:pt x="3108" y="3002"/>
                  <a:pt x="3108" y="3002"/>
                </a:cubicBezTo>
                <a:cubicBezTo>
                  <a:pt x="3032" y="3305"/>
                  <a:pt x="3032" y="3305"/>
                  <a:pt x="3032" y="3305"/>
                </a:cubicBezTo>
                <a:cubicBezTo>
                  <a:pt x="3721" y="3325"/>
                  <a:pt x="4322" y="2944"/>
                  <a:pt x="4397" y="2093"/>
                </a:cubicBezTo>
                <a:cubicBezTo>
                  <a:pt x="4375" y="3150"/>
                  <a:pt x="3830" y="3967"/>
                  <a:pt x="2863" y="3974"/>
                </a:cubicBezTo>
                <a:cubicBezTo>
                  <a:pt x="2792" y="4256"/>
                  <a:pt x="2792" y="4256"/>
                  <a:pt x="2792" y="4256"/>
                </a:cubicBezTo>
                <a:cubicBezTo>
                  <a:pt x="1923" y="3339"/>
                  <a:pt x="1923" y="3339"/>
                  <a:pt x="1923" y="3339"/>
                </a:cubicBezTo>
                <a:close/>
                <a:moveTo>
                  <a:pt x="2340" y="30"/>
                </a:moveTo>
                <a:cubicBezTo>
                  <a:pt x="2110" y="0"/>
                  <a:pt x="1882" y="10"/>
                  <a:pt x="1664" y="55"/>
                </a:cubicBezTo>
                <a:cubicBezTo>
                  <a:pt x="1660" y="56"/>
                  <a:pt x="1660" y="56"/>
                  <a:pt x="1660" y="56"/>
                </a:cubicBezTo>
                <a:cubicBezTo>
                  <a:pt x="1665" y="60"/>
                  <a:pt x="1665" y="60"/>
                  <a:pt x="1665" y="60"/>
                </a:cubicBezTo>
                <a:cubicBezTo>
                  <a:pt x="1660" y="61"/>
                  <a:pt x="1660" y="61"/>
                  <a:pt x="1660" y="61"/>
                </a:cubicBezTo>
                <a:cubicBezTo>
                  <a:pt x="1647" y="63"/>
                  <a:pt x="1647" y="63"/>
                  <a:pt x="1647" y="63"/>
                </a:cubicBezTo>
                <a:cubicBezTo>
                  <a:pt x="1342" y="129"/>
                  <a:pt x="1062" y="262"/>
                  <a:pt x="823" y="445"/>
                </a:cubicBezTo>
                <a:cubicBezTo>
                  <a:pt x="583" y="629"/>
                  <a:pt x="383" y="865"/>
                  <a:pt x="241" y="1143"/>
                </a:cubicBezTo>
                <a:cubicBezTo>
                  <a:pt x="235" y="1154"/>
                  <a:pt x="235" y="1154"/>
                  <a:pt x="235" y="1154"/>
                </a:cubicBezTo>
                <a:cubicBezTo>
                  <a:pt x="231" y="1162"/>
                  <a:pt x="231" y="1162"/>
                  <a:pt x="231" y="1162"/>
                </a:cubicBezTo>
                <a:cubicBezTo>
                  <a:pt x="131" y="1361"/>
                  <a:pt x="62" y="1579"/>
                  <a:pt x="31" y="1808"/>
                </a:cubicBezTo>
                <a:cubicBezTo>
                  <a:pt x="30" y="1818"/>
                  <a:pt x="30" y="1818"/>
                  <a:pt x="30" y="1818"/>
                </a:cubicBezTo>
                <a:cubicBezTo>
                  <a:pt x="29" y="1828"/>
                  <a:pt x="29" y="1828"/>
                  <a:pt x="29" y="1828"/>
                </a:cubicBezTo>
                <a:cubicBezTo>
                  <a:pt x="0" y="2049"/>
                  <a:pt x="9" y="2269"/>
                  <a:pt x="49" y="2481"/>
                </a:cubicBezTo>
                <a:cubicBezTo>
                  <a:pt x="52" y="2510"/>
                  <a:pt x="52" y="2510"/>
                  <a:pt x="52" y="2510"/>
                </a:cubicBezTo>
                <a:cubicBezTo>
                  <a:pt x="136" y="2911"/>
                  <a:pt x="336" y="3269"/>
                  <a:pt x="615" y="3549"/>
                </a:cubicBezTo>
                <a:cubicBezTo>
                  <a:pt x="927" y="3861"/>
                  <a:pt x="1339" y="4074"/>
                  <a:pt x="1799" y="4136"/>
                </a:cubicBezTo>
                <a:cubicBezTo>
                  <a:pt x="1809" y="4137"/>
                  <a:pt x="1809" y="4137"/>
                  <a:pt x="1809" y="4137"/>
                </a:cubicBezTo>
                <a:cubicBezTo>
                  <a:pt x="1819" y="4139"/>
                  <a:pt x="1819" y="4139"/>
                  <a:pt x="1819" y="4139"/>
                </a:cubicBezTo>
                <a:cubicBezTo>
                  <a:pt x="1965" y="4158"/>
                  <a:pt x="2110" y="4160"/>
                  <a:pt x="2252" y="4148"/>
                </a:cubicBezTo>
                <a:cubicBezTo>
                  <a:pt x="1462" y="3298"/>
                  <a:pt x="1462" y="3298"/>
                  <a:pt x="1462" y="3298"/>
                </a:cubicBezTo>
                <a:cubicBezTo>
                  <a:pt x="1381" y="3200"/>
                  <a:pt x="1381" y="3200"/>
                  <a:pt x="1381" y="3200"/>
                </a:cubicBezTo>
                <a:cubicBezTo>
                  <a:pt x="2239" y="2956"/>
                  <a:pt x="2239" y="2956"/>
                  <a:pt x="2239" y="2956"/>
                </a:cubicBezTo>
                <a:cubicBezTo>
                  <a:pt x="2239" y="2269"/>
                  <a:pt x="2239" y="2269"/>
                  <a:pt x="2239" y="2269"/>
                </a:cubicBezTo>
                <a:cubicBezTo>
                  <a:pt x="3035" y="2269"/>
                  <a:pt x="3035" y="2269"/>
                  <a:pt x="3035" y="2269"/>
                </a:cubicBezTo>
                <a:cubicBezTo>
                  <a:pt x="3024" y="2428"/>
                  <a:pt x="3004" y="2587"/>
                  <a:pt x="2975" y="2747"/>
                </a:cubicBezTo>
                <a:cubicBezTo>
                  <a:pt x="3279" y="2661"/>
                  <a:pt x="3279" y="2661"/>
                  <a:pt x="3279" y="2661"/>
                </a:cubicBezTo>
                <a:cubicBezTo>
                  <a:pt x="3298" y="2530"/>
                  <a:pt x="3313" y="2400"/>
                  <a:pt x="3321" y="2269"/>
                </a:cubicBezTo>
                <a:cubicBezTo>
                  <a:pt x="3729" y="2269"/>
                  <a:pt x="3729" y="2269"/>
                  <a:pt x="3729" y="2269"/>
                </a:cubicBezTo>
                <a:cubicBezTo>
                  <a:pt x="3728" y="2282"/>
                  <a:pt x="3728" y="2282"/>
                  <a:pt x="3728" y="2282"/>
                </a:cubicBezTo>
                <a:cubicBezTo>
                  <a:pt x="3728" y="2282"/>
                  <a:pt x="3728" y="2282"/>
                  <a:pt x="3728" y="2282"/>
                </a:cubicBezTo>
                <a:cubicBezTo>
                  <a:pt x="3718" y="2359"/>
                  <a:pt x="3704" y="2437"/>
                  <a:pt x="3683" y="2514"/>
                </a:cubicBezTo>
                <a:cubicBezTo>
                  <a:pt x="3663" y="2587"/>
                  <a:pt x="3639" y="2657"/>
                  <a:pt x="3611" y="2725"/>
                </a:cubicBezTo>
                <a:cubicBezTo>
                  <a:pt x="3542" y="2750"/>
                  <a:pt x="3473" y="2773"/>
                  <a:pt x="3403" y="2795"/>
                </a:cubicBezTo>
                <a:cubicBezTo>
                  <a:pt x="3350" y="3008"/>
                  <a:pt x="3350" y="3008"/>
                  <a:pt x="3350" y="3008"/>
                </a:cubicBezTo>
                <a:cubicBezTo>
                  <a:pt x="3635" y="2946"/>
                  <a:pt x="3855" y="2788"/>
                  <a:pt x="3990" y="2547"/>
                </a:cubicBezTo>
                <a:cubicBezTo>
                  <a:pt x="4063" y="2413"/>
                  <a:pt x="4108" y="2252"/>
                  <a:pt x="4125" y="2069"/>
                </a:cubicBezTo>
                <a:cubicBezTo>
                  <a:pt x="4141" y="1885"/>
                  <a:pt x="4141" y="1885"/>
                  <a:pt x="4141" y="1885"/>
                </a:cubicBezTo>
                <a:cubicBezTo>
                  <a:pt x="4134" y="1812"/>
                  <a:pt x="4123" y="1740"/>
                  <a:pt x="4108" y="1668"/>
                </a:cubicBezTo>
                <a:cubicBezTo>
                  <a:pt x="4107" y="1661"/>
                  <a:pt x="4107" y="1661"/>
                  <a:pt x="4107" y="1661"/>
                </a:cubicBezTo>
                <a:cubicBezTo>
                  <a:pt x="4104" y="1648"/>
                  <a:pt x="4104" y="1648"/>
                  <a:pt x="4104" y="1648"/>
                </a:cubicBezTo>
                <a:cubicBezTo>
                  <a:pt x="4039" y="1343"/>
                  <a:pt x="3906" y="1062"/>
                  <a:pt x="3722" y="824"/>
                </a:cubicBezTo>
                <a:cubicBezTo>
                  <a:pt x="3539" y="584"/>
                  <a:pt x="3303" y="384"/>
                  <a:pt x="3025" y="241"/>
                </a:cubicBezTo>
                <a:cubicBezTo>
                  <a:pt x="3013" y="236"/>
                  <a:pt x="3013" y="236"/>
                  <a:pt x="3013" y="236"/>
                </a:cubicBezTo>
                <a:cubicBezTo>
                  <a:pt x="3005" y="232"/>
                  <a:pt x="3005" y="232"/>
                  <a:pt x="3005" y="232"/>
                </a:cubicBezTo>
                <a:cubicBezTo>
                  <a:pt x="2806" y="132"/>
                  <a:pt x="2589" y="63"/>
                  <a:pt x="2359" y="32"/>
                </a:cubicBezTo>
                <a:cubicBezTo>
                  <a:pt x="2350" y="31"/>
                  <a:pt x="2350" y="31"/>
                  <a:pt x="2350" y="31"/>
                </a:cubicBezTo>
                <a:cubicBezTo>
                  <a:pt x="2340" y="30"/>
                  <a:pt x="2340" y="30"/>
                  <a:pt x="2340" y="30"/>
                </a:cubicBezTo>
                <a:close/>
                <a:moveTo>
                  <a:pt x="3736" y="1983"/>
                </a:moveTo>
                <a:cubicBezTo>
                  <a:pt x="3329" y="1983"/>
                  <a:pt x="3329" y="1983"/>
                  <a:pt x="3329" y="1983"/>
                </a:cubicBezTo>
                <a:cubicBezTo>
                  <a:pt x="3328" y="1782"/>
                  <a:pt x="3312" y="1582"/>
                  <a:pt x="3280" y="1383"/>
                </a:cubicBezTo>
                <a:cubicBezTo>
                  <a:pt x="3397" y="1417"/>
                  <a:pt x="3515" y="1456"/>
                  <a:pt x="3633" y="1498"/>
                </a:cubicBezTo>
                <a:cubicBezTo>
                  <a:pt x="3660" y="1569"/>
                  <a:pt x="3681" y="1642"/>
                  <a:pt x="3698" y="1716"/>
                </a:cubicBezTo>
                <a:cubicBezTo>
                  <a:pt x="3700" y="1721"/>
                  <a:pt x="3700" y="1721"/>
                  <a:pt x="3700" y="1721"/>
                </a:cubicBezTo>
                <a:cubicBezTo>
                  <a:pt x="3702" y="1732"/>
                  <a:pt x="3702" y="1732"/>
                  <a:pt x="3702" y="1732"/>
                </a:cubicBezTo>
                <a:cubicBezTo>
                  <a:pt x="3720" y="1814"/>
                  <a:pt x="3731" y="1897"/>
                  <a:pt x="3736" y="1983"/>
                </a:cubicBezTo>
                <a:close/>
                <a:moveTo>
                  <a:pt x="3440" y="1133"/>
                </a:moveTo>
                <a:cubicBezTo>
                  <a:pt x="3365" y="1110"/>
                  <a:pt x="3291" y="1089"/>
                  <a:pt x="3216" y="1069"/>
                </a:cubicBezTo>
                <a:cubicBezTo>
                  <a:pt x="3194" y="982"/>
                  <a:pt x="3169" y="895"/>
                  <a:pt x="3141" y="808"/>
                </a:cubicBezTo>
                <a:cubicBezTo>
                  <a:pt x="3180" y="840"/>
                  <a:pt x="3217" y="875"/>
                  <a:pt x="3253" y="910"/>
                </a:cubicBezTo>
                <a:cubicBezTo>
                  <a:pt x="3304" y="962"/>
                  <a:pt x="3352" y="1016"/>
                  <a:pt x="3396" y="1073"/>
                </a:cubicBezTo>
                <a:cubicBezTo>
                  <a:pt x="3411" y="1093"/>
                  <a:pt x="3426" y="1113"/>
                  <a:pt x="3440" y="1133"/>
                </a:cubicBezTo>
                <a:close/>
                <a:moveTo>
                  <a:pt x="2743" y="564"/>
                </a:moveTo>
                <a:cubicBezTo>
                  <a:pt x="2805" y="708"/>
                  <a:pt x="2858" y="851"/>
                  <a:pt x="2900" y="996"/>
                </a:cubicBezTo>
                <a:cubicBezTo>
                  <a:pt x="2679" y="952"/>
                  <a:pt x="2458" y="923"/>
                  <a:pt x="2239" y="912"/>
                </a:cubicBezTo>
                <a:cubicBezTo>
                  <a:pt x="2239" y="435"/>
                  <a:pt x="2239" y="435"/>
                  <a:pt x="2239" y="435"/>
                </a:cubicBezTo>
                <a:cubicBezTo>
                  <a:pt x="2253" y="437"/>
                  <a:pt x="2267" y="438"/>
                  <a:pt x="2281" y="440"/>
                </a:cubicBezTo>
                <a:cubicBezTo>
                  <a:pt x="2281" y="440"/>
                  <a:pt x="2281" y="440"/>
                  <a:pt x="2281" y="440"/>
                </a:cubicBezTo>
                <a:cubicBezTo>
                  <a:pt x="2359" y="449"/>
                  <a:pt x="2436" y="464"/>
                  <a:pt x="2513" y="485"/>
                </a:cubicBezTo>
                <a:cubicBezTo>
                  <a:pt x="2592" y="506"/>
                  <a:pt x="2669" y="533"/>
                  <a:pt x="2743" y="564"/>
                </a:cubicBezTo>
                <a:close/>
                <a:moveTo>
                  <a:pt x="1952" y="433"/>
                </a:moveTo>
                <a:cubicBezTo>
                  <a:pt x="1952" y="907"/>
                  <a:pt x="1952" y="907"/>
                  <a:pt x="1952" y="907"/>
                </a:cubicBezTo>
                <a:cubicBezTo>
                  <a:pt x="1756" y="911"/>
                  <a:pt x="1561" y="928"/>
                  <a:pt x="1367" y="962"/>
                </a:cubicBezTo>
                <a:cubicBezTo>
                  <a:pt x="1412" y="814"/>
                  <a:pt x="1467" y="668"/>
                  <a:pt x="1533" y="522"/>
                </a:cubicBezTo>
                <a:cubicBezTo>
                  <a:pt x="1592" y="501"/>
                  <a:pt x="1653" y="483"/>
                  <a:pt x="1715" y="469"/>
                </a:cubicBezTo>
                <a:cubicBezTo>
                  <a:pt x="1721" y="468"/>
                  <a:pt x="1721" y="468"/>
                  <a:pt x="1721" y="468"/>
                </a:cubicBezTo>
                <a:cubicBezTo>
                  <a:pt x="1731" y="466"/>
                  <a:pt x="1731" y="466"/>
                  <a:pt x="1731" y="466"/>
                </a:cubicBezTo>
                <a:cubicBezTo>
                  <a:pt x="1803" y="450"/>
                  <a:pt x="1877" y="439"/>
                  <a:pt x="1952" y="433"/>
                </a:cubicBezTo>
                <a:close/>
                <a:moveTo>
                  <a:pt x="1146" y="718"/>
                </a:moveTo>
                <a:cubicBezTo>
                  <a:pt x="1109" y="821"/>
                  <a:pt x="1078" y="925"/>
                  <a:pt x="1050" y="1030"/>
                </a:cubicBezTo>
                <a:cubicBezTo>
                  <a:pt x="943" y="1058"/>
                  <a:pt x="835" y="1091"/>
                  <a:pt x="728" y="1129"/>
                </a:cubicBezTo>
                <a:cubicBezTo>
                  <a:pt x="782" y="1053"/>
                  <a:pt x="843" y="981"/>
                  <a:pt x="909" y="914"/>
                </a:cubicBezTo>
                <a:cubicBezTo>
                  <a:pt x="961" y="863"/>
                  <a:pt x="1015" y="815"/>
                  <a:pt x="1072" y="771"/>
                </a:cubicBezTo>
                <a:cubicBezTo>
                  <a:pt x="1096" y="753"/>
                  <a:pt x="1121" y="735"/>
                  <a:pt x="1146" y="718"/>
                </a:cubicBezTo>
                <a:close/>
                <a:moveTo>
                  <a:pt x="523" y="1521"/>
                </a:moveTo>
                <a:cubicBezTo>
                  <a:pt x="675" y="1451"/>
                  <a:pt x="828" y="1393"/>
                  <a:pt x="982" y="1346"/>
                </a:cubicBezTo>
                <a:cubicBezTo>
                  <a:pt x="946" y="1557"/>
                  <a:pt x="928" y="1769"/>
                  <a:pt x="927" y="1983"/>
                </a:cubicBezTo>
                <a:cubicBezTo>
                  <a:pt x="422" y="1983"/>
                  <a:pt x="422" y="1983"/>
                  <a:pt x="422" y="1983"/>
                </a:cubicBezTo>
                <a:cubicBezTo>
                  <a:pt x="423" y="1972"/>
                  <a:pt x="424" y="1962"/>
                  <a:pt x="424" y="1952"/>
                </a:cubicBezTo>
                <a:cubicBezTo>
                  <a:pt x="429" y="1944"/>
                  <a:pt x="429" y="1944"/>
                  <a:pt x="429" y="1944"/>
                </a:cubicBezTo>
                <a:cubicBezTo>
                  <a:pt x="431" y="1923"/>
                  <a:pt x="434" y="1901"/>
                  <a:pt x="436" y="1880"/>
                </a:cubicBezTo>
                <a:cubicBezTo>
                  <a:pt x="438" y="1865"/>
                  <a:pt x="438" y="1865"/>
                  <a:pt x="438" y="1865"/>
                </a:cubicBezTo>
                <a:cubicBezTo>
                  <a:pt x="447" y="1797"/>
                  <a:pt x="461" y="1728"/>
                  <a:pt x="480" y="1658"/>
                </a:cubicBezTo>
                <a:cubicBezTo>
                  <a:pt x="492" y="1612"/>
                  <a:pt x="507" y="1566"/>
                  <a:pt x="523" y="1521"/>
                </a:cubicBezTo>
                <a:close/>
                <a:moveTo>
                  <a:pt x="429" y="2269"/>
                </a:moveTo>
                <a:cubicBezTo>
                  <a:pt x="936" y="2269"/>
                  <a:pt x="936" y="2269"/>
                  <a:pt x="936" y="2269"/>
                </a:cubicBezTo>
                <a:cubicBezTo>
                  <a:pt x="949" y="2472"/>
                  <a:pt x="976" y="2675"/>
                  <a:pt x="1016" y="2880"/>
                </a:cubicBezTo>
                <a:cubicBezTo>
                  <a:pt x="856" y="2832"/>
                  <a:pt x="696" y="2773"/>
                  <a:pt x="538" y="2701"/>
                </a:cubicBezTo>
                <a:cubicBezTo>
                  <a:pt x="483" y="2565"/>
                  <a:pt x="446" y="2420"/>
                  <a:pt x="429" y="2269"/>
                </a:cubicBezTo>
                <a:close/>
                <a:moveTo>
                  <a:pt x="766" y="3099"/>
                </a:moveTo>
                <a:cubicBezTo>
                  <a:pt x="873" y="3136"/>
                  <a:pt x="981" y="3168"/>
                  <a:pt x="1090" y="3195"/>
                </a:cubicBezTo>
                <a:cubicBezTo>
                  <a:pt x="1114" y="3288"/>
                  <a:pt x="1141" y="3381"/>
                  <a:pt x="1170" y="3474"/>
                </a:cubicBezTo>
                <a:cubicBezTo>
                  <a:pt x="1075" y="3411"/>
                  <a:pt x="986" y="3339"/>
                  <a:pt x="905" y="3258"/>
                </a:cubicBezTo>
                <a:cubicBezTo>
                  <a:pt x="855" y="3208"/>
                  <a:pt x="809" y="3155"/>
                  <a:pt x="766" y="3099"/>
                </a:cubicBezTo>
                <a:close/>
                <a:moveTo>
                  <a:pt x="1952" y="3022"/>
                </a:moveTo>
                <a:cubicBezTo>
                  <a:pt x="1952" y="2269"/>
                  <a:pt x="1952" y="2269"/>
                  <a:pt x="1952" y="2269"/>
                </a:cubicBezTo>
                <a:cubicBezTo>
                  <a:pt x="1222" y="2269"/>
                  <a:pt x="1222" y="2269"/>
                  <a:pt x="1222" y="2269"/>
                </a:cubicBezTo>
                <a:cubicBezTo>
                  <a:pt x="1237" y="2497"/>
                  <a:pt x="1272" y="2725"/>
                  <a:pt x="1324" y="2955"/>
                </a:cubicBezTo>
                <a:cubicBezTo>
                  <a:pt x="1532" y="2996"/>
                  <a:pt x="1742" y="3018"/>
                  <a:pt x="1952" y="3022"/>
                </a:cubicBezTo>
                <a:close/>
                <a:moveTo>
                  <a:pt x="2239" y="1198"/>
                </a:moveTo>
                <a:cubicBezTo>
                  <a:pt x="2483" y="1211"/>
                  <a:pt x="2728" y="1247"/>
                  <a:pt x="2976" y="1304"/>
                </a:cubicBezTo>
                <a:cubicBezTo>
                  <a:pt x="3020" y="1529"/>
                  <a:pt x="3042" y="1755"/>
                  <a:pt x="3044" y="1983"/>
                </a:cubicBezTo>
                <a:cubicBezTo>
                  <a:pt x="2239" y="1983"/>
                  <a:pt x="2239" y="1983"/>
                  <a:pt x="2239" y="1983"/>
                </a:cubicBezTo>
                <a:cubicBezTo>
                  <a:pt x="2239" y="1198"/>
                  <a:pt x="2239" y="1198"/>
                  <a:pt x="2239" y="1198"/>
                </a:cubicBezTo>
                <a:close/>
                <a:moveTo>
                  <a:pt x="1288" y="1267"/>
                </a:moveTo>
                <a:cubicBezTo>
                  <a:pt x="1508" y="1221"/>
                  <a:pt x="1729" y="1197"/>
                  <a:pt x="1952" y="1193"/>
                </a:cubicBezTo>
                <a:cubicBezTo>
                  <a:pt x="1952" y="1983"/>
                  <a:pt x="1952" y="1983"/>
                  <a:pt x="1952" y="1983"/>
                </a:cubicBezTo>
                <a:cubicBezTo>
                  <a:pt x="1213" y="1983"/>
                  <a:pt x="1213" y="1983"/>
                  <a:pt x="1213" y="1983"/>
                </a:cubicBezTo>
                <a:cubicBezTo>
                  <a:pt x="1214" y="1743"/>
                  <a:pt x="1238" y="1504"/>
                  <a:pt x="1288" y="126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4372" y="205431"/>
            <a:ext cx="4119513" cy="523220"/>
          </a:xfrm>
          <a:prstGeom prst="rect">
            <a:avLst/>
          </a:prstGeom>
          <a:noFill/>
        </p:spPr>
        <p:txBody>
          <a:bodyPr wrap="square">
            <a:spAutoFit/>
          </a:bodyPr>
          <a:lstStyle/>
          <a:p>
            <a:pPr algn="dist"/>
            <a:r>
              <a:rPr lang="zh-CN" altLang="en-US" sz="2800" dirty="0">
                <a:latin typeface="思源宋体 CN Heavy" panose="02020900000000000000" pitchFamily="18" charset="-122"/>
                <a:ea typeface="思源宋体 CN Heavy" panose="02020900000000000000" pitchFamily="18" charset="-122"/>
              </a:rPr>
              <a:t>电信诈骗有哪些</a:t>
            </a:r>
            <a:r>
              <a:rPr lang="zh-CN" altLang="en-US" sz="2800" dirty="0">
                <a:solidFill>
                  <a:srgbClr val="C00000"/>
                </a:solidFill>
                <a:latin typeface="思源宋体 CN Heavy" panose="02020900000000000000" pitchFamily="18" charset="-122"/>
                <a:ea typeface="思源宋体 CN Heavy" panose="02020900000000000000" pitchFamily="18" charset="-122"/>
              </a:rPr>
              <a:t>特点？</a:t>
            </a:r>
            <a:endParaRPr lang="zh-CN" altLang="en-US" sz="28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48" name="组合 47"/>
          <p:cNvGrpSpPr/>
          <p:nvPr>
            <p:custDataLst>
              <p:tags r:id="rId1"/>
            </p:custDataLst>
          </p:nvPr>
        </p:nvGrpSpPr>
        <p:grpSpPr>
          <a:xfrm>
            <a:off x="776514" y="1067521"/>
            <a:ext cx="10283372" cy="529050"/>
            <a:chOff x="776514" y="1067521"/>
            <a:chExt cx="10283372" cy="529050"/>
          </a:xfrm>
        </p:grpSpPr>
        <p:sp>
          <p:nvSpPr>
            <p:cNvPr id="9" name="文本框 8"/>
            <p:cNvSpPr txBox="1"/>
            <p:nvPr>
              <p:custDataLst>
                <p:tags r:id="rId2"/>
              </p:custDataLst>
            </p:nvPr>
          </p:nvSpPr>
          <p:spPr>
            <a:xfrm>
              <a:off x="1035413" y="1067521"/>
              <a:ext cx="2492990" cy="369332"/>
            </a:xfrm>
            <a:prstGeom prst="rect">
              <a:avLst/>
            </a:prstGeom>
            <a:solidFill>
              <a:srgbClr val="C00000"/>
            </a:solidFill>
          </p:spPr>
          <p:txBody>
            <a:bodyPr wrap="square">
              <a:spAutoFit/>
            </a:bodyPr>
            <a:lstStyle/>
            <a:p>
              <a:r>
                <a:rPr kumimoji="0" lang="zh-CN" altLang="en-US" b="0" i="0" u="none" strike="noStrike" kern="1200" cap="none" spc="0" normalizeH="0" baseline="0" noProof="0" dirty="0">
                  <a:ln>
                    <a:noFill/>
                  </a:ln>
                  <a:solidFill>
                    <a:schemeClr val="bg1"/>
                  </a:solidFill>
                  <a:effectLst/>
                  <a:uLnTx/>
                  <a:uFillTx/>
                  <a:latin typeface="等线" panose="02010600030101010101" charset="-122"/>
                  <a:ea typeface="等线" panose="02010600030101010101" charset="-122"/>
                  <a:cs typeface="+mn-cs"/>
                </a:rPr>
                <a:t>（一）调查取证难</a:t>
              </a:r>
              <a:endParaRPr lang="zh-CN" altLang="en-US" dirty="0">
                <a:solidFill>
                  <a:schemeClr val="bg1"/>
                </a:solidFill>
              </a:endParaRPr>
            </a:p>
          </p:txBody>
        </p:sp>
        <p:grpSp>
          <p:nvGrpSpPr>
            <p:cNvPr id="26" name="组合 25"/>
            <p:cNvGrpSpPr/>
            <p:nvPr/>
          </p:nvGrpSpPr>
          <p:grpSpPr>
            <a:xfrm>
              <a:off x="776514" y="1252187"/>
              <a:ext cx="10283372" cy="344384"/>
              <a:chOff x="776514" y="1252187"/>
              <a:chExt cx="10283372" cy="344384"/>
            </a:xfrm>
          </p:grpSpPr>
          <p:cxnSp>
            <p:nvCxnSpPr>
              <p:cNvPr id="17" name="直接连接符 16"/>
              <p:cNvCxnSpPr>
                <a:endCxn id="9" idx="1"/>
              </p:cNvCxnSpPr>
              <p:nvPr>
                <p:custDataLst>
                  <p:tags r:id="rId3"/>
                </p:custDataLst>
              </p:nvPr>
            </p:nvCxnSpPr>
            <p:spPr>
              <a:xfrm>
                <a:off x="776514" y="1252187"/>
                <a:ext cx="25889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4"/>
                </p:custDataLst>
              </p:nvPr>
            </p:nvCxnSpPr>
            <p:spPr>
              <a:xfrm>
                <a:off x="776514" y="1252187"/>
                <a:ext cx="0" cy="34438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5"/>
                </p:custDataLst>
              </p:nvPr>
            </p:nvCxnSpPr>
            <p:spPr>
              <a:xfrm>
                <a:off x="776514" y="1596571"/>
                <a:ext cx="1028337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49" name="组合 48"/>
          <p:cNvGrpSpPr/>
          <p:nvPr>
            <p:custDataLst>
              <p:tags r:id="rId6"/>
            </p:custDataLst>
          </p:nvPr>
        </p:nvGrpSpPr>
        <p:grpSpPr>
          <a:xfrm>
            <a:off x="776514" y="2002135"/>
            <a:ext cx="10283372" cy="541522"/>
            <a:chOff x="776514" y="1887331"/>
            <a:chExt cx="10283372" cy="541522"/>
          </a:xfrm>
        </p:grpSpPr>
        <p:sp>
          <p:nvSpPr>
            <p:cNvPr id="10" name="文本框 9"/>
            <p:cNvSpPr txBox="1"/>
            <p:nvPr>
              <p:custDataLst>
                <p:tags r:id="rId7"/>
              </p:custDataLst>
            </p:nvPr>
          </p:nvSpPr>
          <p:spPr>
            <a:xfrm>
              <a:off x="1035413" y="1887331"/>
              <a:ext cx="2492990" cy="369332"/>
            </a:xfrm>
            <a:prstGeom prst="rect">
              <a:avLst/>
            </a:prstGeom>
            <a:solidFill>
              <a:srgbClr val="C00000"/>
            </a:solidFill>
          </p:spPr>
          <p:txBody>
            <a:bodyPr wrap="none">
              <a:spAutoFit/>
            </a:bodyPr>
            <a:lstStyle/>
            <a:p>
              <a:r>
                <a:rPr kumimoji="0" lang="zh-CN" altLang="en-US" b="0" i="0" u="none" strike="noStrike" kern="1200" cap="none" spc="0" normalizeH="0" baseline="0" noProof="0" dirty="0">
                  <a:ln>
                    <a:noFill/>
                  </a:ln>
                  <a:solidFill>
                    <a:schemeClr val="bg1"/>
                  </a:solidFill>
                  <a:effectLst/>
                  <a:uLnTx/>
                  <a:uFillTx/>
                  <a:latin typeface="等线" panose="02010600030101010101" charset="-122"/>
                  <a:ea typeface="等线" panose="02010600030101010101" charset="-122"/>
                  <a:cs typeface="+mn-cs"/>
                </a:rPr>
                <a:t>（二）作案方式信息化</a:t>
              </a:r>
              <a:endParaRPr lang="zh-CN" altLang="en-US" dirty="0">
                <a:solidFill>
                  <a:schemeClr val="bg1"/>
                </a:solidFill>
              </a:endParaRPr>
            </a:p>
          </p:txBody>
        </p:sp>
        <p:grpSp>
          <p:nvGrpSpPr>
            <p:cNvPr id="27" name="组合 26"/>
            <p:cNvGrpSpPr/>
            <p:nvPr/>
          </p:nvGrpSpPr>
          <p:grpSpPr>
            <a:xfrm>
              <a:off x="776514" y="2084469"/>
              <a:ext cx="10283372" cy="344384"/>
              <a:chOff x="776514" y="1252187"/>
              <a:chExt cx="10283372" cy="344384"/>
            </a:xfrm>
          </p:grpSpPr>
          <p:cxnSp>
            <p:nvCxnSpPr>
              <p:cNvPr id="28" name="直接连接符 27"/>
              <p:cNvCxnSpPr/>
              <p:nvPr>
                <p:custDataLst>
                  <p:tags r:id="rId8"/>
                </p:custDataLst>
              </p:nvPr>
            </p:nvCxnSpPr>
            <p:spPr>
              <a:xfrm>
                <a:off x="776514" y="1252187"/>
                <a:ext cx="25889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9"/>
                </p:custDataLst>
              </p:nvPr>
            </p:nvCxnSpPr>
            <p:spPr>
              <a:xfrm>
                <a:off x="776514" y="1252187"/>
                <a:ext cx="0" cy="34438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0"/>
                </p:custDataLst>
              </p:nvPr>
            </p:nvCxnSpPr>
            <p:spPr>
              <a:xfrm>
                <a:off x="776514" y="1596571"/>
                <a:ext cx="1028337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50" name="组合 49"/>
          <p:cNvGrpSpPr/>
          <p:nvPr>
            <p:custDataLst>
              <p:tags r:id="rId11"/>
            </p:custDataLst>
          </p:nvPr>
        </p:nvGrpSpPr>
        <p:grpSpPr>
          <a:xfrm>
            <a:off x="776514" y="2949221"/>
            <a:ext cx="10283372" cy="553995"/>
            <a:chOff x="776514" y="2707141"/>
            <a:chExt cx="10283372" cy="553995"/>
          </a:xfrm>
        </p:grpSpPr>
        <p:sp>
          <p:nvSpPr>
            <p:cNvPr id="11" name="文本框 10"/>
            <p:cNvSpPr txBox="1"/>
            <p:nvPr>
              <p:custDataLst>
                <p:tags r:id="rId12"/>
              </p:custDataLst>
            </p:nvPr>
          </p:nvSpPr>
          <p:spPr>
            <a:xfrm>
              <a:off x="1035413" y="2707141"/>
              <a:ext cx="2492990" cy="369332"/>
            </a:xfrm>
            <a:prstGeom prst="rect">
              <a:avLst/>
            </a:prstGeom>
            <a:solidFill>
              <a:srgbClr val="C00000"/>
            </a:solidFill>
          </p:spPr>
          <p:txBody>
            <a:bodyPr wrap="none">
              <a:spAutoFit/>
            </a:bodyPr>
            <a:lstStyle/>
            <a:p>
              <a:r>
                <a:rPr kumimoji="0" lang="zh-CN" altLang="en-US" b="0" i="0" u="none" strike="noStrike" kern="1200" cap="none" spc="0" normalizeH="0" baseline="0" noProof="0" dirty="0">
                  <a:ln>
                    <a:noFill/>
                  </a:ln>
                  <a:solidFill>
                    <a:schemeClr val="bg1"/>
                  </a:solidFill>
                  <a:effectLst/>
                  <a:uLnTx/>
                  <a:uFillTx/>
                  <a:latin typeface="等线" panose="02010600030101010101" charset="-122"/>
                  <a:ea typeface="等线" panose="02010600030101010101" charset="-122"/>
                  <a:cs typeface="+mn-cs"/>
                </a:rPr>
                <a:t>（三）作案形式集团化</a:t>
              </a:r>
              <a:endParaRPr lang="zh-CN" altLang="en-US" dirty="0">
                <a:solidFill>
                  <a:schemeClr val="bg1"/>
                </a:solidFill>
              </a:endParaRPr>
            </a:p>
          </p:txBody>
        </p:sp>
        <p:grpSp>
          <p:nvGrpSpPr>
            <p:cNvPr id="31" name="组合 30"/>
            <p:cNvGrpSpPr/>
            <p:nvPr/>
          </p:nvGrpSpPr>
          <p:grpSpPr>
            <a:xfrm>
              <a:off x="776514" y="2916752"/>
              <a:ext cx="10283372" cy="344384"/>
              <a:chOff x="776514" y="1252187"/>
              <a:chExt cx="10283372" cy="344384"/>
            </a:xfrm>
          </p:grpSpPr>
          <p:cxnSp>
            <p:nvCxnSpPr>
              <p:cNvPr id="32" name="直接连接符 31"/>
              <p:cNvCxnSpPr/>
              <p:nvPr>
                <p:custDataLst>
                  <p:tags r:id="rId13"/>
                </p:custDataLst>
              </p:nvPr>
            </p:nvCxnSpPr>
            <p:spPr>
              <a:xfrm>
                <a:off x="776514" y="1252187"/>
                <a:ext cx="25889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14"/>
                </p:custDataLst>
              </p:nvPr>
            </p:nvCxnSpPr>
            <p:spPr>
              <a:xfrm>
                <a:off x="776514" y="1252187"/>
                <a:ext cx="0" cy="34438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5"/>
                </p:custDataLst>
              </p:nvPr>
            </p:nvCxnSpPr>
            <p:spPr>
              <a:xfrm>
                <a:off x="776514" y="1596571"/>
                <a:ext cx="1028337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51" name="组合 50"/>
          <p:cNvGrpSpPr/>
          <p:nvPr>
            <p:custDataLst>
              <p:tags r:id="rId16"/>
            </p:custDataLst>
          </p:nvPr>
        </p:nvGrpSpPr>
        <p:grpSpPr>
          <a:xfrm>
            <a:off x="776514" y="3908780"/>
            <a:ext cx="10283372" cy="529047"/>
            <a:chOff x="776514" y="3526951"/>
            <a:chExt cx="10283372" cy="529047"/>
          </a:xfrm>
        </p:grpSpPr>
        <p:sp>
          <p:nvSpPr>
            <p:cNvPr id="12" name="文本框 11"/>
            <p:cNvSpPr txBox="1"/>
            <p:nvPr>
              <p:custDataLst>
                <p:tags r:id="rId17"/>
              </p:custDataLst>
            </p:nvPr>
          </p:nvSpPr>
          <p:spPr>
            <a:xfrm>
              <a:off x="1035413" y="3526951"/>
              <a:ext cx="2492990" cy="369332"/>
            </a:xfrm>
            <a:prstGeom prst="rect">
              <a:avLst/>
            </a:prstGeom>
            <a:solidFill>
              <a:srgbClr val="C00000"/>
            </a:solidFill>
          </p:spPr>
          <p:txBody>
            <a:bodyPr wrap="none">
              <a:spAutoFit/>
            </a:bodyPr>
            <a:lstStyle/>
            <a:p>
              <a:r>
                <a:rPr lang="zh-CN" altLang="en-US" dirty="0">
                  <a:solidFill>
                    <a:schemeClr val="bg1"/>
                  </a:solidFill>
                </a:rPr>
                <a:t>（四）作案目标广泛化</a:t>
              </a:r>
              <a:endParaRPr lang="zh-CN" altLang="en-US" dirty="0">
                <a:solidFill>
                  <a:schemeClr val="bg1"/>
                </a:solidFill>
              </a:endParaRPr>
            </a:p>
          </p:txBody>
        </p:sp>
        <p:grpSp>
          <p:nvGrpSpPr>
            <p:cNvPr id="35" name="组合 34"/>
            <p:cNvGrpSpPr/>
            <p:nvPr/>
          </p:nvGrpSpPr>
          <p:grpSpPr>
            <a:xfrm>
              <a:off x="776514" y="3711614"/>
              <a:ext cx="10283372" cy="344384"/>
              <a:chOff x="776514" y="1252187"/>
              <a:chExt cx="10283372" cy="344384"/>
            </a:xfrm>
          </p:grpSpPr>
          <p:cxnSp>
            <p:nvCxnSpPr>
              <p:cNvPr id="36" name="直接连接符 35"/>
              <p:cNvCxnSpPr/>
              <p:nvPr>
                <p:custDataLst>
                  <p:tags r:id="rId18"/>
                </p:custDataLst>
              </p:nvPr>
            </p:nvCxnSpPr>
            <p:spPr>
              <a:xfrm>
                <a:off x="776514" y="1252187"/>
                <a:ext cx="25889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9"/>
                </p:custDataLst>
              </p:nvPr>
            </p:nvCxnSpPr>
            <p:spPr>
              <a:xfrm>
                <a:off x="776514" y="1252187"/>
                <a:ext cx="0" cy="34438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20"/>
                </p:custDataLst>
              </p:nvPr>
            </p:nvCxnSpPr>
            <p:spPr>
              <a:xfrm>
                <a:off x="776514" y="1596571"/>
                <a:ext cx="1028337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52" name="组合 51"/>
          <p:cNvGrpSpPr/>
          <p:nvPr>
            <p:custDataLst>
              <p:tags r:id="rId21"/>
            </p:custDataLst>
          </p:nvPr>
        </p:nvGrpSpPr>
        <p:grpSpPr>
          <a:xfrm>
            <a:off x="776514" y="4843391"/>
            <a:ext cx="10283372" cy="541524"/>
            <a:chOff x="776514" y="4346761"/>
            <a:chExt cx="10283372" cy="541524"/>
          </a:xfrm>
        </p:grpSpPr>
        <p:sp>
          <p:nvSpPr>
            <p:cNvPr id="13" name="文本框 12"/>
            <p:cNvSpPr txBox="1"/>
            <p:nvPr>
              <p:custDataLst>
                <p:tags r:id="rId22"/>
              </p:custDataLst>
            </p:nvPr>
          </p:nvSpPr>
          <p:spPr>
            <a:xfrm>
              <a:off x="1035413" y="4346761"/>
              <a:ext cx="2492990" cy="369332"/>
            </a:xfrm>
            <a:prstGeom prst="rect">
              <a:avLst/>
            </a:prstGeom>
            <a:solidFill>
              <a:srgbClr val="C00000"/>
            </a:solidFill>
          </p:spPr>
          <p:txBody>
            <a:bodyPr wrap="none">
              <a:spAutoFit/>
            </a:bodyPr>
            <a:lstStyle/>
            <a:p>
              <a:r>
                <a:rPr kumimoji="0" lang="zh-CN" altLang="en-US" b="0" i="0" u="none" strike="noStrike" kern="1200" cap="none" spc="0" normalizeH="0" baseline="0" noProof="0">
                  <a:ln>
                    <a:noFill/>
                  </a:ln>
                  <a:solidFill>
                    <a:schemeClr val="bg1"/>
                  </a:solidFill>
                  <a:effectLst/>
                  <a:uLnTx/>
                  <a:uFillTx/>
                  <a:latin typeface="等线" panose="02010600030101010101" charset="-122"/>
                  <a:ea typeface="等线" panose="02010600030101010101" charset="-122"/>
                  <a:cs typeface="+mn-cs"/>
                </a:rPr>
                <a:t>（五）赃款流动快速化</a:t>
              </a:r>
              <a:endParaRPr lang="zh-CN" altLang="en-US" dirty="0">
                <a:solidFill>
                  <a:schemeClr val="bg1"/>
                </a:solidFill>
              </a:endParaRPr>
            </a:p>
          </p:txBody>
        </p:sp>
        <p:grpSp>
          <p:nvGrpSpPr>
            <p:cNvPr id="39" name="组合 38"/>
            <p:cNvGrpSpPr/>
            <p:nvPr/>
          </p:nvGrpSpPr>
          <p:grpSpPr>
            <a:xfrm>
              <a:off x="776514" y="4543901"/>
              <a:ext cx="10283372" cy="344384"/>
              <a:chOff x="776514" y="1252187"/>
              <a:chExt cx="10283372" cy="344384"/>
            </a:xfrm>
          </p:grpSpPr>
          <p:cxnSp>
            <p:nvCxnSpPr>
              <p:cNvPr id="40" name="直接连接符 39"/>
              <p:cNvCxnSpPr/>
              <p:nvPr>
                <p:custDataLst>
                  <p:tags r:id="rId23"/>
                </p:custDataLst>
              </p:nvPr>
            </p:nvCxnSpPr>
            <p:spPr>
              <a:xfrm>
                <a:off x="776514" y="1252187"/>
                <a:ext cx="25889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24"/>
                </p:custDataLst>
              </p:nvPr>
            </p:nvCxnSpPr>
            <p:spPr>
              <a:xfrm>
                <a:off x="776514" y="1252187"/>
                <a:ext cx="0" cy="34438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custDataLst>
                  <p:tags r:id="rId25"/>
                </p:custDataLst>
              </p:nvPr>
            </p:nvCxnSpPr>
            <p:spPr>
              <a:xfrm>
                <a:off x="776514" y="1596571"/>
                <a:ext cx="1028337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grpSp>
        <p:nvGrpSpPr>
          <p:cNvPr id="47" name="组合 46"/>
          <p:cNvGrpSpPr/>
          <p:nvPr>
            <p:custDataLst>
              <p:tags r:id="rId26"/>
            </p:custDataLst>
          </p:nvPr>
        </p:nvGrpSpPr>
        <p:grpSpPr>
          <a:xfrm>
            <a:off x="776514" y="5790479"/>
            <a:ext cx="10283372" cy="553999"/>
            <a:chOff x="776514" y="5166573"/>
            <a:chExt cx="10283372" cy="553999"/>
          </a:xfrm>
        </p:grpSpPr>
        <p:sp>
          <p:nvSpPr>
            <p:cNvPr id="14" name="文本框 13"/>
            <p:cNvSpPr txBox="1"/>
            <p:nvPr>
              <p:custDataLst>
                <p:tags r:id="rId27"/>
              </p:custDataLst>
            </p:nvPr>
          </p:nvSpPr>
          <p:spPr>
            <a:xfrm>
              <a:off x="1035413" y="5166573"/>
              <a:ext cx="2492990" cy="369332"/>
            </a:xfrm>
            <a:prstGeom prst="rect">
              <a:avLst/>
            </a:prstGeom>
            <a:solidFill>
              <a:srgbClr val="C00000"/>
            </a:solidFill>
          </p:spPr>
          <p:txBody>
            <a:bodyPr wrap="none">
              <a:spAutoFit/>
            </a:bodyPr>
            <a:lstStyle/>
            <a:p>
              <a:r>
                <a:rPr kumimoji="0" lang="zh-CN" altLang="en-US" b="0" i="0" u="none" strike="noStrike" kern="1200" cap="none" spc="0" normalizeH="0" baseline="0" noProof="0" dirty="0">
                  <a:ln>
                    <a:noFill/>
                  </a:ln>
                  <a:solidFill>
                    <a:schemeClr val="bg1"/>
                  </a:solidFill>
                  <a:effectLst/>
                  <a:uLnTx/>
                  <a:uFillTx/>
                  <a:latin typeface="等线" panose="02010600030101010101" charset="-122"/>
                  <a:ea typeface="等线" panose="02010600030101010101" charset="-122"/>
                  <a:cs typeface="+mn-cs"/>
                </a:rPr>
                <a:t>（六）社会危害巨大化</a:t>
              </a:r>
              <a:endParaRPr lang="zh-CN" altLang="en-US" dirty="0">
                <a:solidFill>
                  <a:schemeClr val="bg1"/>
                </a:solidFill>
              </a:endParaRPr>
            </a:p>
          </p:txBody>
        </p:sp>
        <p:grpSp>
          <p:nvGrpSpPr>
            <p:cNvPr id="43" name="组合 42"/>
            <p:cNvGrpSpPr/>
            <p:nvPr/>
          </p:nvGrpSpPr>
          <p:grpSpPr>
            <a:xfrm>
              <a:off x="776514" y="5376188"/>
              <a:ext cx="10283372" cy="344384"/>
              <a:chOff x="776514" y="1252187"/>
              <a:chExt cx="10283372" cy="344384"/>
            </a:xfrm>
          </p:grpSpPr>
          <p:cxnSp>
            <p:nvCxnSpPr>
              <p:cNvPr id="44" name="直接连接符 43"/>
              <p:cNvCxnSpPr/>
              <p:nvPr>
                <p:custDataLst>
                  <p:tags r:id="rId28"/>
                </p:custDataLst>
              </p:nvPr>
            </p:nvCxnSpPr>
            <p:spPr>
              <a:xfrm>
                <a:off x="776514" y="1252187"/>
                <a:ext cx="25889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9"/>
                </p:custDataLst>
              </p:nvPr>
            </p:nvCxnSpPr>
            <p:spPr>
              <a:xfrm>
                <a:off x="776514" y="1252187"/>
                <a:ext cx="0" cy="34438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76514" y="1596571"/>
                <a:ext cx="1028337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54" name="文本框 53"/>
          <p:cNvSpPr txBox="1"/>
          <p:nvPr>
            <p:custDataLst>
              <p:tags r:id="rId30"/>
            </p:custDataLst>
          </p:nvPr>
        </p:nvSpPr>
        <p:spPr>
          <a:xfrm>
            <a:off x="3688059" y="913314"/>
            <a:ext cx="7531481" cy="617605"/>
          </a:xfrm>
          <a:prstGeom prst="rect">
            <a:avLst/>
          </a:prstGeom>
          <a:noFill/>
        </p:spPr>
        <p:txBody>
          <a:bodyPr wrap="square">
            <a:spAutoFit/>
          </a:bodyPr>
          <a:lstStyle/>
          <a:p>
            <a:pPr>
              <a:lnSpc>
                <a:spcPct val="150000"/>
              </a:lnSpc>
            </a:pPr>
            <a:r>
              <a:rPr lang="zh-CN" altLang="en-US" sz="1200" b="0" i="0" dirty="0">
                <a:solidFill>
                  <a:srgbClr val="666666"/>
                </a:solidFill>
                <a:effectLst/>
                <a:latin typeface="思源黑体 CN Light" panose="020B0300000000000000" pitchFamily="34" charset="-122"/>
                <a:ea typeface="思源黑体 CN Light" panose="020B0300000000000000" pitchFamily="34" charset="-122"/>
              </a:rPr>
              <a:t>电信诈骗犯罪仅是通过使用</a:t>
            </a:r>
            <a:r>
              <a:rPr lang="zh-CN" altLang="en-US" sz="1200" dirty="0">
                <a:solidFill>
                  <a:srgbClr val="C00000"/>
                </a:solidFill>
                <a:latin typeface="思源黑体 CN Light" panose="020B0300000000000000" pitchFamily="34" charset="-122"/>
                <a:ea typeface="思源黑体 CN Light" panose="020B0300000000000000" pitchFamily="34" charset="-122"/>
              </a:rPr>
              <a:t>通信工具</a:t>
            </a:r>
            <a:r>
              <a:rPr lang="zh-CN" altLang="en-US" sz="1200" b="0" i="0" dirty="0">
                <a:solidFill>
                  <a:srgbClr val="666666"/>
                </a:solidFill>
                <a:effectLst/>
                <a:latin typeface="思源黑体 CN Light" panose="020B0300000000000000" pitchFamily="34" charset="-122"/>
                <a:ea typeface="思源黑体 CN Light" panose="020B0300000000000000" pitchFamily="34" charset="-122"/>
              </a:rPr>
              <a:t>与受害人进行联系，双方不进行</a:t>
            </a:r>
            <a:r>
              <a:rPr lang="zh-CN" altLang="en-US" sz="1200" b="0" i="0" dirty="0">
                <a:solidFill>
                  <a:srgbClr val="C00000"/>
                </a:solidFill>
                <a:effectLst/>
                <a:latin typeface="思源黑体 CN Light" panose="020B0300000000000000" pitchFamily="34" charset="-122"/>
                <a:ea typeface="思源黑体 CN Light" panose="020B0300000000000000" pitchFamily="34" charset="-122"/>
              </a:rPr>
              <a:t>面对面</a:t>
            </a:r>
            <a:r>
              <a:rPr lang="zh-CN" altLang="en-US" sz="1200" b="0" i="0" dirty="0">
                <a:solidFill>
                  <a:srgbClr val="666666"/>
                </a:solidFill>
                <a:effectLst/>
                <a:latin typeface="思源黑体 CN Light" panose="020B0300000000000000" pitchFamily="34" charset="-122"/>
                <a:ea typeface="思源黑体 CN Light" panose="020B0300000000000000" pitchFamily="34" charset="-122"/>
              </a:rPr>
              <a:t>的直接接触，受害人对嫌疑人的了解仅限于</a:t>
            </a:r>
            <a:r>
              <a:rPr lang="zh-CN" altLang="en-US" sz="1200" dirty="0">
                <a:solidFill>
                  <a:srgbClr val="C00000"/>
                </a:solidFill>
                <a:latin typeface="思源黑体 CN Light" panose="020B0300000000000000" pitchFamily="34" charset="-122"/>
                <a:ea typeface="思源黑体 CN Light" panose="020B0300000000000000" pitchFamily="34" charset="-122"/>
              </a:rPr>
              <a:t>电话号码</a:t>
            </a:r>
            <a:r>
              <a:rPr lang="zh-CN" altLang="en-US" sz="1200" b="0" i="0" dirty="0">
                <a:solidFill>
                  <a:srgbClr val="666666"/>
                </a:solidFill>
                <a:effectLst/>
                <a:latin typeface="思源黑体 CN Light" panose="020B0300000000000000" pitchFamily="34" charset="-122"/>
                <a:ea typeface="思源黑体 CN Light" panose="020B0300000000000000" pitchFamily="34" charset="-122"/>
              </a:rPr>
              <a:t>、</a:t>
            </a:r>
            <a:r>
              <a:rPr lang="zh-CN" altLang="en-US" sz="1200" dirty="0">
                <a:solidFill>
                  <a:srgbClr val="C00000"/>
                </a:solidFill>
                <a:latin typeface="思源黑体 CN Light" panose="020B0300000000000000" pitchFamily="34" charset="-122"/>
                <a:ea typeface="思源黑体 CN Light" panose="020B0300000000000000" pitchFamily="34" charset="-122"/>
              </a:rPr>
              <a:t>银行账号</a:t>
            </a:r>
            <a:r>
              <a:rPr lang="zh-CN" altLang="en-US" sz="1200" b="0" i="0" dirty="0">
                <a:solidFill>
                  <a:srgbClr val="666666"/>
                </a:solidFill>
                <a:effectLst/>
                <a:latin typeface="思源黑体 CN Light" panose="020B0300000000000000" pitchFamily="34" charset="-122"/>
                <a:ea typeface="思源黑体 CN Light" panose="020B0300000000000000" pitchFamily="34" charset="-122"/>
              </a:rPr>
              <a:t>等，不掌握嫌犯</a:t>
            </a:r>
            <a:r>
              <a:rPr lang="zh-CN" altLang="en-US" sz="1200" dirty="0">
                <a:solidFill>
                  <a:srgbClr val="C00000"/>
                </a:solidFill>
                <a:latin typeface="思源黑体 CN Light" panose="020B0300000000000000" pitchFamily="34" charset="-122"/>
                <a:ea typeface="思源黑体 CN Light" panose="020B0300000000000000" pitchFamily="34" charset="-122"/>
              </a:rPr>
              <a:t>体貌特征</a:t>
            </a:r>
            <a:r>
              <a:rPr lang="zh-CN" altLang="en-US" sz="1200" b="0" i="0" dirty="0">
                <a:solidFill>
                  <a:srgbClr val="666666"/>
                </a:solidFill>
                <a:effectLst/>
                <a:latin typeface="思源黑体 CN Light" panose="020B0300000000000000" pitchFamily="34" charset="-122"/>
                <a:ea typeface="思源黑体 CN Light" panose="020B0300000000000000" pitchFamily="34" charset="-122"/>
              </a:rPr>
              <a:t>和其他痕迹物证，难以通过传统对比的方法确定作案者。</a:t>
            </a:r>
            <a:endParaRPr lang="zh-CN" altLang="en-US" sz="1200" dirty="0">
              <a:latin typeface="思源黑体 CN Light" panose="020B0300000000000000" pitchFamily="34" charset="-122"/>
              <a:ea typeface="思源黑体 CN Light" panose="020B0300000000000000" pitchFamily="34" charset="-122"/>
            </a:endParaRPr>
          </a:p>
        </p:txBody>
      </p:sp>
      <p:sp>
        <p:nvSpPr>
          <p:cNvPr id="56" name="文本框 55"/>
          <p:cNvSpPr txBox="1"/>
          <p:nvPr>
            <p:custDataLst>
              <p:tags r:id="rId31"/>
            </p:custDataLst>
          </p:nvPr>
        </p:nvSpPr>
        <p:spPr>
          <a:xfrm>
            <a:off x="3688060" y="1841039"/>
            <a:ext cx="7371826" cy="617605"/>
          </a:xfrm>
          <a:prstGeom prst="rect">
            <a:avLst/>
          </a:prstGeom>
          <a:noFill/>
        </p:spPr>
        <p:txBody>
          <a:bodyPr wrap="square">
            <a:spAutoFit/>
          </a:bodyPr>
          <a:lstStyle/>
          <a:p>
            <a:pPr>
              <a:lnSpc>
                <a:spcPct val="150000"/>
              </a:lnSpc>
            </a:pPr>
            <a:r>
              <a:rPr lang="zh-CN" altLang="en-US" sz="1200" dirty="0">
                <a:latin typeface="思源黑体 CN Light" panose="020B0300000000000000" pitchFamily="34" charset="-122"/>
                <a:ea typeface="思源黑体 CN Light" panose="020B0300000000000000" pitchFamily="34" charset="-122"/>
              </a:rPr>
              <a:t>借助</a:t>
            </a:r>
            <a:r>
              <a:rPr lang="zh-CN" altLang="en-US" sz="1200" dirty="0">
                <a:solidFill>
                  <a:srgbClr val="C00000"/>
                </a:solidFill>
                <a:latin typeface="思源黑体 CN Light" panose="020B0300000000000000" pitchFamily="34" charset="-122"/>
                <a:ea typeface="思源黑体 CN Light" panose="020B0300000000000000" pitchFamily="34" charset="-122"/>
              </a:rPr>
              <a:t>计算机、电话</a:t>
            </a:r>
            <a:r>
              <a:rPr lang="zh-CN" altLang="en-US" sz="1200" dirty="0">
                <a:latin typeface="思源黑体 CN Light" panose="020B0300000000000000" pitchFamily="34" charset="-122"/>
                <a:ea typeface="思源黑体 CN Light" panose="020B0300000000000000" pitchFamily="34" charset="-122"/>
              </a:rPr>
              <a:t>等，通过互联网服务器，使用</a:t>
            </a:r>
            <a:r>
              <a:rPr lang="en-US" altLang="zh-CN" sz="1200" dirty="0">
                <a:solidFill>
                  <a:srgbClr val="C00000"/>
                </a:solidFill>
                <a:latin typeface="思源黑体 CN Light" panose="020B0300000000000000" pitchFamily="34" charset="-122"/>
                <a:ea typeface="思源黑体 CN Light" panose="020B0300000000000000" pitchFamily="34" charset="-122"/>
              </a:rPr>
              <a:t>VOIP</a:t>
            </a:r>
            <a:r>
              <a:rPr lang="zh-CN" altLang="en-US" sz="1200" dirty="0">
                <a:solidFill>
                  <a:srgbClr val="C00000"/>
                </a:solidFill>
                <a:latin typeface="思源黑体 CN Light" panose="020B0300000000000000" pitchFamily="34" charset="-122"/>
                <a:ea typeface="思源黑体 CN Light" panose="020B0300000000000000" pitchFamily="34" charset="-122"/>
              </a:rPr>
              <a:t>方法</a:t>
            </a:r>
            <a:r>
              <a:rPr lang="zh-CN" altLang="en-US" sz="1200" dirty="0">
                <a:latin typeface="思源黑体 CN Light" panose="020B0300000000000000" pitchFamily="34" charset="-122"/>
                <a:ea typeface="思源黑体 CN Light" panose="020B0300000000000000" pitchFamily="34" charset="-122"/>
              </a:rPr>
              <a:t>网络电话等技术手段，</a:t>
            </a:r>
            <a:r>
              <a:rPr lang="zh-CN" altLang="en-US" sz="1200" dirty="0">
                <a:solidFill>
                  <a:srgbClr val="C00000"/>
                </a:solidFill>
                <a:latin typeface="思源黑体 CN Light" panose="020B0300000000000000" pitchFamily="34" charset="-122"/>
                <a:ea typeface="思源黑体 CN Light" panose="020B0300000000000000" pitchFamily="34" charset="-122"/>
              </a:rPr>
              <a:t>批量群发</a:t>
            </a:r>
            <a:r>
              <a:rPr lang="zh-CN" altLang="en-US" sz="1200" dirty="0">
                <a:latin typeface="思源黑体 CN Light" panose="020B0300000000000000" pitchFamily="34" charset="-122"/>
                <a:ea typeface="思源黑体 CN Light" panose="020B0300000000000000" pitchFamily="34" charset="-122"/>
              </a:rPr>
              <a:t>短信群拨电话，诱导受害人向指定账户</a:t>
            </a:r>
            <a:r>
              <a:rPr lang="zh-CN" altLang="en-US" sz="1200" dirty="0">
                <a:solidFill>
                  <a:srgbClr val="C00000"/>
                </a:solidFill>
                <a:latin typeface="思源黑体 CN Light" panose="020B0300000000000000" pitchFamily="34" charset="-122"/>
                <a:ea typeface="思源黑体 CN Light" panose="020B0300000000000000" pitchFamily="34" charset="-122"/>
              </a:rPr>
              <a:t>转汇资金</a:t>
            </a:r>
            <a:r>
              <a:rPr lang="zh-CN" altLang="en-US" sz="1200" dirty="0">
                <a:latin typeface="思源黑体 CN Light" panose="020B0300000000000000" pitchFamily="34" charset="-122"/>
                <a:ea typeface="思源黑体 CN Light" panose="020B0300000000000000" pitchFamily="34" charset="-122"/>
              </a:rPr>
              <a:t>，随后通过网银系统在</a:t>
            </a:r>
            <a:r>
              <a:rPr lang="zh-CN" altLang="en-US" sz="1200" dirty="0">
                <a:solidFill>
                  <a:srgbClr val="C00000"/>
                </a:solidFill>
                <a:latin typeface="思源黑体 CN Light" panose="020B0300000000000000" pitchFamily="34" charset="-122"/>
                <a:ea typeface="思源黑体 CN Light" panose="020B0300000000000000" pitchFamily="34" charset="-122"/>
              </a:rPr>
              <a:t>短时间</a:t>
            </a:r>
            <a:r>
              <a:rPr lang="zh-CN" altLang="en-US" sz="1200" dirty="0">
                <a:latin typeface="思源黑体 CN Light" panose="020B0300000000000000" pitchFamily="34" charset="-122"/>
                <a:ea typeface="思源黑体 CN Light" panose="020B0300000000000000" pitchFamily="34" charset="-122"/>
              </a:rPr>
              <a:t>内转存，再利用自动柜员机多出</a:t>
            </a:r>
            <a:r>
              <a:rPr lang="zh-CN" altLang="en-US" sz="1200" dirty="0">
                <a:solidFill>
                  <a:srgbClr val="C00000"/>
                </a:solidFill>
                <a:latin typeface="思源黑体 CN Light" panose="020B0300000000000000" pitchFamily="34" charset="-122"/>
                <a:ea typeface="思源黑体 CN Light" panose="020B0300000000000000" pitchFamily="34" charset="-122"/>
              </a:rPr>
              <a:t>分散提现。</a:t>
            </a:r>
            <a:endParaRPr lang="zh-CN" altLang="en-US" sz="1200" dirty="0">
              <a:solidFill>
                <a:srgbClr val="C00000"/>
              </a:solidFill>
              <a:latin typeface="思源黑体 CN Light" panose="020B0300000000000000" pitchFamily="34" charset="-122"/>
              <a:ea typeface="思源黑体 CN Light" panose="020B0300000000000000" pitchFamily="34" charset="-122"/>
            </a:endParaRPr>
          </a:p>
        </p:txBody>
      </p:sp>
      <p:sp>
        <p:nvSpPr>
          <p:cNvPr id="58" name="文本框 57"/>
          <p:cNvSpPr txBox="1"/>
          <p:nvPr>
            <p:custDataLst>
              <p:tags r:id="rId32"/>
            </p:custDataLst>
          </p:nvPr>
        </p:nvSpPr>
        <p:spPr>
          <a:xfrm>
            <a:off x="3688059" y="2576133"/>
            <a:ext cx="7371825" cy="922020"/>
          </a:xfrm>
          <a:prstGeom prst="rect">
            <a:avLst/>
          </a:prstGeom>
          <a:noFill/>
        </p:spPr>
        <p:txBody>
          <a:bodyPr wrap="square">
            <a:spAutoFit/>
          </a:bodyPr>
          <a:lstStyle/>
          <a:p>
            <a:pPr>
              <a:lnSpc>
                <a:spcPct val="150000"/>
              </a:lnSpc>
            </a:pPr>
            <a:r>
              <a:rPr lang="zh-CN" altLang="en-US" sz="1200" dirty="0">
                <a:latin typeface="思源黑体 CN Light" panose="020B0300000000000000" pitchFamily="34" charset="-122"/>
                <a:ea typeface="思源黑体 CN Light" panose="020B0300000000000000" pitchFamily="34" charset="-122"/>
              </a:rPr>
              <a:t>电信诈骗多是团伙作案，一是有一套为诈骗网络平台</a:t>
            </a:r>
            <a:r>
              <a:rPr lang="zh-CN" altLang="en-US" sz="1200" dirty="0">
                <a:solidFill>
                  <a:srgbClr val="C00000"/>
                </a:solidFill>
                <a:latin typeface="思源黑体 CN Light" panose="020B0300000000000000" pitchFamily="34" charset="-122"/>
                <a:ea typeface="思源黑体 CN Light" panose="020B0300000000000000" pitchFamily="34" charset="-122"/>
              </a:rPr>
              <a:t>提供技术服务</a:t>
            </a:r>
            <a:r>
              <a:rPr lang="zh-CN" altLang="en-US" sz="1200" dirty="0">
                <a:latin typeface="思源黑体 CN Light" panose="020B0300000000000000" pitchFamily="34" charset="-122"/>
                <a:ea typeface="思源黑体 CN Light" panose="020B0300000000000000" pitchFamily="34" charset="-122"/>
              </a:rPr>
              <a:t>的人马。二是有一班</a:t>
            </a:r>
            <a:r>
              <a:rPr lang="zh-CN" altLang="en-US" sz="1200" dirty="0">
                <a:solidFill>
                  <a:srgbClr val="C00000"/>
                </a:solidFill>
                <a:latin typeface="思源黑体 CN Light" panose="020B0300000000000000" pitchFamily="34" charset="-122"/>
                <a:ea typeface="思源黑体 CN Light" panose="020B0300000000000000" pitchFamily="34" charset="-122"/>
              </a:rPr>
              <a:t>专门拨打诱骗</a:t>
            </a:r>
            <a:r>
              <a:rPr lang="zh-CN" altLang="en-US" sz="1200" dirty="0">
                <a:latin typeface="思源黑体 CN Light" panose="020B0300000000000000" pitchFamily="34" charset="-122"/>
                <a:ea typeface="思源黑体 CN Light" panose="020B0300000000000000" pitchFamily="34" charset="-122"/>
              </a:rPr>
              <a:t>电话的人马。诈骗犯罪团伙在</a:t>
            </a:r>
            <a:r>
              <a:rPr lang="zh-CN" altLang="en-US" sz="1200" dirty="0">
                <a:solidFill>
                  <a:srgbClr val="C00000"/>
                </a:solidFill>
                <a:latin typeface="思源黑体 CN Light" panose="020B0300000000000000" pitchFamily="34" charset="-122"/>
                <a:ea typeface="思源黑体 CN Light" panose="020B0300000000000000" pitchFamily="34" charset="-122"/>
              </a:rPr>
              <a:t>境外</a:t>
            </a:r>
            <a:r>
              <a:rPr lang="zh-CN" altLang="en-US" sz="1200" dirty="0">
                <a:latin typeface="思源黑体 CN Light" panose="020B0300000000000000" pitchFamily="34" charset="-122"/>
                <a:ea typeface="思源黑体 CN Light" panose="020B0300000000000000" pitchFamily="34" charset="-122"/>
              </a:rPr>
              <a:t>设立窝点，组织一班人员专门拨打诈骗电话和群发诈骗短信等；三是有一批外围人员负责</a:t>
            </a:r>
            <a:r>
              <a:rPr lang="zh-CN" altLang="en-US" sz="1200" dirty="0">
                <a:solidFill>
                  <a:srgbClr val="C00000"/>
                </a:solidFill>
                <a:latin typeface="思源黑体 CN Light" panose="020B0300000000000000" pitchFamily="34" charset="-122"/>
                <a:ea typeface="思源黑体 CN Light" panose="020B0300000000000000" pitchFamily="34" charset="-122"/>
              </a:rPr>
              <a:t>转取赃款</a:t>
            </a:r>
            <a:r>
              <a:rPr lang="zh-CN" altLang="en-US" sz="1200" dirty="0">
                <a:latin typeface="思源黑体 CN Light" panose="020B0300000000000000" pitchFamily="34" charset="-122"/>
                <a:ea typeface="思源黑体 CN Light" panose="020B0300000000000000" pitchFamily="34" charset="-122"/>
              </a:rPr>
              <a:t>。这三部分人员</a:t>
            </a:r>
            <a:r>
              <a:rPr lang="zh-CN" altLang="en-US" sz="1200" dirty="0">
                <a:solidFill>
                  <a:srgbClr val="C00000"/>
                </a:solidFill>
                <a:latin typeface="思源黑体 CN Light" panose="020B0300000000000000" pitchFamily="34" charset="-122"/>
                <a:ea typeface="思源黑体 CN Light" panose="020B0300000000000000" pitchFamily="34" charset="-122"/>
              </a:rPr>
              <a:t>分工明确</a:t>
            </a:r>
            <a:r>
              <a:rPr lang="zh-CN" altLang="en-US" sz="1200" dirty="0">
                <a:latin typeface="思源黑体 CN Light" panose="020B0300000000000000" pitchFamily="34" charset="-122"/>
                <a:ea typeface="思源黑体 CN Light" panose="020B0300000000000000" pitchFamily="34" charset="-122"/>
              </a:rPr>
              <a:t>、</a:t>
            </a:r>
            <a:r>
              <a:rPr lang="zh-CN" altLang="en-US" sz="1200" dirty="0">
                <a:solidFill>
                  <a:srgbClr val="C00000"/>
                </a:solidFill>
                <a:latin typeface="思源黑体 CN Light" panose="020B0300000000000000" pitchFamily="34" charset="-122"/>
                <a:ea typeface="思源黑体 CN Light" panose="020B0300000000000000" pitchFamily="34" charset="-122"/>
              </a:rPr>
              <a:t>组织严密</a:t>
            </a:r>
            <a:r>
              <a:rPr lang="zh-CN" altLang="en-US" sz="1200" dirty="0">
                <a:latin typeface="思源黑体 CN Light" panose="020B0300000000000000" pitchFamily="34" charset="-122"/>
                <a:ea typeface="思源黑体 CN Light" panose="020B0300000000000000" pitchFamily="34" charset="-122"/>
              </a:rPr>
              <a:t>、</a:t>
            </a:r>
            <a:r>
              <a:rPr lang="zh-CN" altLang="en-US" sz="1200" dirty="0">
                <a:solidFill>
                  <a:srgbClr val="C00000"/>
                </a:solidFill>
                <a:latin typeface="思源黑体 CN Light" panose="020B0300000000000000" pitchFamily="34" charset="-122"/>
                <a:ea typeface="思源黑体 CN Light" panose="020B0300000000000000" pitchFamily="34" charset="-122"/>
              </a:rPr>
              <a:t>相互配合</a:t>
            </a:r>
            <a:r>
              <a:rPr lang="zh-CN" altLang="en-US" sz="1200" dirty="0">
                <a:latin typeface="思源黑体 CN Light" panose="020B0300000000000000" pitchFamily="34" charset="-122"/>
                <a:ea typeface="思源黑体 CN Light" panose="020B0300000000000000" pitchFamily="34" charset="-122"/>
              </a:rPr>
              <a:t>，呈现明显的集团化特征。</a:t>
            </a:r>
            <a:endParaRPr lang="zh-CN" altLang="en-US" sz="1200" dirty="0">
              <a:latin typeface="思源黑体 CN Light" panose="020B0300000000000000" pitchFamily="34" charset="-122"/>
              <a:ea typeface="思源黑体 CN Light" panose="020B0300000000000000" pitchFamily="34" charset="-122"/>
            </a:endParaRPr>
          </a:p>
        </p:txBody>
      </p:sp>
      <p:sp>
        <p:nvSpPr>
          <p:cNvPr id="60" name="文本框 59"/>
          <p:cNvSpPr txBox="1"/>
          <p:nvPr>
            <p:custDataLst>
              <p:tags r:id="rId33"/>
            </p:custDataLst>
          </p:nvPr>
        </p:nvSpPr>
        <p:spPr>
          <a:xfrm>
            <a:off x="3688059" y="3734126"/>
            <a:ext cx="7531477" cy="617605"/>
          </a:xfrm>
          <a:prstGeom prst="rect">
            <a:avLst/>
          </a:prstGeom>
          <a:noFill/>
        </p:spPr>
        <p:txBody>
          <a:bodyPr wrap="square">
            <a:spAutoFit/>
          </a:bodyPr>
          <a:lstStyle/>
          <a:p>
            <a:pPr>
              <a:lnSpc>
                <a:spcPct val="150000"/>
              </a:lnSpc>
            </a:pPr>
            <a:r>
              <a:rPr lang="zh-CN" altLang="en-US" sz="1200" dirty="0">
                <a:latin typeface="思源黑体 CN Light" panose="020B0300000000000000" pitchFamily="34" charset="-122"/>
                <a:ea typeface="思源黑体 CN Light" panose="020B0300000000000000" pitchFamily="34" charset="-122"/>
              </a:rPr>
              <a:t>电信诈骗作案分子往往在</a:t>
            </a:r>
            <a:r>
              <a:rPr lang="zh-CN" altLang="en-US" sz="1200" dirty="0">
                <a:solidFill>
                  <a:srgbClr val="C00000"/>
                </a:solidFill>
                <a:latin typeface="思源黑体 CN Light" panose="020B0300000000000000" pitchFamily="34" charset="-122"/>
                <a:ea typeface="思源黑体 CN Light" panose="020B0300000000000000" pitchFamily="34" charset="-122"/>
              </a:rPr>
              <a:t>某一时段</a:t>
            </a:r>
            <a:r>
              <a:rPr lang="zh-CN" altLang="en-US" sz="1200" dirty="0">
                <a:latin typeface="思源黑体 CN Light" panose="020B0300000000000000" pitchFamily="34" charset="-122"/>
                <a:ea typeface="思源黑体 CN Light" panose="020B0300000000000000" pitchFamily="34" charset="-122"/>
              </a:rPr>
              <a:t>内集中向某一号段或者</a:t>
            </a:r>
            <a:r>
              <a:rPr lang="zh-CN" altLang="en-US" sz="1200" dirty="0">
                <a:solidFill>
                  <a:srgbClr val="C00000"/>
                </a:solidFill>
                <a:latin typeface="思源黑体 CN Light" panose="020B0300000000000000" pitchFamily="34" charset="-122"/>
                <a:ea typeface="思源黑体 CN Light" panose="020B0300000000000000" pitchFamily="34" charset="-122"/>
              </a:rPr>
              <a:t>某一地区</a:t>
            </a:r>
            <a:r>
              <a:rPr lang="zh-CN" altLang="en-US" sz="1200" dirty="0">
                <a:latin typeface="思源黑体 CN Light" panose="020B0300000000000000" pitchFamily="34" charset="-122"/>
                <a:ea typeface="思源黑体 CN Light" panose="020B0300000000000000" pitchFamily="34" charset="-122"/>
              </a:rPr>
              <a:t>拨打电话、发送短信，侵害对象除地域集中外，无其他特定条件，受害者包括社会</a:t>
            </a:r>
            <a:r>
              <a:rPr lang="zh-CN" altLang="en-US" sz="1200" dirty="0">
                <a:solidFill>
                  <a:srgbClr val="C00000"/>
                </a:solidFill>
                <a:latin typeface="思源黑体 CN Light" panose="020B0300000000000000" pitchFamily="34" charset="-122"/>
                <a:ea typeface="思源黑体 CN Light" panose="020B0300000000000000" pitchFamily="34" charset="-122"/>
              </a:rPr>
              <a:t>各个阶层</a:t>
            </a:r>
            <a:r>
              <a:rPr lang="zh-CN" altLang="en-US" sz="1200" dirty="0">
                <a:latin typeface="思源黑体 CN Light" panose="020B0300000000000000" pitchFamily="34" charset="-122"/>
                <a:ea typeface="思源黑体 CN Light" panose="020B0300000000000000" pitchFamily="34" charset="-122"/>
              </a:rPr>
              <a:t>，</a:t>
            </a:r>
            <a:r>
              <a:rPr lang="zh-CN" altLang="en-US" sz="1200" dirty="0">
                <a:solidFill>
                  <a:srgbClr val="C00000"/>
                </a:solidFill>
                <a:latin typeface="思源黑体 CN Light" panose="020B0300000000000000" pitchFamily="34" charset="-122"/>
                <a:ea typeface="思源黑体 CN Light" panose="020B0300000000000000" pitchFamily="34" charset="-122"/>
              </a:rPr>
              <a:t>受害面广泛</a:t>
            </a:r>
            <a:r>
              <a:rPr lang="zh-CN" altLang="en-US" sz="1200" dirty="0">
                <a:latin typeface="思源黑体 CN Light" panose="020B0300000000000000" pitchFamily="34" charset="-122"/>
                <a:ea typeface="思源黑体 CN Light" panose="020B0300000000000000" pitchFamily="34" charset="-122"/>
              </a:rPr>
              <a:t>。</a:t>
            </a:r>
            <a:endParaRPr lang="zh-CN" altLang="en-US" sz="1200" dirty="0">
              <a:latin typeface="思源黑体 CN Light" panose="020B0300000000000000" pitchFamily="34" charset="-122"/>
              <a:ea typeface="思源黑体 CN Light" panose="020B0300000000000000" pitchFamily="34" charset="-122"/>
            </a:endParaRPr>
          </a:p>
        </p:txBody>
      </p:sp>
      <p:sp>
        <p:nvSpPr>
          <p:cNvPr id="62" name="文本框 61"/>
          <p:cNvSpPr txBox="1"/>
          <p:nvPr>
            <p:custDataLst>
              <p:tags r:id="rId34"/>
            </p:custDataLst>
          </p:nvPr>
        </p:nvSpPr>
        <p:spPr>
          <a:xfrm>
            <a:off x="3688059" y="4490311"/>
            <a:ext cx="7531473" cy="894604"/>
          </a:xfrm>
          <a:prstGeom prst="rect">
            <a:avLst/>
          </a:prstGeom>
          <a:noFill/>
        </p:spPr>
        <p:txBody>
          <a:bodyPr wrap="square">
            <a:spAutoFit/>
          </a:bodyPr>
          <a:lstStyle/>
          <a:p>
            <a:pPr>
              <a:lnSpc>
                <a:spcPct val="150000"/>
              </a:lnSpc>
            </a:pPr>
            <a:r>
              <a:rPr lang="zh-CN" altLang="en-US" sz="1200" dirty="0">
                <a:latin typeface="思源黑体 CN Light" panose="020B0300000000000000" pitchFamily="34" charset="-122"/>
                <a:ea typeface="思源黑体 CN Light" panose="020B0300000000000000" pitchFamily="34" charset="-122"/>
              </a:rPr>
              <a:t>从银行转账汇款到对方账户资金到账往往只需要</a:t>
            </a:r>
            <a:r>
              <a:rPr lang="zh-CN" altLang="en-US" sz="1200" dirty="0">
                <a:solidFill>
                  <a:srgbClr val="C00000"/>
                </a:solidFill>
                <a:latin typeface="思源黑体 CN Light" panose="020B0300000000000000" pitchFamily="34" charset="-122"/>
                <a:ea typeface="思源黑体 CN Light" panose="020B0300000000000000" pitchFamily="34" charset="-122"/>
              </a:rPr>
              <a:t>几分钟</a:t>
            </a:r>
            <a:r>
              <a:rPr lang="zh-CN" altLang="en-US" sz="1200" dirty="0">
                <a:latin typeface="思源黑体 CN Light" panose="020B0300000000000000" pitchFamily="34" charset="-122"/>
                <a:ea typeface="思源黑体 CN Light" panose="020B0300000000000000" pitchFamily="34" charset="-122"/>
              </a:rPr>
              <a:t>，十几分钟的时间。实施诈骗成功后，嫌犯会在资金到账的</a:t>
            </a:r>
            <a:r>
              <a:rPr lang="zh-CN" altLang="en-US" sz="1200" dirty="0">
                <a:solidFill>
                  <a:srgbClr val="C00000"/>
                </a:solidFill>
                <a:latin typeface="思源黑体 CN Light" panose="020B0300000000000000" pitchFamily="34" charset="-122"/>
                <a:ea typeface="思源黑体 CN Light" panose="020B0300000000000000" pitchFamily="34" charset="-122"/>
              </a:rPr>
              <a:t>第一时间</a:t>
            </a:r>
            <a:r>
              <a:rPr lang="zh-CN" altLang="en-US" sz="1200" dirty="0">
                <a:latin typeface="思源黑体 CN Light" panose="020B0300000000000000" pitchFamily="34" charset="-122"/>
                <a:ea typeface="思源黑体 CN Light" panose="020B0300000000000000" pitchFamily="34" charset="-122"/>
              </a:rPr>
              <a:t>，通过网络银行进行赃款</a:t>
            </a:r>
            <a:r>
              <a:rPr lang="zh-CN" altLang="en-US" sz="1200" dirty="0">
                <a:solidFill>
                  <a:srgbClr val="C00000"/>
                </a:solidFill>
                <a:latin typeface="思源黑体 CN Light" panose="020B0300000000000000" pitchFamily="34" charset="-122"/>
                <a:ea typeface="思源黑体 CN Light" panose="020B0300000000000000" pitchFamily="34" charset="-122"/>
              </a:rPr>
              <a:t>转移</a:t>
            </a:r>
            <a:r>
              <a:rPr lang="zh-CN" altLang="en-US" sz="1200" dirty="0">
                <a:latin typeface="思源黑体 CN Light" panose="020B0300000000000000" pitchFamily="34" charset="-122"/>
                <a:ea typeface="思源黑体 CN Light" panose="020B0300000000000000" pitchFamily="34" charset="-122"/>
              </a:rPr>
              <a:t>，并按照</a:t>
            </a:r>
            <a:r>
              <a:rPr lang="en-US" altLang="zh-CN" sz="1200" dirty="0">
                <a:solidFill>
                  <a:srgbClr val="C00000"/>
                </a:solidFill>
                <a:latin typeface="思源黑体 CN Light" panose="020B0300000000000000" pitchFamily="34" charset="-122"/>
                <a:ea typeface="思源黑体 CN Light" panose="020B0300000000000000" pitchFamily="34" charset="-122"/>
              </a:rPr>
              <a:t>ATM</a:t>
            </a:r>
            <a:r>
              <a:rPr lang="zh-CN" altLang="en-US" sz="1200" dirty="0">
                <a:solidFill>
                  <a:srgbClr val="C00000"/>
                </a:solidFill>
                <a:latin typeface="思源黑体 CN Light" panose="020B0300000000000000" pitchFamily="34" charset="-122"/>
                <a:ea typeface="思源黑体 CN Light" panose="020B0300000000000000" pitchFamily="34" charset="-122"/>
              </a:rPr>
              <a:t>机提款</a:t>
            </a:r>
            <a:r>
              <a:rPr lang="zh-CN" altLang="en-US" sz="1200" dirty="0">
                <a:latin typeface="思源黑体 CN Light" panose="020B0300000000000000" pitchFamily="34" charset="-122"/>
                <a:ea typeface="思源黑体 CN Light" panose="020B0300000000000000" pitchFamily="34" charset="-122"/>
              </a:rPr>
              <a:t>上限分解到众多银行账号中，然后迅速组织人员体现。若受害人</a:t>
            </a:r>
            <a:r>
              <a:rPr lang="zh-CN" altLang="en-US" sz="1200" dirty="0">
                <a:solidFill>
                  <a:srgbClr val="C00000"/>
                </a:solidFill>
                <a:latin typeface="思源黑体 CN Light" panose="020B0300000000000000" pitchFamily="34" charset="-122"/>
                <a:ea typeface="思源黑体 CN Light" panose="020B0300000000000000" pitchFamily="34" charset="-122"/>
              </a:rPr>
              <a:t>未及时</a:t>
            </a:r>
            <a:r>
              <a:rPr lang="zh-CN" altLang="en-US" sz="1200" dirty="0">
                <a:latin typeface="思源黑体 CN Light" panose="020B0300000000000000" pitchFamily="34" charset="-122"/>
                <a:ea typeface="思源黑体 CN Light" panose="020B0300000000000000" pitchFamily="34" charset="-122"/>
              </a:rPr>
              <a:t>发现受骗，很难在提现前采取</a:t>
            </a:r>
            <a:r>
              <a:rPr lang="zh-CN" altLang="en-US" sz="1200" dirty="0">
                <a:solidFill>
                  <a:srgbClr val="C00000"/>
                </a:solidFill>
                <a:latin typeface="思源黑体 CN Light" panose="020B0300000000000000" pitchFamily="34" charset="-122"/>
                <a:ea typeface="思源黑体 CN Light" panose="020B0300000000000000" pitchFamily="34" charset="-122"/>
              </a:rPr>
              <a:t>冻结支付</a:t>
            </a:r>
            <a:r>
              <a:rPr lang="zh-CN" altLang="en-US" sz="1200" dirty="0">
                <a:latin typeface="思源黑体 CN Light" panose="020B0300000000000000" pitchFamily="34" charset="-122"/>
                <a:ea typeface="思源黑体 CN Light" panose="020B0300000000000000" pitchFamily="34" charset="-122"/>
              </a:rPr>
              <a:t>等控制措施。</a:t>
            </a:r>
            <a:endParaRPr lang="zh-CN" altLang="en-US" sz="1200" dirty="0">
              <a:latin typeface="思源黑体 CN Light" panose="020B0300000000000000" pitchFamily="34" charset="-122"/>
              <a:ea typeface="思源黑体 CN Light" panose="020B0300000000000000" pitchFamily="34" charset="-122"/>
            </a:endParaRPr>
          </a:p>
        </p:txBody>
      </p:sp>
      <p:sp>
        <p:nvSpPr>
          <p:cNvPr id="64" name="文本框 63"/>
          <p:cNvSpPr txBox="1"/>
          <p:nvPr>
            <p:custDataLst>
              <p:tags r:id="rId35"/>
            </p:custDataLst>
          </p:nvPr>
        </p:nvSpPr>
        <p:spPr>
          <a:xfrm>
            <a:off x="3688066" y="5640771"/>
            <a:ext cx="7468521" cy="617605"/>
          </a:xfrm>
          <a:prstGeom prst="rect">
            <a:avLst/>
          </a:prstGeom>
          <a:noFill/>
        </p:spPr>
        <p:txBody>
          <a:bodyPr wrap="square">
            <a:spAutoFit/>
          </a:bodyPr>
          <a:lstStyle/>
          <a:p>
            <a:pPr>
              <a:lnSpc>
                <a:spcPct val="150000"/>
              </a:lnSpc>
            </a:pPr>
            <a:r>
              <a:rPr lang="zh-CN" altLang="en-US" sz="1200" dirty="0">
                <a:latin typeface="思源黑体 CN Light" panose="020B0300000000000000" pitchFamily="34" charset="-122"/>
                <a:ea typeface="思源黑体 CN Light" panose="020B0300000000000000" pitchFamily="34" charset="-122"/>
              </a:rPr>
              <a:t>一方面，由于电信诈骗对象具有</a:t>
            </a:r>
            <a:r>
              <a:rPr lang="zh-CN" altLang="en-US" sz="1200" dirty="0">
                <a:solidFill>
                  <a:srgbClr val="C00000"/>
                </a:solidFill>
                <a:latin typeface="思源黑体 CN Light" panose="020B0300000000000000" pitchFamily="34" charset="-122"/>
                <a:ea typeface="思源黑体 CN Light" panose="020B0300000000000000" pitchFamily="34" charset="-122"/>
              </a:rPr>
              <a:t>广泛性</a:t>
            </a:r>
            <a:r>
              <a:rPr lang="zh-CN" altLang="en-US" sz="1200" dirty="0">
                <a:latin typeface="思源黑体 CN Light" panose="020B0300000000000000" pitchFamily="34" charset="-122"/>
                <a:ea typeface="思源黑体 CN Light" panose="020B0300000000000000" pitchFamily="34" charset="-122"/>
              </a:rPr>
              <a:t>，</a:t>
            </a:r>
            <a:r>
              <a:rPr lang="zh-CN" altLang="en-US" sz="1200" dirty="0">
                <a:solidFill>
                  <a:srgbClr val="C00000"/>
                </a:solidFill>
                <a:latin typeface="思源黑体 CN Light" panose="020B0300000000000000" pitchFamily="34" charset="-122"/>
                <a:ea typeface="思源黑体 CN Light" panose="020B0300000000000000" pitchFamily="34" charset="-122"/>
              </a:rPr>
              <a:t>受害群体大</a:t>
            </a:r>
            <a:r>
              <a:rPr lang="zh-CN" altLang="en-US" sz="1200" dirty="0">
                <a:latin typeface="思源黑体 CN Light" panose="020B0300000000000000" pitchFamily="34" charset="-122"/>
                <a:ea typeface="思源黑体 CN Light" panose="020B0300000000000000" pitchFamily="34" charset="-122"/>
              </a:rPr>
              <a:t>，对社会都构成严重危害；另一方面，其诈骗</a:t>
            </a:r>
            <a:r>
              <a:rPr lang="zh-CN" altLang="en-US" sz="1200" dirty="0">
                <a:solidFill>
                  <a:srgbClr val="C00000"/>
                </a:solidFill>
                <a:latin typeface="思源黑体 CN Light" panose="020B0300000000000000" pitchFamily="34" charset="-122"/>
                <a:ea typeface="思源黑体 CN Light" panose="020B0300000000000000" pitchFamily="34" charset="-122"/>
              </a:rPr>
              <a:t>数额巨大</a:t>
            </a:r>
            <a:r>
              <a:rPr lang="zh-CN" altLang="en-US" sz="1200" dirty="0">
                <a:latin typeface="思源黑体 CN Light" panose="020B0300000000000000" pitchFamily="34" charset="-122"/>
                <a:ea typeface="思源黑体 CN Light" panose="020B0300000000000000" pitchFamily="34" charset="-122"/>
              </a:rPr>
              <a:t>，动辄就是几十万上百万甚至</a:t>
            </a:r>
            <a:r>
              <a:rPr lang="zh-CN" altLang="en-US" sz="1200" dirty="0">
                <a:solidFill>
                  <a:srgbClr val="C00000"/>
                </a:solidFill>
                <a:latin typeface="思源黑体 CN Light" panose="020B0300000000000000" pitchFamily="34" charset="-122"/>
                <a:ea typeface="思源黑体 CN Light" panose="020B0300000000000000" pitchFamily="34" charset="-122"/>
              </a:rPr>
              <a:t>数千万元</a:t>
            </a:r>
            <a:r>
              <a:rPr lang="zh-CN" altLang="en-US" sz="1200" dirty="0">
                <a:latin typeface="思源黑体 CN Light" panose="020B0300000000000000" pitchFamily="34" charset="-122"/>
                <a:ea typeface="思源黑体 CN Light" panose="020B0300000000000000" pitchFamily="34" charset="-122"/>
              </a:rPr>
              <a:t>，使受害者蒙受巨大的损失，</a:t>
            </a:r>
            <a:r>
              <a:rPr lang="zh-CN" altLang="en-US" sz="1200" dirty="0">
                <a:solidFill>
                  <a:srgbClr val="C00000"/>
                </a:solidFill>
                <a:latin typeface="思源黑体 CN Light" panose="020B0300000000000000" pitchFamily="34" charset="-122"/>
                <a:ea typeface="思源黑体 CN Light" panose="020B0300000000000000" pitchFamily="34" charset="-122"/>
              </a:rPr>
              <a:t>严重扰乱</a:t>
            </a:r>
            <a:r>
              <a:rPr lang="zh-CN" altLang="en-US" sz="1200" dirty="0">
                <a:latin typeface="思源黑体 CN Light" panose="020B0300000000000000" pitchFamily="34" charset="-122"/>
                <a:ea typeface="思源黑体 CN Light" panose="020B0300000000000000" pitchFamily="34" charset="-122"/>
              </a:rPr>
              <a:t>经济秩序，对社会的</a:t>
            </a:r>
            <a:r>
              <a:rPr lang="zh-CN" altLang="en-US" sz="1200" dirty="0">
                <a:solidFill>
                  <a:srgbClr val="C00000"/>
                </a:solidFill>
                <a:latin typeface="思源黑体 CN Light" panose="020B0300000000000000" pitchFamily="34" charset="-122"/>
                <a:ea typeface="思源黑体 CN Light" panose="020B0300000000000000" pitchFamily="34" charset="-122"/>
              </a:rPr>
              <a:t>危害极大</a:t>
            </a:r>
            <a:r>
              <a:rPr lang="zh-CN" altLang="en-US" sz="1200" dirty="0">
                <a:latin typeface="思源黑体 CN Light" panose="020B0300000000000000" pitchFamily="34" charset="-122"/>
                <a:ea typeface="思源黑体 CN Light" panose="020B0300000000000000" pitchFamily="34" charset="-122"/>
              </a:rPr>
              <a:t>。</a:t>
            </a:r>
            <a:endParaRPr lang="zh-CN" altLang="en-US" sz="120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98536" y="1832924"/>
            <a:ext cx="8794928" cy="1531317"/>
          </a:xfrm>
          <a:prstGeom prst="rect">
            <a:avLst/>
          </a:prstGeom>
          <a:noFill/>
        </p:spPr>
        <p:txBody>
          <a:bodyPr wrap="square">
            <a:spAutoFit/>
          </a:bodyPr>
          <a:lstStyle/>
          <a:p>
            <a:pPr marL="285750" indent="-285750" algn="ctr">
              <a:lnSpc>
                <a:spcPct val="150000"/>
              </a:lnSpc>
              <a:buFont typeface="Arial" panose="020B0604020202020204" pitchFamily="34" charset="0"/>
              <a:buChar char="•"/>
            </a:pPr>
            <a:r>
              <a:rPr lang="zh-CN" altLang="en-US" sz="1600" dirty="0">
                <a:effectLst/>
                <a:latin typeface="思源黑体 CN Light" panose="020B0300000000000000" pitchFamily="34" charset="-122"/>
                <a:ea typeface="思源黑体 CN Light" panose="020B0300000000000000" pitchFamily="34" charset="-122"/>
              </a:rPr>
              <a:t>一般人常认为，</a:t>
            </a:r>
            <a:r>
              <a:rPr lang="zh-CN" altLang="en-US" sz="1600" b="1" dirty="0">
                <a:solidFill>
                  <a:srgbClr val="C00000"/>
                </a:solidFill>
                <a:latin typeface="思源黑体 CN Light" panose="020B0300000000000000" pitchFamily="34" charset="-122"/>
                <a:ea typeface="思源黑体 CN Light" panose="020B0300000000000000" pitchFamily="34" charset="-122"/>
              </a:rPr>
              <a:t>年龄较大</a:t>
            </a:r>
            <a:r>
              <a:rPr lang="zh-CN" altLang="en-US" sz="1600" dirty="0">
                <a:effectLst/>
                <a:latin typeface="思源黑体 CN Light" panose="020B0300000000000000" pitchFamily="34" charset="-122"/>
                <a:ea typeface="思源黑体 CN Light" panose="020B0300000000000000" pitchFamily="34" charset="-122"/>
              </a:rPr>
              <a:t>、</a:t>
            </a:r>
            <a:r>
              <a:rPr lang="zh-CN" altLang="en-US" sz="1600" b="1" dirty="0">
                <a:solidFill>
                  <a:srgbClr val="C00000"/>
                </a:solidFill>
                <a:latin typeface="思源黑体 CN Light" panose="020B0300000000000000" pitchFamily="34" charset="-122"/>
                <a:ea typeface="思源黑体 CN Light" panose="020B0300000000000000" pitchFamily="34" charset="-122"/>
              </a:rPr>
              <a:t>文化水平较低</a:t>
            </a:r>
            <a:r>
              <a:rPr lang="zh-CN" altLang="en-US" sz="1600" dirty="0">
                <a:effectLst/>
                <a:latin typeface="思源黑体 CN Light" panose="020B0300000000000000" pitchFamily="34" charset="-122"/>
                <a:ea typeface="思源黑体 CN Light" panose="020B0300000000000000" pitchFamily="34" charset="-122"/>
              </a:rPr>
              <a:t>的人群，最易遭遇电信网络诈骗。但事实</a:t>
            </a:r>
            <a:r>
              <a:rPr lang="zh-CN" altLang="en-US" sz="1600" b="1" dirty="0">
                <a:solidFill>
                  <a:srgbClr val="C00000"/>
                </a:solidFill>
                <a:latin typeface="思源黑体 CN Light" panose="020B0300000000000000" pitchFamily="34" charset="-122"/>
                <a:ea typeface="思源黑体 CN Light" panose="020B0300000000000000" pitchFamily="34" charset="-122"/>
              </a:rPr>
              <a:t>并非如此</a:t>
            </a:r>
            <a:r>
              <a:rPr lang="zh-CN" altLang="en-US" sz="1600" dirty="0">
                <a:effectLst/>
                <a:latin typeface="思源黑体 CN Light" panose="020B0300000000000000" pitchFamily="34" charset="-122"/>
                <a:ea typeface="思源黑体 CN Light" panose="020B0300000000000000" pitchFamily="34" charset="-122"/>
              </a:rPr>
              <a:t>。</a:t>
            </a:r>
            <a:endParaRPr lang="en-US" altLang="zh-CN" sz="1600" dirty="0">
              <a:latin typeface="思源黑体 CN Light" panose="020B0300000000000000" pitchFamily="34" charset="-122"/>
              <a:ea typeface="思源黑体 CN Light" panose="020B0300000000000000" pitchFamily="34" charset="-122"/>
            </a:endParaRPr>
          </a:p>
          <a:p>
            <a:pPr marL="285750" indent="-285750" algn="ctr">
              <a:lnSpc>
                <a:spcPct val="150000"/>
              </a:lnSpc>
              <a:buFont typeface="Arial" panose="020B0604020202020204" pitchFamily="34" charset="0"/>
              <a:buChar char="•"/>
            </a:pPr>
            <a:r>
              <a:rPr lang="zh-CN" altLang="en-US" sz="1600" dirty="0">
                <a:effectLst/>
                <a:latin typeface="思源黑体 CN Light" panose="020B0300000000000000" pitchFamily="34" charset="-122"/>
                <a:ea typeface="思源黑体 CN Light" panose="020B0300000000000000" pitchFamily="34" charset="-122"/>
              </a:rPr>
              <a:t>从性别来看，多个类型的受骗者以</a:t>
            </a:r>
            <a:r>
              <a:rPr lang="zh-CN" altLang="en-US" sz="1600" b="1" dirty="0">
                <a:solidFill>
                  <a:srgbClr val="C00000"/>
                </a:solidFill>
                <a:latin typeface="思源黑体 CN Light" panose="020B0300000000000000" pitchFamily="34" charset="-122"/>
                <a:ea typeface="思源黑体 CN Light" panose="020B0300000000000000" pitchFamily="34" charset="-122"/>
              </a:rPr>
              <a:t>女性</a:t>
            </a:r>
            <a:r>
              <a:rPr lang="zh-CN" altLang="en-US" sz="1600" dirty="0">
                <a:effectLst/>
                <a:latin typeface="思源黑体 CN Light" panose="020B0300000000000000" pitchFamily="34" charset="-122"/>
                <a:ea typeface="思源黑体 CN Light" panose="020B0300000000000000" pitchFamily="34" charset="-122"/>
              </a:rPr>
              <a:t>居多。</a:t>
            </a:r>
            <a:endParaRPr lang="zh-CN" altLang="en-US" sz="1600" dirty="0">
              <a:effectLst/>
              <a:latin typeface="思源黑体 CN Light" panose="020B0300000000000000" pitchFamily="34" charset="-122"/>
              <a:ea typeface="思源黑体 CN Light" panose="020B0300000000000000" pitchFamily="34" charset="-122"/>
            </a:endParaRPr>
          </a:p>
          <a:p>
            <a:pPr marL="285750" indent="-285750" algn="ctr">
              <a:lnSpc>
                <a:spcPct val="150000"/>
              </a:lnSpc>
              <a:buFont typeface="Arial" panose="020B0604020202020204" pitchFamily="34" charset="0"/>
              <a:buChar char="•"/>
            </a:pPr>
            <a:r>
              <a:rPr lang="zh-CN" altLang="en-US" sz="1600" dirty="0">
                <a:effectLst/>
                <a:latin typeface="思源黑体 CN Light" panose="020B0300000000000000" pitchFamily="34" charset="-122"/>
                <a:ea typeface="思源黑体 CN Light" panose="020B0300000000000000" pitchFamily="34" charset="-122"/>
              </a:rPr>
              <a:t>从年龄段来看，受骗者以</a:t>
            </a:r>
            <a:r>
              <a:rPr lang="zh-CN" altLang="en-US" sz="1600" b="1" dirty="0">
                <a:solidFill>
                  <a:srgbClr val="C00000"/>
                </a:solidFill>
                <a:latin typeface="思源黑体 CN Light" panose="020B0300000000000000" pitchFamily="34" charset="-122"/>
                <a:ea typeface="思源黑体 CN Light" panose="020B0300000000000000" pitchFamily="34" charset="-122"/>
              </a:rPr>
              <a:t>中青年</a:t>
            </a:r>
            <a:r>
              <a:rPr lang="zh-CN" altLang="en-US" sz="1600" dirty="0">
                <a:effectLst/>
                <a:latin typeface="思源黑体 CN Light" panose="020B0300000000000000" pitchFamily="34" charset="-122"/>
                <a:ea typeface="思源黑体 CN Light" panose="020B0300000000000000" pitchFamily="34" charset="-122"/>
              </a:rPr>
              <a:t>居多。</a:t>
            </a:r>
            <a:endParaRPr lang="zh-CN" altLang="en-US" sz="1600" dirty="0">
              <a:effectLst/>
              <a:latin typeface="思源黑体 CN Light" panose="020B0300000000000000" pitchFamily="34" charset="-122"/>
              <a:ea typeface="思源黑体 CN Light" panose="020B0300000000000000" pitchFamily="34" charset="-122"/>
            </a:endParaRPr>
          </a:p>
          <a:p>
            <a:pPr marL="285750" indent="-285750" algn="ctr">
              <a:lnSpc>
                <a:spcPct val="150000"/>
              </a:lnSpc>
              <a:buFont typeface="Arial" panose="020B0604020202020204" pitchFamily="34" charset="0"/>
              <a:buChar char="•"/>
            </a:pPr>
            <a:r>
              <a:rPr lang="zh-CN" altLang="en-US" sz="1600" dirty="0">
                <a:effectLst/>
                <a:latin typeface="思源黑体 CN Light" panose="020B0300000000000000" pitchFamily="34" charset="-122"/>
                <a:ea typeface="思源黑体 CN Light" panose="020B0300000000000000" pitchFamily="34" charset="-122"/>
              </a:rPr>
              <a:t>同时，</a:t>
            </a:r>
            <a:r>
              <a:rPr lang="zh-CN" altLang="en-US" sz="1600" b="1" dirty="0">
                <a:solidFill>
                  <a:srgbClr val="C00000"/>
                </a:solidFill>
                <a:effectLst/>
                <a:latin typeface="思源黑体 CN Light" panose="020B0300000000000000" pitchFamily="34" charset="-122"/>
                <a:ea typeface="思源黑体 CN Light" panose="020B0300000000000000" pitchFamily="34" charset="-122"/>
              </a:rPr>
              <a:t>高学历、有一定经济基础的人群</a:t>
            </a:r>
            <a:r>
              <a:rPr lang="zh-CN" altLang="en-US" sz="1600" dirty="0">
                <a:effectLst/>
                <a:latin typeface="思源黑体 CN Light" panose="020B0300000000000000" pitchFamily="34" charset="-122"/>
                <a:ea typeface="思源黑体 CN Light" panose="020B0300000000000000" pitchFamily="34" charset="-122"/>
              </a:rPr>
              <a:t>也并非电信网络诈骗的</a:t>
            </a:r>
            <a:r>
              <a:rPr lang="zh-CN" altLang="en-US" sz="1600" b="1" dirty="0">
                <a:solidFill>
                  <a:srgbClr val="C00000"/>
                </a:solidFill>
                <a:latin typeface="思源黑体 CN Light" panose="020B0300000000000000" pitchFamily="34" charset="-122"/>
                <a:ea typeface="思源黑体 CN Light" panose="020B0300000000000000" pitchFamily="34" charset="-122"/>
              </a:rPr>
              <a:t>“免疫人群”</a:t>
            </a:r>
            <a:r>
              <a:rPr lang="zh-CN" altLang="en-US" sz="1600" b="1" dirty="0">
                <a:effectLst/>
                <a:latin typeface="思源黑体 CN Light" panose="020B0300000000000000" pitchFamily="34" charset="-122"/>
                <a:ea typeface="思源黑体 CN Light" panose="020B0300000000000000" pitchFamily="34" charset="-122"/>
              </a:rPr>
              <a:t>。</a:t>
            </a:r>
            <a:endParaRPr lang="zh-CN" altLang="en-US" sz="1600" dirty="0">
              <a:effectLst/>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844372" y="205431"/>
            <a:ext cx="5309685" cy="523220"/>
          </a:xfrm>
          <a:prstGeom prst="rect">
            <a:avLst/>
          </a:prstGeom>
          <a:noFill/>
        </p:spPr>
        <p:txBody>
          <a:bodyPr wrap="square">
            <a:spAutoFit/>
          </a:bodyPr>
          <a:lstStyle/>
          <a:p>
            <a:pPr algn="dist"/>
            <a:r>
              <a:rPr lang="zh-CN" altLang="en-US" sz="2800" dirty="0">
                <a:solidFill>
                  <a:srgbClr val="C00000"/>
                </a:solidFill>
                <a:latin typeface="思源宋体 CN Heavy" panose="02020900000000000000" pitchFamily="18" charset="-122"/>
                <a:ea typeface="思源宋体 CN Heavy" panose="02020900000000000000" pitchFamily="18" charset="-122"/>
              </a:rPr>
              <a:t>哪些人</a:t>
            </a:r>
            <a:r>
              <a:rPr lang="zh-CN" altLang="en-US" sz="2800" dirty="0">
                <a:latin typeface="思源宋体 CN Heavy" panose="02020900000000000000" pitchFamily="18" charset="-122"/>
                <a:ea typeface="思源宋体 CN Heavy" panose="02020900000000000000" pitchFamily="18" charset="-122"/>
              </a:rPr>
              <a:t>易遭受电信网络诈骗？</a:t>
            </a:r>
            <a:endParaRPr lang="zh-CN" altLang="en-US" sz="2800" dirty="0">
              <a:solidFill>
                <a:srgbClr val="C00000"/>
              </a:solidFill>
              <a:latin typeface="思源宋体 CN Heavy" panose="02020900000000000000" pitchFamily="18" charset="-122"/>
              <a:ea typeface="思源宋体 CN Heavy" panose="02020900000000000000" pitchFamily="18" charset="-122"/>
            </a:endParaRPr>
          </a:p>
        </p:txBody>
      </p:sp>
      <p:pic>
        <p:nvPicPr>
          <p:cNvPr id="2054" name="图片 2053"/>
          <p:cNvPicPr>
            <a:picLocks noChangeAspect="1"/>
          </p:cNvPicPr>
          <p:nvPr/>
        </p:nvPicPr>
        <p:blipFill rotWithShape="1">
          <a:blip r:embed="rId1">
            <a:extLst>
              <a:ext uri="{28A0092B-C50C-407E-A947-70E740481C1C}">
                <a14:useLocalDpi xmlns:a14="http://schemas.microsoft.com/office/drawing/2010/main" val="0"/>
              </a:ext>
            </a:extLst>
          </a:blip>
          <a:srcRect b="49542"/>
          <a:stretch>
            <a:fillRect/>
          </a:stretch>
        </p:blipFill>
        <p:spPr>
          <a:xfrm>
            <a:off x="2486479" y="4445340"/>
            <a:ext cx="7425416" cy="2597717"/>
          </a:xfrm>
          <a:prstGeom prst="rect">
            <a:avLst/>
          </a:prstGeom>
        </p:spPr>
      </p:pic>
      <p:cxnSp>
        <p:nvCxnSpPr>
          <p:cNvPr id="2059" name="直接连接符 2058"/>
          <p:cNvCxnSpPr/>
          <p:nvPr/>
        </p:nvCxnSpPr>
        <p:spPr>
          <a:xfrm>
            <a:off x="4086225" y="1662441"/>
            <a:ext cx="401955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4189412" y="3637291"/>
            <a:ext cx="401955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4372" y="205431"/>
            <a:ext cx="3938085" cy="523220"/>
          </a:xfrm>
          <a:prstGeom prst="rect">
            <a:avLst/>
          </a:prstGeom>
          <a:noFill/>
        </p:spPr>
        <p:txBody>
          <a:bodyPr wrap="square">
            <a:spAutoFit/>
          </a:bodyPr>
          <a:lstStyle/>
          <a:p>
            <a:pPr algn="dist"/>
            <a:r>
              <a:rPr lang="zh-CN" altLang="en-US" sz="2800" dirty="0">
                <a:latin typeface="思源宋体 CN Heavy" panose="02020900000000000000" pitchFamily="18" charset="-122"/>
                <a:ea typeface="思源宋体 CN Heavy" panose="02020900000000000000" pitchFamily="18" charset="-122"/>
              </a:rPr>
              <a:t>如何</a:t>
            </a:r>
            <a:r>
              <a:rPr lang="zh-CN" altLang="en-US" sz="2800" dirty="0">
                <a:solidFill>
                  <a:srgbClr val="C00000"/>
                </a:solidFill>
                <a:latin typeface="思源宋体 CN Heavy" panose="02020900000000000000" pitchFamily="18" charset="-122"/>
                <a:ea typeface="思源宋体 CN Heavy" panose="02020900000000000000" pitchFamily="18" charset="-122"/>
              </a:rPr>
              <a:t>识别</a:t>
            </a:r>
            <a:r>
              <a:rPr lang="zh-CN" altLang="en-US" sz="2800" dirty="0">
                <a:latin typeface="思源宋体 CN Heavy" panose="02020900000000000000" pitchFamily="18" charset="-122"/>
                <a:ea typeface="思源宋体 CN Heavy" panose="02020900000000000000" pitchFamily="18" charset="-122"/>
              </a:rPr>
              <a:t>电信诈骗？</a:t>
            </a:r>
            <a:endParaRPr lang="zh-CN" altLang="en-US" sz="2800" dirty="0">
              <a:solidFill>
                <a:srgbClr val="C00000"/>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9080497" y="2080730"/>
            <a:ext cx="1809749" cy="923330"/>
          </a:xfrm>
          <a:prstGeom prst="rect">
            <a:avLst/>
          </a:prstGeom>
          <a:noFill/>
        </p:spPr>
        <p:txBody>
          <a:bodyPr wrap="square" rtlCol="0">
            <a:spAutoFit/>
          </a:bodyPr>
          <a:lstStyle/>
          <a:p>
            <a:pPr algn="dist"/>
            <a:r>
              <a:rPr lang="zh-CN" altLang="en-US" sz="5400" dirty="0">
                <a:solidFill>
                  <a:srgbClr val="C00000"/>
                </a:solidFill>
                <a:latin typeface="思源宋体 CN Heavy" panose="02020900000000000000" pitchFamily="18" charset="-122"/>
                <a:ea typeface="思源宋体 CN Heavy" panose="02020900000000000000" pitchFamily="18" charset="-122"/>
              </a:rPr>
              <a:t>诈骗</a:t>
            </a:r>
            <a:endParaRPr lang="zh-CN" altLang="en-US" sz="5400" dirty="0">
              <a:solidFill>
                <a:srgbClr val="C00000"/>
              </a:solidFill>
              <a:latin typeface="思源宋体 CN Heavy" panose="02020900000000000000" pitchFamily="18" charset="-122"/>
              <a:ea typeface="思源宋体 CN Heavy" panose="02020900000000000000" pitchFamily="18" charset="-122"/>
            </a:endParaRPr>
          </a:p>
        </p:txBody>
      </p:sp>
      <p:grpSp>
        <p:nvGrpSpPr>
          <p:cNvPr id="18" name="组合 17"/>
          <p:cNvGrpSpPr/>
          <p:nvPr>
            <p:custDataLst>
              <p:tags r:id="rId1"/>
            </p:custDataLst>
          </p:nvPr>
        </p:nvGrpSpPr>
        <p:grpSpPr>
          <a:xfrm>
            <a:off x="1371600" y="1835150"/>
            <a:ext cx="1809750" cy="1568450"/>
            <a:chOff x="1397000" y="1860550"/>
            <a:chExt cx="1809750" cy="1568450"/>
          </a:xfrm>
          <a:solidFill>
            <a:srgbClr val="C00000"/>
          </a:solidFill>
        </p:grpSpPr>
        <p:sp>
          <p:nvSpPr>
            <p:cNvPr id="16" name="矩形: 圆角 15"/>
            <p:cNvSpPr/>
            <p:nvPr>
              <p:custDataLst>
                <p:tags r:id="rId2"/>
              </p:custDataLst>
            </p:nvPr>
          </p:nvSpPr>
          <p:spPr>
            <a:xfrm>
              <a:off x="1397000" y="1860550"/>
              <a:ext cx="1809750" cy="1568450"/>
            </a:xfrm>
            <a:prstGeom prst="roundRect">
              <a:avLst>
                <a:gd name="adj" fmla="val 695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custDataLst>
                <p:tags r:id="rId3"/>
              </p:custDataLst>
            </p:nvPr>
          </p:nvSpPr>
          <p:spPr>
            <a:xfrm>
              <a:off x="1447800" y="1904726"/>
              <a:ext cx="1708150" cy="1473474"/>
            </a:xfrm>
            <a:prstGeom prst="roundRect">
              <a:avLst>
                <a:gd name="adj" fmla="val 695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9" name="组合 18"/>
          <p:cNvGrpSpPr/>
          <p:nvPr>
            <p:custDataLst>
              <p:tags r:id="rId4"/>
            </p:custDataLst>
          </p:nvPr>
        </p:nvGrpSpPr>
        <p:grpSpPr>
          <a:xfrm>
            <a:off x="3868737" y="1835150"/>
            <a:ext cx="1809750" cy="1568450"/>
            <a:chOff x="1397000" y="1860550"/>
            <a:chExt cx="1809750" cy="1568450"/>
          </a:xfrm>
          <a:solidFill>
            <a:srgbClr val="C00000"/>
          </a:solidFill>
        </p:grpSpPr>
        <p:sp>
          <p:nvSpPr>
            <p:cNvPr id="20" name="矩形: 圆角 19"/>
            <p:cNvSpPr/>
            <p:nvPr>
              <p:custDataLst>
                <p:tags r:id="rId5"/>
              </p:custDataLst>
            </p:nvPr>
          </p:nvSpPr>
          <p:spPr>
            <a:xfrm>
              <a:off x="1397000" y="1860550"/>
              <a:ext cx="1809750" cy="1568450"/>
            </a:xfrm>
            <a:prstGeom prst="roundRect">
              <a:avLst>
                <a:gd name="adj" fmla="val 695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custDataLst>
                <p:tags r:id="rId6"/>
              </p:custDataLst>
            </p:nvPr>
          </p:nvSpPr>
          <p:spPr>
            <a:xfrm>
              <a:off x="1447800" y="1904726"/>
              <a:ext cx="1708150" cy="1473474"/>
            </a:xfrm>
            <a:prstGeom prst="roundRect">
              <a:avLst>
                <a:gd name="adj" fmla="val 695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custDataLst>
              <p:tags r:id="rId7"/>
            </p:custDataLst>
          </p:nvPr>
        </p:nvGrpSpPr>
        <p:grpSpPr>
          <a:xfrm>
            <a:off x="6365875" y="1831838"/>
            <a:ext cx="1809750" cy="1568450"/>
            <a:chOff x="1397000" y="1860550"/>
            <a:chExt cx="1809750" cy="1568450"/>
          </a:xfrm>
          <a:solidFill>
            <a:srgbClr val="C00000"/>
          </a:solidFill>
        </p:grpSpPr>
        <p:sp>
          <p:nvSpPr>
            <p:cNvPr id="23" name="矩形: 圆角 22"/>
            <p:cNvSpPr/>
            <p:nvPr>
              <p:custDataLst>
                <p:tags r:id="rId8"/>
              </p:custDataLst>
            </p:nvPr>
          </p:nvSpPr>
          <p:spPr>
            <a:xfrm>
              <a:off x="1397000" y="1860550"/>
              <a:ext cx="1809750" cy="1568450"/>
            </a:xfrm>
            <a:prstGeom prst="roundRect">
              <a:avLst>
                <a:gd name="adj" fmla="val 695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custDataLst>
                <p:tags r:id="rId9"/>
              </p:custDataLst>
            </p:nvPr>
          </p:nvSpPr>
          <p:spPr>
            <a:xfrm>
              <a:off x="1447800" y="1904726"/>
              <a:ext cx="1708150" cy="1473474"/>
            </a:xfrm>
            <a:prstGeom prst="roundRect">
              <a:avLst>
                <a:gd name="adj" fmla="val 6950"/>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加号 24"/>
          <p:cNvSpPr/>
          <p:nvPr>
            <p:custDataLst>
              <p:tags r:id="rId10"/>
            </p:custDataLst>
          </p:nvPr>
        </p:nvSpPr>
        <p:spPr>
          <a:xfrm>
            <a:off x="3257550" y="2273300"/>
            <a:ext cx="534987" cy="534987"/>
          </a:xfrm>
          <a:prstGeom prst="mathPlus">
            <a:avLst>
              <a:gd name="adj1" fmla="val 690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加号 25"/>
          <p:cNvSpPr/>
          <p:nvPr>
            <p:custDataLst>
              <p:tags r:id="rId11"/>
            </p:custDataLst>
          </p:nvPr>
        </p:nvSpPr>
        <p:spPr>
          <a:xfrm>
            <a:off x="5729287" y="2273300"/>
            <a:ext cx="534987" cy="534987"/>
          </a:xfrm>
          <a:prstGeom prst="mathPlus">
            <a:avLst>
              <a:gd name="adj1" fmla="val 690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号 26"/>
          <p:cNvSpPr/>
          <p:nvPr>
            <p:custDataLst>
              <p:tags r:id="rId12"/>
            </p:custDataLst>
          </p:nvPr>
        </p:nvSpPr>
        <p:spPr>
          <a:xfrm>
            <a:off x="8394700" y="2229643"/>
            <a:ext cx="622300" cy="622300"/>
          </a:xfrm>
          <a:prstGeom prst="mathEqual">
            <a:avLst>
              <a:gd name="adj1" fmla="val 7193"/>
              <a:gd name="adj2" fmla="val 1584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 name="组合 31"/>
          <p:cNvGrpSpPr/>
          <p:nvPr>
            <p:custDataLst>
              <p:tags r:id="rId13"/>
            </p:custDataLst>
          </p:nvPr>
        </p:nvGrpSpPr>
        <p:grpSpPr>
          <a:xfrm>
            <a:off x="1667030" y="2022076"/>
            <a:ext cx="1218890" cy="1175450"/>
            <a:chOff x="1667030" y="2022076"/>
            <a:chExt cx="1218890" cy="1175450"/>
          </a:xfrm>
        </p:grpSpPr>
        <p:sp>
          <p:nvSpPr>
            <p:cNvPr id="28" name="文本框 27"/>
            <p:cNvSpPr txBox="1"/>
            <p:nvPr>
              <p:custDataLst>
                <p:tags r:id="rId14"/>
              </p:custDataLst>
            </p:nvPr>
          </p:nvSpPr>
          <p:spPr>
            <a:xfrm>
              <a:off x="1704142" y="2022076"/>
              <a:ext cx="1057831" cy="523220"/>
            </a:xfrm>
            <a:prstGeom prst="rect">
              <a:avLst/>
            </a:prstGeom>
            <a:noFill/>
          </p:spPr>
          <p:txBody>
            <a:bodyPr wrap="square" rtlCol="0">
              <a:spAutoFit/>
            </a:bodyPr>
            <a:lstStyle/>
            <a:p>
              <a:pPr algn="dist"/>
              <a:r>
                <a:rPr lang="zh-CN" altLang="en-US" sz="2800" dirty="0">
                  <a:solidFill>
                    <a:schemeClr val="bg1"/>
                  </a:solidFill>
                  <a:latin typeface="思源宋体 CN Heavy" panose="02020900000000000000" pitchFamily="18" charset="-122"/>
                  <a:ea typeface="思源宋体 CN Heavy" panose="02020900000000000000" pitchFamily="18" charset="-122"/>
                </a:rPr>
                <a:t>人物</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cxnSp>
          <p:nvCxnSpPr>
            <p:cNvPr id="30" name="直接连接符 29"/>
            <p:cNvCxnSpPr/>
            <p:nvPr>
              <p:custDataLst>
                <p:tags r:id="rId15"/>
              </p:custDataLst>
            </p:nvPr>
          </p:nvCxnSpPr>
          <p:spPr>
            <a:xfrm>
              <a:off x="1769269" y="2542395"/>
              <a:ext cx="10144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custDataLst>
                <p:tags r:id="rId16"/>
              </p:custDataLst>
            </p:nvPr>
          </p:nvSpPr>
          <p:spPr>
            <a:xfrm>
              <a:off x="1667030" y="2612751"/>
              <a:ext cx="1218890" cy="584775"/>
            </a:xfrm>
            <a:prstGeom prst="rect">
              <a:avLst/>
            </a:prstGeom>
            <a:noFill/>
          </p:spPr>
          <p:txBody>
            <a:bodyPr wrap="square" rtlCol="0">
              <a:spAutoFit/>
            </a:bodyPr>
            <a:lstStyle/>
            <a:p>
              <a:pPr algn="ctr"/>
              <a:r>
                <a:rPr lang="zh-CN" altLang="en-US" sz="1600" dirty="0">
                  <a:solidFill>
                    <a:schemeClr val="bg1"/>
                  </a:solidFill>
                  <a:latin typeface="思源黑体 CN Light" panose="020B0300000000000000" pitchFamily="34" charset="-122"/>
                  <a:ea typeface="思源黑体 CN Light" panose="020B0300000000000000" pitchFamily="34" charset="-122"/>
                </a:rPr>
                <a:t>无法准确</a:t>
              </a:r>
              <a:endParaRPr lang="en-US" altLang="zh-CN" sz="1600" dirty="0">
                <a:solidFill>
                  <a:schemeClr val="bg1"/>
                </a:solidFill>
                <a:latin typeface="思源黑体 CN Light" panose="020B0300000000000000" pitchFamily="34" charset="-122"/>
                <a:ea typeface="思源黑体 CN Light" panose="020B0300000000000000" pitchFamily="34" charset="-122"/>
              </a:endParaRPr>
            </a:p>
            <a:p>
              <a:pPr algn="ctr"/>
              <a:r>
                <a:rPr lang="zh-CN" altLang="en-US" sz="1600" dirty="0">
                  <a:solidFill>
                    <a:schemeClr val="bg1"/>
                  </a:solidFill>
                  <a:latin typeface="思源黑体 CN Light" panose="020B0300000000000000" pitchFamily="34" charset="-122"/>
                  <a:ea typeface="思源黑体 CN Light" panose="020B0300000000000000" pitchFamily="34" charset="-122"/>
                </a:rPr>
                <a:t>确认其身份</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33" name="组合 32"/>
          <p:cNvGrpSpPr/>
          <p:nvPr>
            <p:custDataLst>
              <p:tags r:id="rId17"/>
            </p:custDataLst>
          </p:nvPr>
        </p:nvGrpSpPr>
        <p:grpSpPr>
          <a:xfrm>
            <a:off x="3919537" y="2022076"/>
            <a:ext cx="1733550" cy="1196766"/>
            <a:chOff x="1455270" y="2022076"/>
            <a:chExt cx="1733550" cy="1196766"/>
          </a:xfrm>
        </p:grpSpPr>
        <p:sp>
          <p:nvSpPr>
            <p:cNvPr id="34" name="文本框 33"/>
            <p:cNvSpPr txBox="1"/>
            <p:nvPr>
              <p:custDataLst>
                <p:tags r:id="rId18"/>
              </p:custDataLst>
            </p:nvPr>
          </p:nvSpPr>
          <p:spPr>
            <a:xfrm>
              <a:off x="1455270" y="2022076"/>
              <a:ext cx="1708149" cy="523220"/>
            </a:xfrm>
            <a:prstGeom prst="rect">
              <a:avLst/>
            </a:prstGeom>
            <a:noFill/>
          </p:spPr>
          <p:txBody>
            <a:bodyPr wrap="square" rtlCol="0">
              <a:spAutoFit/>
            </a:bodyPr>
            <a:lstStyle/>
            <a:p>
              <a:pPr algn="dist"/>
              <a:r>
                <a:rPr lang="zh-CN" altLang="en-US" sz="2800" dirty="0">
                  <a:solidFill>
                    <a:schemeClr val="bg1"/>
                  </a:solidFill>
                  <a:latin typeface="思源宋体 CN Heavy" panose="02020900000000000000" pitchFamily="18" charset="-122"/>
                  <a:ea typeface="思源宋体 CN Heavy" panose="02020900000000000000" pitchFamily="18" charset="-122"/>
                </a:rPr>
                <a:t>沟通工具</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cxnSp>
          <p:nvCxnSpPr>
            <p:cNvPr id="35" name="直接连接符 34"/>
            <p:cNvCxnSpPr/>
            <p:nvPr>
              <p:custDataLst>
                <p:tags r:id="rId19"/>
              </p:custDataLst>
            </p:nvPr>
          </p:nvCxnSpPr>
          <p:spPr>
            <a:xfrm>
              <a:off x="1769269" y="2542395"/>
              <a:ext cx="10144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custDataLst>
                <p:tags r:id="rId20"/>
              </p:custDataLst>
            </p:nvPr>
          </p:nvSpPr>
          <p:spPr>
            <a:xfrm>
              <a:off x="1480670" y="2635277"/>
              <a:ext cx="1708150" cy="583565"/>
            </a:xfrm>
            <a:prstGeom prst="rect">
              <a:avLst/>
            </a:prstGeom>
            <a:noFill/>
          </p:spPr>
          <p:txBody>
            <a:bodyPr wrap="square" rtlCol="0">
              <a:spAutoFit/>
            </a:bodyPr>
            <a:lstStyle/>
            <a:p>
              <a:pPr algn="ctr"/>
              <a:r>
                <a:rPr lang="zh-CN" altLang="en-US" sz="1600" dirty="0">
                  <a:solidFill>
                    <a:schemeClr val="bg1"/>
                  </a:solidFill>
                  <a:latin typeface="思源黑体 CN Light" panose="020B0300000000000000" pitchFamily="34" charset="-122"/>
                  <a:ea typeface="思源黑体 CN Light" panose="020B0300000000000000" pitchFamily="34" charset="-122"/>
                </a:rPr>
                <a:t>电话、短信、网络等看不到真人</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37" name="组合 36"/>
          <p:cNvGrpSpPr/>
          <p:nvPr>
            <p:custDataLst>
              <p:tags r:id="rId21"/>
            </p:custDataLst>
          </p:nvPr>
        </p:nvGrpSpPr>
        <p:grpSpPr>
          <a:xfrm>
            <a:off x="6661305" y="2022076"/>
            <a:ext cx="1218890" cy="1074865"/>
            <a:chOff x="1667030" y="2022076"/>
            <a:chExt cx="1218890" cy="1074865"/>
          </a:xfrm>
        </p:grpSpPr>
        <p:sp>
          <p:nvSpPr>
            <p:cNvPr id="38" name="文本框 37"/>
            <p:cNvSpPr txBox="1"/>
            <p:nvPr>
              <p:custDataLst>
                <p:tags r:id="rId22"/>
              </p:custDataLst>
            </p:nvPr>
          </p:nvSpPr>
          <p:spPr>
            <a:xfrm>
              <a:off x="1704142" y="2022076"/>
              <a:ext cx="1057831" cy="523220"/>
            </a:xfrm>
            <a:prstGeom prst="rect">
              <a:avLst/>
            </a:prstGeom>
            <a:noFill/>
          </p:spPr>
          <p:txBody>
            <a:bodyPr wrap="square" rtlCol="0">
              <a:spAutoFit/>
            </a:bodyPr>
            <a:lstStyle/>
            <a:p>
              <a:pPr algn="dist"/>
              <a:r>
                <a:rPr lang="zh-CN" altLang="en-US" sz="2800" dirty="0">
                  <a:solidFill>
                    <a:schemeClr val="bg1"/>
                  </a:solidFill>
                  <a:latin typeface="思源宋体 CN Heavy" panose="02020900000000000000" pitchFamily="18" charset="-122"/>
                  <a:ea typeface="思源宋体 CN Heavy" panose="02020900000000000000" pitchFamily="18" charset="-122"/>
                </a:rPr>
                <a:t>要求</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cxnSp>
          <p:nvCxnSpPr>
            <p:cNvPr id="39" name="直接连接符 38"/>
            <p:cNvCxnSpPr/>
            <p:nvPr>
              <p:custDataLst>
                <p:tags r:id="rId23"/>
              </p:custDataLst>
            </p:nvPr>
          </p:nvCxnSpPr>
          <p:spPr>
            <a:xfrm>
              <a:off x="1769269" y="2542395"/>
              <a:ext cx="10144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custDataLst>
                <p:tags r:id="rId24"/>
              </p:custDataLst>
            </p:nvPr>
          </p:nvSpPr>
          <p:spPr>
            <a:xfrm>
              <a:off x="1667030" y="2758387"/>
              <a:ext cx="1218890" cy="338554"/>
            </a:xfrm>
            <a:prstGeom prst="rect">
              <a:avLst/>
            </a:prstGeom>
            <a:noFill/>
          </p:spPr>
          <p:txBody>
            <a:bodyPr wrap="square" rtlCol="0">
              <a:spAutoFit/>
            </a:bodyPr>
            <a:lstStyle/>
            <a:p>
              <a:pPr algn="ctr"/>
              <a:r>
                <a:rPr lang="zh-CN" altLang="en-US" sz="1600" dirty="0">
                  <a:solidFill>
                    <a:schemeClr val="bg1"/>
                  </a:solidFill>
                  <a:latin typeface="思源黑体 CN Light" panose="020B0300000000000000" pitchFamily="34" charset="-122"/>
                  <a:ea typeface="思源黑体 CN Light" panose="020B0300000000000000" pitchFamily="34" charset="-122"/>
                </a:rPr>
                <a:t>汇款、转账</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grpSp>
      <p:cxnSp>
        <p:nvCxnSpPr>
          <p:cNvPr id="42" name="直接连接符 41"/>
          <p:cNvCxnSpPr/>
          <p:nvPr/>
        </p:nvCxnSpPr>
        <p:spPr>
          <a:xfrm>
            <a:off x="914400" y="3835400"/>
            <a:ext cx="9906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1177191" y="4124054"/>
            <a:ext cx="9639177" cy="400110"/>
          </a:xfrm>
          <a:prstGeom prst="rect">
            <a:avLst/>
          </a:prstGeom>
          <a:noFill/>
        </p:spPr>
        <p:txBody>
          <a:bodyPr wrap="none" rtlCol="0">
            <a:spAutoFit/>
          </a:bodyPr>
          <a:lstStyle/>
          <a:p>
            <a:r>
              <a:rPr lang="zh-CN" altLang="en-US" sz="2000" b="1" dirty="0">
                <a:solidFill>
                  <a:srgbClr val="C00000"/>
                </a:solidFill>
                <a:latin typeface="思源黑体 CN Light" panose="020B0300000000000000" pitchFamily="34" charset="-122"/>
                <a:ea typeface="思源黑体 CN Light" panose="020B0300000000000000" pitchFamily="34" charset="-122"/>
              </a:rPr>
              <a:t>人物</a:t>
            </a:r>
            <a:r>
              <a:rPr lang="zh-CN" altLang="en-US" dirty="0">
                <a:latin typeface="思源黑体 CN Light" panose="020B0300000000000000" pitchFamily="34" charset="-122"/>
                <a:ea typeface="思源黑体 CN Light" panose="020B0300000000000000" pitchFamily="34" charset="-122"/>
              </a:rPr>
              <a:t>（不能准确确认其身份的人）</a:t>
            </a:r>
            <a:r>
              <a:rPr lang="en-US" altLang="zh-CN" dirty="0">
                <a:latin typeface="思源黑体 CN Light" panose="020B0300000000000000" pitchFamily="34" charset="-122"/>
                <a:ea typeface="思源黑体 CN Light" panose="020B0300000000000000" pitchFamily="34" charset="-122"/>
              </a:rPr>
              <a:t>+</a:t>
            </a:r>
            <a:r>
              <a:rPr lang="zh-CN" altLang="en-US" sz="2000" b="1" dirty="0">
                <a:solidFill>
                  <a:srgbClr val="C00000"/>
                </a:solidFill>
                <a:latin typeface="思源黑体 CN Light" panose="020B0300000000000000" pitchFamily="34" charset="-122"/>
                <a:ea typeface="思源黑体 CN Light" panose="020B0300000000000000" pitchFamily="34" charset="-122"/>
              </a:rPr>
              <a:t>沟通工具</a:t>
            </a:r>
            <a:r>
              <a:rPr lang="zh-CN" altLang="en-US" dirty="0">
                <a:latin typeface="思源黑体 CN Light" panose="020B0300000000000000" pitchFamily="34" charset="-122"/>
                <a:ea typeface="思源黑体 CN Light" panose="020B0300000000000000" pitchFamily="34" charset="-122"/>
              </a:rPr>
              <a:t>（电话、短信、网络等）</a:t>
            </a:r>
            <a:r>
              <a:rPr lang="en-US" altLang="zh-CN" dirty="0">
                <a:latin typeface="思源黑体 CN Light" panose="020B0300000000000000" pitchFamily="34" charset="-122"/>
                <a:ea typeface="思源黑体 CN Light" panose="020B0300000000000000" pitchFamily="34" charset="-122"/>
              </a:rPr>
              <a:t>+</a:t>
            </a:r>
            <a:r>
              <a:rPr lang="zh-CN" altLang="en-US" sz="2000" b="1" dirty="0">
                <a:solidFill>
                  <a:srgbClr val="C00000"/>
                </a:solidFill>
                <a:latin typeface="思源黑体 CN Light" panose="020B0300000000000000" pitchFamily="34" charset="-122"/>
                <a:ea typeface="思源黑体 CN Light" panose="020B0300000000000000" pitchFamily="34" charset="-122"/>
              </a:rPr>
              <a:t>要求</a:t>
            </a:r>
            <a:r>
              <a:rPr lang="zh-CN" altLang="en-US" dirty="0">
                <a:latin typeface="思源黑体 CN Light" panose="020B0300000000000000" pitchFamily="34" charset="-122"/>
                <a:ea typeface="思源黑体 CN Light" panose="020B0300000000000000" pitchFamily="34" charset="-122"/>
              </a:rPr>
              <a:t>（汇款、转账）</a:t>
            </a:r>
            <a:endParaRPr lang="zh-CN" altLang="en-US" dirty="0">
              <a:latin typeface="思源黑体 CN Light" panose="020B0300000000000000" pitchFamily="34" charset="-122"/>
              <a:ea typeface="思源黑体 CN Light" panose="020B0300000000000000" pitchFamily="34" charset="-122"/>
            </a:endParaRPr>
          </a:p>
        </p:txBody>
      </p:sp>
      <p:sp>
        <p:nvSpPr>
          <p:cNvPr id="47" name="文本框 46"/>
          <p:cNvSpPr txBox="1"/>
          <p:nvPr/>
        </p:nvSpPr>
        <p:spPr>
          <a:xfrm>
            <a:off x="3257550" y="4812817"/>
            <a:ext cx="5105885" cy="707886"/>
          </a:xfrm>
          <a:prstGeom prst="rect">
            <a:avLst/>
          </a:prstGeom>
          <a:noFill/>
        </p:spPr>
        <p:txBody>
          <a:bodyPr wrap="none" rtlCol="0">
            <a:spAutoFit/>
          </a:bodyPr>
          <a:lstStyle/>
          <a:p>
            <a:r>
              <a:rPr lang="zh-CN" altLang="en-US" sz="2400" dirty="0">
                <a:latin typeface="思源宋体 CN Heavy" panose="02020900000000000000" pitchFamily="18" charset="-122"/>
                <a:ea typeface="思源宋体 CN Heavy" panose="02020900000000000000" pitchFamily="18" charset="-122"/>
              </a:rPr>
              <a:t>如过遇到上述情况，请及时 </a:t>
            </a:r>
            <a:r>
              <a:rPr lang="zh-CN" altLang="en-US" sz="4000" dirty="0">
                <a:solidFill>
                  <a:srgbClr val="C00000"/>
                </a:solidFill>
                <a:latin typeface="思源宋体 CN Heavy" panose="02020900000000000000" pitchFamily="18" charset="-122"/>
                <a:ea typeface="思源宋体 CN Heavy" panose="02020900000000000000" pitchFamily="18" charset="-122"/>
              </a:rPr>
              <a:t>报 警</a:t>
            </a:r>
            <a:endParaRPr lang="zh-CN" altLang="en-US" sz="2400" dirty="0">
              <a:solidFill>
                <a:srgbClr val="C00000"/>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907266"/>
            <a:ext cx="12192000" cy="2677886"/>
          </a:xfrm>
          <a:prstGeom prst="rect">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 name="文本框 4"/>
          <p:cNvSpPr txBox="1"/>
          <p:nvPr/>
        </p:nvSpPr>
        <p:spPr>
          <a:xfrm>
            <a:off x="2885536" y="2576092"/>
            <a:ext cx="6337227" cy="707886"/>
          </a:xfrm>
          <a:prstGeom prst="rect">
            <a:avLst/>
          </a:prstGeom>
          <a:noFill/>
        </p:spPr>
        <p:txBody>
          <a:bodyPr wrap="square" rtlCol="0">
            <a:spAutoFit/>
          </a:bodyPr>
          <a:lstStyle/>
          <a:p>
            <a:pPr algn="dist"/>
            <a:r>
              <a:rPr kumimoji="0" lang="zh-CN" altLang="en-US" sz="40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新环境下电信诈骗的演变</a:t>
            </a:r>
            <a:endParaRPr kumimoji="0" lang="en-US" altLang="zh-CN" sz="40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5092797" y="3362838"/>
            <a:ext cx="3098800" cy="423321"/>
          </a:xfrm>
          <a:prstGeom prst="rect">
            <a:avLst/>
          </a:prstGeom>
          <a:noFill/>
        </p:spPr>
        <p:txBody>
          <a:bodyPr wrap="square">
            <a:spAutoFit/>
          </a:bodyPr>
          <a:lstStyle/>
          <a:p>
            <a:pPr marL="285750" indent="-285750">
              <a:lnSpc>
                <a:spcPct val="150000"/>
              </a:lnSpc>
              <a:buFont typeface="Arial" panose="020B0604020202020204" pitchFamily="34" charset="0"/>
              <a:buChar char="•"/>
            </a:pPr>
            <a:r>
              <a:rPr kumimoji="0" lang="zh-CN" altLang="en-US"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rPr>
              <a:t>新形势及新特点</a:t>
            </a:r>
            <a:endParaRPr kumimoji="0" lang="en-US" altLang="zh-CN" sz="16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2684961" y="2322285"/>
            <a:ext cx="6738376" cy="0"/>
          </a:xfrm>
          <a:prstGeom prst="line">
            <a:avLst/>
          </a:prstGeom>
          <a:ln w="19050"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684961" y="2322285"/>
            <a:ext cx="0" cy="130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23337" y="2322285"/>
            <a:ext cx="0" cy="944821"/>
          </a:xfrm>
          <a:prstGeom prst="line">
            <a:avLst/>
          </a:prstGeom>
          <a:ln w="19050" cap="sq">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KSO_Shape"/>
          <p:cNvSpPr/>
          <p:nvPr/>
        </p:nvSpPr>
        <p:spPr bwMode="auto">
          <a:xfrm>
            <a:off x="9145009" y="3280003"/>
            <a:ext cx="430724" cy="372576"/>
          </a:xfrm>
          <a:custGeom>
            <a:avLst/>
            <a:gdLst>
              <a:gd name="T0" fmla="*/ 2147483646 w 6617"/>
              <a:gd name="T1" fmla="*/ 2147483646 h 5732"/>
              <a:gd name="T2" fmla="*/ 2147483646 w 6617"/>
              <a:gd name="T3" fmla="*/ 2147483646 h 5732"/>
              <a:gd name="T4" fmla="*/ 2147483646 w 6617"/>
              <a:gd name="T5" fmla="*/ 2147483646 h 5732"/>
              <a:gd name="T6" fmla="*/ 2147483646 w 6617"/>
              <a:gd name="T7" fmla="*/ 2147483646 h 5732"/>
              <a:gd name="T8" fmla="*/ 2147483646 w 6617"/>
              <a:gd name="T9" fmla="*/ 2147483646 h 5732"/>
              <a:gd name="T10" fmla="*/ 2147483646 w 6617"/>
              <a:gd name="T11" fmla="*/ 2147483646 h 5732"/>
              <a:gd name="T12" fmla="*/ 2147483646 w 6617"/>
              <a:gd name="T13" fmla="*/ 2147483646 h 5732"/>
              <a:gd name="T14" fmla="*/ 2147483646 w 6617"/>
              <a:gd name="T15" fmla="*/ 2147483646 h 5732"/>
              <a:gd name="T16" fmla="*/ 2147483646 w 6617"/>
              <a:gd name="T17" fmla="*/ 2147483646 h 5732"/>
              <a:gd name="T18" fmla="*/ 2147483646 w 6617"/>
              <a:gd name="T19" fmla="*/ 2147483646 h 5732"/>
              <a:gd name="T20" fmla="*/ 2147483646 w 6617"/>
              <a:gd name="T21" fmla="*/ 2147483646 h 5732"/>
              <a:gd name="T22" fmla="*/ 2147483646 w 6617"/>
              <a:gd name="T23" fmla="*/ 2147483646 h 5732"/>
              <a:gd name="T24" fmla="*/ 2147483646 w 6617"/>
              <a:gd name="T25" fmla="*/ 2147483646 h 5732"/>
              <a:gd name="T26" fmla="*/ 2147483646 w 6617"/>
              <a:gd name="T27" fmla="*/ 2147483646 h 5732"/>
              <a:gd name="T28" fmla="*/ 2147483646 w 6617"/>
              <a:gd name="T29" fmla="*/ 2147483646 h 5732"/>
              <a:gd name="T30" fmla="*/ 2147483646 w 6617"/>
              <a:gd name="T31" fmla="*/ 2147483646 h 5732"/>
              <a:gd name="T32" fmla="*/ 2147483646 w 6617"/>
              <a:gd name="T33" fmla="*/ 2147483646 h 5732"/>
              <a:gd name="T34" fmla="*/ 2147483646 w 6617"/>
              <a:gd name="T35" fmla="*/ 2147483646 h 5732"/>
              <a:gd name="T36" fmla="*/ 2147483646 w 6617"/>
              <a:gd name="T37" fmla="*/ 2147483646 h 5732"/>
              <a:gd name="T38" fmla="*/ 2147483646 w 6617"/>
              <a:gd name="T39" fmla="*/ 2147483646 h 5732"/>
              <a:gd name="T40" fmla="*/ 2147483646 w 6617"/>
              <a:gd name="T41" fmla="*/ 2147483646 h 5732"/>
              <a:gd name="T42" fmla="*/ 2147483646 w 6617"/>
              <a:gd name="T43" fmla="*/ 2147483646 h 5732"/>
              <a:gd name="T44" fmla="*/ 2147483646 w 6617"/>
              <a:gd name="T45" fmla="*/ 2147483646 h 5732"/>
              <a:gd name="T46" fmla="*/ 2147483646 w 6617"/>
              <a:gd name="T47" fmla="*/ 2147483646 h 5732"/>
              <a:gd name="T48" fmla="*/ 2147483646 w 6617"/>
              <a:gd name="T49" fmla="*/ 2147483646 h 5732"/>
              <a:gd name="T50" fmla="*/ 2147483646 w 6617"/>
              <a:gd name="T51" fmla="*/ 2147483646 h 5732"/>
              <a:gd name="T52" fmla="*/ 2147483646 w 6617"/>
              <a:gd name="T53" fmla="*/ 2147483646 h 5732"/>
              <a:gd name="T54" fmla="*/ 2147483646 w 6617"/>
              <a:gd name="T55" fmla="*/ 2147483646 h 5732"/>
              <a:gd name="T56" fmla="*/ 2147483646 w 6617"/>
              <a:gd name="T57" fmla="*/ 2147483646 h 5732"/>
              <a:gd name="T58" fmla="*/ 2147483646 w 6617"/>
              <a:gd name="T59" fmla="*/ 1141474998 h 5732"/>
              <a:gd name="T60" fmla="*/ 2147483646 w 6617"/>
              <a:gd name="T61" fmla="*/ 2147483646 h 5732"/>
              <a:gd name="T62" fmla="*/ 2147483646 w 6617"/>
              <a:gd name="T63" fmla="*/ 2147483646 h 5732"/>
              <a:gd name="T64" fmla="*/ 2147483646 w 6617"/>
              <a:gd name="T65" fmla="*/ 2147483646 h 5732"/>
              <a:gd name="T66" fmla="*/ 2147483646 w 6617"/>
              <a:gd name="T67" fmla="*/ 2147483646 h 5732"/>
              <a:gd name="T68" fmla="*/ 2147483646 w 6617"/>
              <a:gd name="T69" fmla="*/ 2147483646 h 5732"/>
              <a:gd name="T70" fmla="*/ 2147483646 w 6617"/>
              <a:gd name="T71" fmla="*/ 2147483646 h 5732"/>
              <a:gd name="T72" fmla="*/ 2147483646 w 6617"/>
              <a:gd name="T73" fmla="*/ 2147483646 h 5732"/>
              <a:gd name="T74" fmla="*/ 2147483646 w 6617"/>
              <a:gd name="T75" fmla="*/ 2147483646 h 5732"/>
              <a:gd name="T76" fmla="*/ 2147483646 w 6617"/>
              <a:gd name="T77" fmla="*/ 2147483646 h 5732"/>
              <a:gd name="T78" fmla="*/ 2147483646 w 6617"/>
              <a:gd name="T79" fmla="*/ 2147483646 h 5732"/>
              <a:gd name="T80" fmla="*/ 2147483646 w 6617"/>
              <a:gd name="T81" fmla="*/ 2147483646 h 5732"/>
              <a:gd name="T82" fmla="*/ 2147483646 w 6617"/>
              <a:gd name="T83" fmla="*/ 2147483646 h 5732"/>
              <a:gd name="T84" fmla="*/ 2147483646 w 6617"/>
              <a:gd name="T85" fmla="*/ 2147483646 h 5732"/>
              <a:gd name="T86" fmla="*/ 2147483646 w 6617"/>
              <a:gd name="T87" fmla="*/ 2147483646 h 5732"/>
              <a:gd name="T88" fmla="*/ 2147483646 w 6617"/>
              <a:gd name="T89" fmla="*/ 2147483646 h 5732"/>
              <a:gd name="T90" fmla="*/ 2147483646 w 6617"/>
              <a:gd name="T91" fmla="*/ 2147483646 h 5732"/>
              <a:gd name="T92" fmla="*/ 2147483646 w 6617"/>
              <a:gd name="T93" fmla="*/ 2147483646 h 5732"/>
              <a:gd name="T94" fmla="*/ 2147483646 w 6617"/>
              <a:gd name="T95" fmla="*/ 2147483646 h 5732"/>
              <a:gd name="T96" fmla="*/ 2147483646 w 6617"/>
              <a:gd name="T97" fmla="*/ 2147483646 h 5732"/>
              <a:gd name="T98" fmla="*/ 2147483646 w 6617"/>
              <a:gd name="T99" fmla="*/ 2147483646 h 5732"/>
              <a:gd name="T100" fmla="*/ 0 w 6617"/>
              <a:gd name="T101" fmla="*/ 2147483646 h 5732"/>
              <a:gd name="T102" fmla="*/ 2147483646 w 6617"/>
              <a:gd name="T103" fmla="*/ 2147483646 h 5732"/>
              <a:gd name="T104" fmla="*/ 2147483646 w 6617"/>
              <a:gd name="T105" fmla="*/ 2147483646 h 5732"/>
              <a:gd name="T106" fmla="*/ 2147483646 w 6617"/>
              <a:gd name="T107" fmla="*/ 2147483646 h 5732"/>
              <a:gd name="T108" fmla="*/ 2147483646 w 6617"/>
              <a:gd name="T109" fmla="*/ 2147483646 h 5732"/>
              <a:gd name="T110" fmla="*/ 2147483646 w 6617"/>
              <a:gd name="T111" fmla="*/ 2147483646 h 5732"/>
              <a:gd name="T112" fmla="*/ 2147483646 w 6617"/>
              <a:gd name="T113" fmla="*/ 2147483646 h 5732"/>
              <a:gd name="T114" fmla="*/ 2147483646 w 6617"/>
              <a:gd name="T115" fmla="*/ 2147483646 h 5732"/>
              <a:gd name="T116" fmla="*/ 2147483646 w 6617"/>
              <a:gd name="T117" fmla="*/ 2147483646 h 5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617" h="5732">
                <a:moveTo>
                  <a:pt x="3711" y="4591"/>
                </a:moveTo>
                <a:lnTo>
                  <a:pt x="3711" y="4591"/>
                </a:lnTo>
                <a:lnTo>
                  <a:pt x="3699" y="4546"/>
                </a:lnTo>
                <a:lnTo>
                  <a:pt x="3685" y="4503"/>
                </a:lnTo>
                <a:lnTo>
                  <a:pt x="3671" y="4459"/>
                </a:lnTo>
                <a:lnTo>
                  <a:pt x="3656" y="4417"/>
                </a:lnTo>
                <a:lnTo>
                  <a:pt x="3639" y="4375"/>
                </a:lnTo>
                <a:lnTo>
                  <a:pt x="3623" y="4334"/>
                </a:lnTo>
                <a:lnTo>
                  <a:pt x="3607" y="4294"/>
                </a:lnTo>
                <a:lnTo>
                  <a:pt x="3588" y="4254"/>
                </a:lnTo>
                <a:lnTo>
                  <a:pt x="3571" y="4215"/>
                </a:lnTo>
                <a:lnTo>
                  <a:pt x="3551" y="4178"/>
                </a:lnTo>
                <a:lnTo>
                  <a:pt x="3531" y="4139"/>
                </a:lnTo>
                <a:lnTo>
                  <a:pt x="3512" y="4103"/>
                </a:lnTo>
                <a:lnTo>
                  <a:pt x="3491" y="4067"/>
                </a:lnTo>
                <a:lnTo>
                  <a:pt x="3469" y="4031"/>
                </a:lnTo>
                <a:lnTo>
                  <a:pt x="3447" y="3996"/>
                </a:lnTo>
                <a:lnTo>
                  <a:pt x="3423" y="3963"/>
                </a:lnTo>
                <a:lnTo>
                  <a:pt x="3400" y="3929"/>
                </a:lnTo>
                <a:lnTo>
                  <a:pt x="3376" y="3897"/>
                </a:lnTo>
                <a:lnTo>
                  <a:pt x="3351" y="3864"/>
                </a:lnTo>
                <a:lnTo>
                  <a:pt x="3326" y="3833"/>
                </a:lnTo>
                <a:lnTo>
                  <a:pt x="3300" y="3801"/>
                </a:lnTo>
                <a:lnTo>
                  <a:pt x="3274" y="3771"/>
                </a:lnTo>
                <a:lnTo>
                  <a:pt x="3247" y="3741"/>
                </a:lnTo>
                <a:lnTo>
                  <a:pt x="3219" y="3712"/>
                </a:lnTo>
                <a:lnTo>
                  <a:pt x="3191" y="3684"/>
                </a:lnTo>
                <a:lnTo>
                  <a:pt x="3162" y="3656"/>
                </a:lnTo>
                <a:lnTo>
                  <a:pt x="3133" y="3628"/>
                </a:lnTo>
                <a:lnTo>
                  <a:pt x="3103" y="3602"/>
                </a:lnTo>
                <a:lnTo>
                  <a:pt x="3073" y="3576"/>
                </a:lnTo>
                <a:lnTo>
                  <a:pt x="3041" y="3551"/>
                </a:lnTo>
                <a:lnTo>
                  <a:pt x="3010" y="3525"/>
                </a:lnTo>
                <a:lnTo>
                  <a:pt x="2979" y="3501"/>
                </a:lnTo>
                <a:lnTo>
                  <a:pt x="2946" y="3476"/>
                </a:lnTo>
                <a:lnTo>
                  <a:pt x="2914" y="3453"/>
                </a:lnTo>
                <a:lnTo>
                  <a:pt x="2880" y="3430"/>
                </a:lnTo>
                <a:lnTo>
                  <a:pt x="2846" y="3408"/>
                </a:lnTo>
                <a:lnTo>
                  <a:pt x="2777" y="3365"/>
                </a:lnTo>
                <a:lnTo>
                  <a:pt x="2706" y="3323"/>
                </a:lnTo>
                <a:lnTo>
                  <a:pt x="2633" y="3284"/>
                </a:lnTo>
                <a:lnTo>
                  <a:pt x="2558" y="3246"/>
                </a:lnTo>
                <a:lnTo>
                  <a:pt x="2482" y="3210"/>
                </a:lnTo>
                <a:lnTo>
                  <a:pt x="2404" y="3177"/>
                </a:lnTo>
                <a:lnTo>
                  <a:pt x="2324" y="3144"/>
                </a:lnTo>
                <a:lnTo>
                  <a:pt x="2243" y="3114"/>
                </a:lnTo>
                <a:lnTo>
                  <a:pt x="2160" y="3085"/>
                </a:lnTo>
                <a:lnTo>
                  <a:pt x="2076" y="3057"/>
                </a:lnTo>
                <a:lnTo>
                  <a:pt x="1990" y="3032"/>
                </a:lnTo>
                <a:lnTo>
                  <a:pt x="1904" y="3007"/>
                </a:lnTo>
                <a:lnTo>
                  <a:pt x="1815" y="2984"/>
                </a:lnTo>
                <a:lnTo>
                  <a:pt x="1725" y="2962"/>
                </a:lnTo>
                <a:lnTo>
                  <a:pt x="4406" y="2104"/>
                </a:lnTo>
                <a:lnTo>
                  <a:pt x="4504" y="2132"/>
                </a:lnTo>
                <a:lnTo>
                  <a:pt x="4602" y="2162"/>
                </a:lnTo>
                <a:lnTo>
                  <a:pt x="4698" y="2193"/>
                </a:lnTo>
                <a:lnTo>
                  <a:pt x="4793" y="2227"/>
                </a:lnTo>
                <a:lnTo>
                  <a:pt x="4886" y="2263"/>
                </a:lnTo>
                <a:lnTo>
                  <a:pt x="4979" y="2301"/>
                </a:lnTo>
                <a:lnTo>
                  <a:pt x="5068" y="2340"/>
                </a:lnTo>
                <a:lnTo>
                  <a:pt x="5158" y="2381"/>
                </a:lnTo>
                <a:lnTo>
                  <a:pt x="5245" y="2423"/>
                </a:lnTo>
                <a:lnTo>
                  <a:pt x="5330" y="2467"/>
                </a:lnTo>
                <a:lnTo>
                  <a:pt x="5413" y="2513"/>
                </a:lnTo>
                <a:lnTo>
                  <a:pt x="5495" y="2559"/>
                </a:lnTo>
                <a:lnTo>
                  <a:pt x="5575" y="2605"/>
                </a:lnTo>
                <a:lnTo>
                  <a:pt x="5651" y="2654"/>
                </a:lnTo>
                <a:lnTo>
                  <a:pt x="5727" y="2704"/>
                </a:lnTo>
                <a:lnTo>
                  <a:pt x="5800" y="2754"/>
                </a:lnTo>
                <a:lnTo>
                  <a:pt x="5871" y="2806"/>
                </a:lnTo>
                <a:lnTo>
                  <a:pt x="5939" y="2857"/>
                </a:lnTo>
                <a:lnTo>
                  <a:pt x="6005" y="2910"/>
                </a:lnTo>
                <a:lnTo>
                  <a:pt x="6069" y="2963"/>
                </a:lnTo>
                <a:lnTo>
                  <a:pt x="6130" y="3016"/>
                </a:lnTo>
                <a:lnTo>
                  <a:pt x="6189" y="3070"/>
                </a:lnTo>
                <a:lnTo>
                  <a:pt x="6244" y="3124"/>
                </a:lnTo>
                <a:lnTo>
                  <a:pt x="6298" y="3179"/>
                </a:lnTo>
                <a:lnTo>
                  <a:pt x="6348" y="3232"/>
                </a:lnTo>
                <a:lnTo>
                  <a:pt x="6395" y="3287"/>
                </a:lnTo>
                <a:lnTo>
                  <a:pt x="6441" y="3342"/>
                </a:lnTo>
                <a:lnTo>
                  <a:pt x="6482" y="3395"/>
                </a:lnTo>
                <a:lnTo>
                  <a:pt x="6521" y="3448"/>
                </a:lnTo>
                <a:lnTo>
                  <a:pt x="6556" y="3502"/>
                </a:lnTo>
                <a:lnTo>
                  <a:pt x="6588" y="3554"/>
                </a:lnTo>
                <a:lnTo>
                  <a:pt x="6617" y="3606"/>
                </a:lnTo>
                <a:lnTo>
                  <a:pt x="6617" y="4601"/>
                </a:lnTo>
                <a:lnTo>
                  <a:pt x="6585" y="4634"/>
                </a:lnTo>
                <a:lnTo>
                  <a:pt x="6551" y="4665"/>
                </a:lnTo>
                <a:lnTo>
                  <a:pt x="6516" y="4697"/>
                </a:lnTo>
                <a:lnTo>
                  <a:pt x="6482" y="4727"/>
                </a:lnTo>
                <a:lnTo>
                  <a:pt x="6412" y="4787"/>
                </a:lnTo>
                <a:lnTo>
                  <a:pt x="6340" y="4845"/>
                </a:lnTo>
                <a:lnTo>
                  <a:pt x="6267" y="4901"/>
                </a:lnTo>
                <a:lnTo>
                  <a:pt x="6191" y="4954"/>
                </a:lnTo>
                <a:lnTo>
                  <a:pt x="6113" y="5005"/>
                </a:lnTo>
                <a:lnTo>
                  <a:pt x="6034" y="5055"/>
                </a:lnTo>
                <a:lnTo>
                  <a:pt x="5954" y="5102"/>
                </a:lnTo>
                <a:lnTo>
                  <a:pt x="5873" y="5148"/>
                </a:lnTo>
                <a:lnTo>
                  <a:pt x="5789" y="5191"/>
                </a:lnTo>
                <a:lnTo>
                  <a:pt x="5703" y="5233"/>
                </a:lnTo>
                <a:lnTo>
                  <a:pt x="5618" y="5272"/>
                </a:lnTo>
                <a:lnTo>
                  <a:pt x="5529" y="5311"/>
                </a:lnTo>
                <a:lnTo>
                  <a:pt x="5440" y="5347"/>
                </a:lnTo>
                <a:lnTo>
                  <a:pt x="5348" y="5380"/>
                </a:lnTo>
                <a:lnTo>
                  <a:pt x="5257" y="5413"/>
                </a:lnTo>
                <a:lnTo>
                  <a:pt x="5162" y="5444"/>
                </a:lnTo>
                <a:lnTo>
                  <a:pt x="5067" y="5473"/>
                </a:lnTo>
                <a:lnTo>
                  <a:pt x="4971" y="5501"/>
                </a:lnTo>
                <a:lnTo>
                  <a:pt x="4872" y="5527"/>
                </a:lnTo>
                <a:lnTo>
                  <a:pt x="4774" y="5551"/>
                </a:lnTo>
                <a:lnTo>
                  <a:pt x="4673" y="5573"/>
                </a:lnTo>
                <a:lnTo>
                  <a:pt x="4570" y="5594"/>
                </a:lnTo>
                <a:lnTo>
                  <a:pt x="4468" y="5614"/>
                </a:lnTo>
                <a:lnTo>
                  <a:pt x="4364" y="5631"/>
                </a:lnTo>
                <a:lnTo>
                  <a:pt x="4258" y="5649"/>
                </a:lnTo>
                <a:lnTo>
                  <a:pt x="4151" y="5663"/>
                </a:lnTo>
                <a:lnTo>
                  <a:pt x="4043" y="5677"/>
                </a:lnTo>
                <a:lnTo>
                  <a:pt x="3934" y="5689"/>
                </a:lnTo>
                <a:lnTo>
                  <a:pt x="3824" y="5700"/>
                </a:lnTo>
                <a:lnTo>
                  <a:pt x="3714" y="5709"/>
                </a:lnTo>
                <a:lnTo>
                  <a:pt x="3711" y="4591"/>
                </a:lnTo>
                <a:close/>
                <a:moveTo>
                  <a:pt x="1018" y="2259"/>
                </a:moveTo>
                <a:lnTo>
                  <a:pt x="1370" y="2149"/>
                </a:lnTo>
                <a:lnTo>
                  <a:pt x="1324" y="2112"/>
                </a:lnTo>
                <a:lnTo>
                  <a:pt x="1263" y="2059"/>
                </a:lnTo>
                <a:lnTo>
                  <a:pt x="1228" y="2028"/>
                </a:lnTo>
                <a:lnTo>
                  <a:pt x="1192" y="1995"/>
                </a:lnTo>
                <a:lnTo>
                  <a:pt x="1156" y="1960"/>
                </a:lnTo>
                <a:lnTo>
                  <a:pt x="1120" y="1923"/>
                </a:lnTo>
                <a:lnTo>
                  <a:pt x="1085" y="1887"/>
                </a:lnTo>
                <a:lnTo>
                  <a:pt x="1053" y="1850"/>
                </a:lnTo>
                <a:lnTo>
                  <a:pt x="1024" y="1812"/>
                </a:lnTo>
                <a:lnTo>
                  <a:pt x="1010" y="1795"/>
                </a:lnTo>
                <a:lnTo>
                  <a:pt x="998" y="1776"/>
                </a:lnTo>
                <a:lnTo>
                  <a:pt x="988" y="1759"/>
                </a:lnTo>
                <a:lnTo>
                  <a:pt x="978" y="1743"/>
                </a:lnTo>
                <a:lnTo>
                  <a:pt x="970" y="1727"/>
                </a:lnTo>
                <a:lnTo>
                  <a:pt x="963" y="1710"/>
                </a:lnTo>
                <a:lnTo>
                  <a:pt x="959" y="1695"/>
                </a:lnTo>
                <a:lnTo>
                  <a:pt x="955" y="1681"/>
                </a:lnTo>
                <a:lnTo>
                  <a:pt x="954" y="1667"/>
                </a:lnTo>
                <a:lnTo>
                  <a:pt x="955" y="1655"/>
                </a:lnTo>
                <a:lnTo>
                  <a:pt x="960" y="1638"/>
                </a:lnTo>
                <a:lnTo>
                  <a:pt x="966" y="1623"/>
                </a:lnTo>
                <a:lnTo>
                  <a:pt x="975" y="1607"/>
                </a:lnTo>
                <a:lnTo>
                  <a:pt x="987" y="1591"/>
                </a:lnTo>
                <a:lnTo>
                  <a:pt x="997" y="1578"/>
                </a:lnTo>
                <a:lnTo>
                  <a:pt x="1009" y="1566"/>
                </a:lnTo>
                <a:lnTo>
                  <a:pt x="1021" y="1554"/>
                </a:lnTo>
                <a:lnTo>
                  <a:pt x="1035" y="1542"/>
                </a:lnTo>
                <a:lnTo>
                  <a:pt x="1049" y="1530"/>
                </a:lnTo>
                <a:lnTo>
                  <a:pt x="1066" y="1519"/>
                </a:lnTo>
                <a:lnTo>
                  <a:pt x="1099" y="1495"/>
                </a:lnTo>
                <a:lnTo>
                  <a:pt x="1138" y="1475"/>
                </a:lnTo>
                <a:lnTo>
                  <a:pt x="1178" y="1453"/>
                </a:lnTo>
                <a:lnTo>
                  <a:pt x="1223" y="1433"/>
                </a:lnTo>
                <a:lnTo>
                  <a:pt x="1270" y="1413"/>
                </a:lnTo>
                <a:lnTo>
                  <a:pt x="1301" y="1401"/>
                </a:lnTo>
                <a:lnTo>
                  <a:pt x="1334" y="1391"/>
                </a:lnTo>
                <a:lnTo>
                  <a:pt x="1369" y="1381"/>
                </a:lnTo>
                <a:lnTo>
                  <a:pt x="1406" y="1370"/>
                </a:lnTo>
                <a:lnTo>
                  <a:pt x="1444" y="1361"/>
                </a:lnTo>
                <a:lnTo>
                  <a:pt x="1485" y="1351"/>
                </a:lnTo>
                <a:lnTo>
                  <a:pt x="1526" y="1343"/>
                </a:lnTo>
                <a:lnTo>
                  <a:pt x="1569" y="1335"/>
                </a:lnTo>
                <a:lnTo>
                  <a:pt x="1661" y="1320"/>
                </a:lnTo>
                <a:lnTo>
                  <a:pt x="1757" y="1306"/>
                </a:lnTo>
                <a:lnTo>
                  <a:pt x="1858" y="1293"/>
                </a:lnTo>
                <a:lnTo>
                  <a:pt x="1964" y="1283"/>
                </a:lnTo>
                <a:lnTo>
                  <a:pt x="2073" y="1273"/>
                </a:lnTo>
                <a:lnTo>
                  <a:pt x="2186" y="1264"/>
                </a:lnTo>
                <a:lnTo>
                  <a:pt x="2300" y="1256"/>
                </a:lnTo>
                <a:lnTo>
                  <a:pt x="2416" y="1249"/>
                </a:lnTo>
                <a:lnTo>
                  <a:pt x="2651" y="1237"/>
                </a:lnTo>
                <a:lnTo>
                  <a:pt x="2886" y="1225"/>
                </a:lnTo>
                <a:lnTo>
                  <a:pt x="3145" y="1211"/>
                </a:lnTo>
                <a:lnTo>
                  <a:pt x="3268" y="1205"/>
                </a:lnTo>
                <a:lnTo>
                  <a:pt x="3383" y="1198"/>
                </a:lnTo>
                <a:lnTo>
                  <a:pt x="3526" y="1188"/>
                </a:lnTo>
                <a:lnTo>
                  <a:pt x="3594" y="1182"/>
                </a:lnTo>
                <a:lnTo>
                  <a:pt x="3660" y="1176"/>
                </a:lnTo>
                <a:lnTo>
                  <a:pt x="3724" y="1168"/>
                </a:lnTo>
                <a:lnTo>
                  <a:pt x="3787" y="1160"/>
                </a:lnTo>
                <a:lnTo>
                  <a:pt x="3846" y="1151"/>
                </a:lnTo>
                <a:lnTo>
                  <a:pt x="3903" y="1139"/>
                </a:lnTo>
                <a:lnTo>
                  <a:pt x="3959" y="1126"/>
                </a:lnTo>
                <a:lnTo>
                  <a:pt x="4011" y="1112"/>
                </a:lnTo>
                <a:lnTo>
                  <a:pt x="4062" y="1095"/>
                </a:lnTo>
                <a:lnTo>
                  <a:pt x="4086" y="1087"/>
                </a:lnTo>
                <a:lnTo>
                  <a:pt x="4110" y="1076"/>
                </a:lnTo>
                <a:lnTo>
                  <a:pt x="4133" y="1066"/>
                </a:lnTo>
                <a:lnTo>
                  <a:pt x="4156" y="1055"/>
                </a:lnTo>
                <a:lnTo>
                  <a:pt x="4178" y="1044"/>
                </a:lnTo>
                <a:lnTo>
                  <a:pt x="4199" y="1032"/>
                </a:lnTo>
                <a:lnTo>
                  <a:pt x="4220" y="1019"/>
                </a:lnTo>
                <a:lnTo>
                  <a:pt x="4241" y="1005"/>
                </a:lnTo>
                <a:lnTo>
                  <a:pt x="4260" y="992"/>
                </a:lnTo>
                <a:lnTo>
                  <a:pt x="4279" y="976"/>
                </a:lnTo>
                <a:lnTo>
                  <a:pt x="4299" y="960"/>
                </a:lnTo>
                <a:lnTo>
                  <a:pt x="4317" y="943"/>
                </a:lnTo>
                <a:lnTo>
                  <a:pt x="4335" y="924"/>
                </a:lnTo>
                <a:lnTo>
                  <a:pt x="4352" y="906"/>
                </a:lnTo>
                <a:lnTo>
                  <a:pt x="4368" y="886"/>
                </a:lnTo>
                <a:lnTo>
                  <a:pt x="4383" y="865"/>
                </a:lnTo>
                <a:lnTo>
                  <a:pt x="4399" y="844"/>
                </a:lnTo>
                <a:lnTo>
                  <a:pt x="4411" y="822"/>
                </a:lnTo>
                <a:lnTo>
                  <a:pt x="4424" y="800"/>
                </a:lnTo>
                <a:lnTo>
                  <a:pt x="4437" y="777"/>
                </a:lnTo>
                <a:lnTo>
                  <a:pt x="4447" y="752"/>
                </a:lnTo>
                <a:lnTo>
                  <a:pt x="4458" y="727"/>
                </a:lnTo>
                <a:lnTo>
                  <a:pt x="4467" y="700"/>
                </a:lnTo>
                <a:lnTo>
                  <a:pt x="4475" y="673"/>
                </a:lnTo>
                <a:lnTo>
                  <a:pt x="4482" y="644"/>
                </a:lnTo>
                <a:lnTo>
                  <a:pt x="4488" y="615"/>
                </a:lnTo>
                <a:lnTo>
                  <a:pt x="4494" y="585"/>
                </a:lnTo>
                <a:lnTo>
                  <a:pt x="4498" y="555"/>
                </a:lnTo>
                <a:lnTo>
                  <a:pt x="4502" y="522"/>
                </a:lnTo>
                <a:lnTo>
                  <a:pt x="4505" y="489"/>
                </a:lnTo>
                <a:lnTo>
                  <a:pt x="4507" y="455"/>
                </a:lnTo>
                <a:lnTo>
                  <a:pt x="4508" y="419"/>
                </a:lnTo>
                <a:lnTo>
                  <a:pt x="4507" y="383"/>
                </a:lnTo>
                <a:lnTo>
                  <a:pt x="4505" y="345"/>
                </a:lnTo>
                <a:lnTo>
                  <a:pt x="4504" y="307"/>
                </a:lnTo>
                <a:lnTo>
                  <a:pt x="4501" y="267"/>
                </a:lnTo>
                <a:lnTo>
                  <a:pt x="4496" y="225"/>
                </a:lnTo>
                <a:lnTo>
                  <a:pt x="4491" y="182"/>
                </a:lnTo>
                <a:lnTo>
                  <a:pt x="4486" y="139"/>
                </a:lnTo>
                <a:lnTo>
                  <a:pt x="4479" y="94"/>
                </a:lnTo>
                <a:lnTo>
                  <a:pt x="4471" y="48"/>
                </a:lnTo>
                <a:lnTo>
                  <a:pt x="4461" y="0"/>
                </a:lnTo>
                <a:lnTo>
                  <a:pt x="4148" y="63"/>
                </a:lnTo>
                <a:lnTo>
                  <a:pt x="4161" y="131"/>
                </a:lnTo>
                <a:lnTo>
                  <a:pt x="4171" y="196"/>
                </a:lnTo>
                <a:lnTo>
                  <a:pt x="4179" y="257"/>
                </a:lnTo>
                <a:lnTo>
                  <a:pt x="4184" y="313"/>
                </a:lnTo>
                <a:lnTo>
                  <a:pt x="4187" y="366"/>
                </a:lnTo>
                <a:lnTo>
                  <a:pt x="4188" y="415"/>
                </a:lnTo>
                <a:lnTo>
                  <a:pt x="4187" y="461"/>
                </a:lnTo>
                <a:lnTo>
                  <a:pt x="4184" y="503"/>
                </a:lnTo>
                <a:lnTo>
                  <a:pt x="4178" y="541"/>
                </a:lnTo>
                <a:lnTo>
                  <a:pt x="4173" y="560"/>
                </a:lnTo>
                <a:lnTo>
                  <a:pt x="4170" y="576"/>
                </a:lnTo>
                <a:lnTo>
                  <a:pt x="4165" y="593"/>
                </a:lnTo>
                <a:lnTo>
                  <a:pt x="4159" y="608"/>
                </a:lnTo>
                <a:lnTo>
                  <a:pt x="4154" y="624"/>
                </a:lnTo>
                <a:lnTo>
                  <a:pt x="4147" y="639"/>
                </a:lnTo>
                <a:lnTo>
                  <a:pt x="4140" y="651"/>
                </a:lnTo>
                <a:lnTo>
                  <a:pt x="4133" y="665"/>
                </a:lnTo>
                <a:lnTo>
                  <a:pt x="4125" y="677"/>
                </a:lnTo>
                <a:lnTo>
                  <a:pt x="4115" y="689"/>
                </a:lnTo>
                <a:lnTo>
                  <a:pt x="4107" y="700"/>
                </a:lnTo>
                <a:lnTo>
                  <a:pt x="4097" y="711"/>
                </a:lnTo>
                <a:lnTo>
                  <a:pt x="4087" y="720"/>
                </a:lnTo>
                <a:lnTo>
                  <a:pt x="4077" y="729"/>
                </a:lnTo>
                <a:lnTo>
                  <a:pt x="4064" y="738"/>
                </a:lnTo>
                <a:lnTo>
                  <a:pt x="4051" y="748"/>
                </a:lnTo>
                <a:lnTo>
                  <a:pt x="4038" y="756"/>
                </a:lnTo>
                <a:lnTo>
                  <a:pt x="4022" y="764"/>
                </a:lnTo>
                <a:lnTo>
                  <a:pt x="3992" y="780"/>
                </a:lnTo>
                <a:lnTo>
                  <a:pt x="3957" y="793"/>
                </a:lnTo>
                <a:lnTo>
                  <a:pt x="3921" y="806"/>
                </a:lnTo>
                <a:lnTo>
                  <a:pt x="3882" y="817"/>
                </a:lnTo>
                <a:lnTo>
                  <a:pt x="3840" y="827"/>
                </a:lnTo>
                <a:lnTo>
                  <a:pt x="3797" y="835"/>
                </a:lnTo>
                <a:lnTo>
                  <a:pt x="3750" y="843"/>
                </a:lnTo>
                <a:lnTo>
                  <a:pt x="3701" y="850"/>
                </a:lnTo>
                <a:lnTo>
                  <a:pt x="3650" y="856"/>
                </a:lnTo>
                <a:lnTo>
                  <a:pt x="3596" y="862"/>
                </a:lnTo>
                <a:lnTo>
                  <a:pt x="3484" y="871"/>
                </a:lnTo>
                <a:lnTo>
                  <a:pt x="3363" y="879"/>
                </a:lnTo>
                <a:lnTo>
                  <a:pt x="3240" y="887"/>
                </a:lnTo>
                <a:lnTo>
                  <a:pt x="3118" y="893"/>
                </a:lnTo>
                <a:lnTo>
                  <a:pt x="2871" y="906"/>
                </a:lnTo>
                <a:lnTo>
                  <a:pt x="2626" y="917"/>
                </a:lnTo>
                <a:lnTo>
                  <a:pt x="2381" y="931"/>
                </a:lnTo>
                <a:lnTo>
                  <a:pt x="2259" y="939"/>
                </a:lnTo>
                <a:lnTo>
                  <a:pt x="2139" y="947"/>
                </a:lnTo>
                <a:lnTo>
                  <a:pt x="2021" y="958"/>
                </a:lnTo>
                <a:lnTo>
                  <a:pt x="1906" y="968"/>
                </a:lnTo>
                <a:lnTo>
                  <a:pt x="1793" y="980"/>
                </a:lnTo>
                <a:lnTo>
                  <a:pt x="1685" y="994"/>
                </a:lnTo>
                <a:lnTo>
                  <a:pt x="1582" y="1009"/>
                </a:lnTo>
                <a:lnTo>
                  <a:pt x="1532" y="1017"/>
                </a:lnTo>
                <a:lnTo>
                  <a:pt x="1483" y="1026"/>
                </a:lnTo>
                <a:lnTo>
                  <a:pt x="1437" y="1036"/>
                </a:lnTo>
                <a:lnTo>
                  <a:pt x="1392" y="1045"/>
                </a:lnTo>
                <a:lnTo>
                  <a:pt x="1348" y="1055"/>
                </a:lnTo>
                <a:lnTo>
                  <a:pt x="1305" y="1066"/>
                </a:lnTo>
                <a:lnTo>
                  <a:pt x="1264" y="1077"/>
                </a:lnTo>
                <a:lnTo>
                  <a:pt x="1225" y="1090"/>
                </a:lnTo>
                <a:lnTo>
                  <a:pt x="1187" y="1102"/>
                </a:lnTo>
                <a:lnTo>
                  <a:pt x="1153" y="1116"/>
                </a:lnTo>
                <a:lnTo>
                  <a:pt x="1120" y="1129"/>
                </a:lnTo>
                <a:lnTo>
                  <a:pt x="1088" y="1144"/>
                </a:lnTo>
                <a:lnTo>
                  <a:pt x="1055" y="1158"/>
                </a:lnTo>
                <a:lnTo>
                  <a:pt x="1025" y="1173"/>
                </a:lnTo>
                <a:lnTo>
                  <a:pt x="995" y="1188"/>
                </a:lnTo>
                <a:lnTo>
                  <a:pt x="966" y="1204"/>
                </a:lnTo>
                <a:lnTo>
                  <a:pt x="938" y="1220"/>
                </a:lnTo>
                <a:lnTo>
                  <a:pt x="911" y="1238"/>
                </a:lnTo>
                <a:lnTo>
                  <a:pt x="886" y="1255"/>
                </a:lnTo>
                <a:lnTo>
                  <a:pt x="860" y="1274"/>
                </a:lnTo>
                <a:lnTo>
                  <a:pt x="837" y="1292"/>
                </a:lnTo>
                <a:lnTo>
                  <a:pt x="814" y="1311"/>
                </a:lnTo>
                <a:lnTo>
                  <a:pt x="793" y="1331"/>
                </a:lnTo>
                <a:lnTo>
                  <a:pt x="772" y="1351"/>
                </a:lnTo>
                <a:lnTo>
                  <a:pt x="753" y="1371"/>
                </a:lnTo>
                <a:lnTo>
                  <a:pt x="736" y="1393"/>
                </a:lnTo>
                <a:lnTo>
                  <a:pt x="717" y="1417"/>
                </a:lnTo>
                <a:lnTo>
                  <a:pt x="701" y="1442"/>
                </a:lnTo>
                <a:lnTo>
                  <a:pt x="687" y="1468"/>
                </a:lnTo>
                <a:lnTo>
                  <a:pt x="674" y="1493"/>
                </a:lnTo>
                <a:lnTo>
                  <a:pt x="663" y="1520"/>
                </a:lnTo>
                <a:lnTo>
                  <a:pt x="653" y="1548"/>
                </a:lnTo>
                <a:lnTo>
                  <a:pt x="646" y="1576"/>
                </a:lnTo>
                <a:lnTo>
                  <a:pt x="641" y="1605"/>
                </a:lnTo>
                <a:lnTo>
                  <a:pt x="637" y="1634"/>
                </a:lnTo>
                <a:lnTo>
                  <a:pt x="635" y="1664"/>
                </a:lnTo>
                <a:lnTo>
                  <a:pt x="636" y="1693"/>
                </a:lnTo>
                <a:lnTo>
                  <a:pt x="638" y="1723"/>
                </a:lnTo>
                <a:lnTo>
                  <a:pt x="643" y="1754"/>
                </a:lnTo>
                <a:lnTo>
                  <a:pt x="650" y="1785"/>
                </a:lnTo>
                <a:lnTo>
                  <a:pt x="659" y="1816"/>
                </a:lnTo>
                <a:lnTo>
                  <a:pt x="670" y="1847"/>
                </a:lnTo>
                <a:lnTo>
                  <a:pt x="680" y="1872"/>
                </a:lnTo>
                <a:lnTo>
                  <a:pt x="692" y="1896"/>
                </a:lnTo>
                <a:lnTo>
                  <a:pt x="704" y="1920"/>
                </a:lnTo>
                <a:lnTo>
                  <a:pt x="720" y="1945"/>
                </a:lnTo>
                <a:lnTo>
                  <a:pt x="736" y="1970"/>
                </a:lnTo>
                <a:lnTo>
                  <a:pt x="753" y="1995"/>
                </a:lnTo>
                <a:lnTo>
                  <a:pt x="772" y="2020"/>
                </a:lnTo>
                <a:lnTo>
                  <a:pt x="793" y="2046"/>
                </a:lnTo>
                <a:lnTo>
                  <a:pt x="815" y="2073"/>
                </a:lnTo>
                <a:lnTo>
                  <a:pt x="839" y="2098"/>
                </a:lnTo>
                <a:lnTo>
                  <a:pt x="865" y="2125"/>
                </a:lnTo>
                <a:lnTo>
                  <a:pt x="891" y="2151"/>
                </a:lnTo>
                <a:lnTo>
                  <a:pt x="920" y="2178"/>
                </a:lnTo>
                <a:lnTo>
                  <a:pt x="952" y="2205"/>
                </a:lnTo>
                <a:lnTo>
                  <a:pt x="983" y="2232"/>
                </a:lnTo>
                <a:lnTo>
                  <a:pt x="1018" y="2259"/>
                </a:lnTo>
                <a:close/>
                <a:moveTo>
                  <a:pt x="1295" y="2876"/>
                </a:moveTo>
                <a:lnTo>
                  <a:pt x="2412" y="2518"/>
                </a:lnTo>
                <a:lnTo>
                  <a:pt x="1427" y="2408"/>
                </a:lnTo>
                <a:lnTo>
                  <a:pt x="314" y="2758"/>
                </a:lnTo>
                <a:lnTo>
                  <a:pt x="441" y="2768"/>
                </a:lnTo>
                <a:lnTo>
                  <a:pt x="565" y="2781"/>
                </a:lnTo>
                <a:lnTo>
                  <a:pt x="691" y="2794"/>
                </a:lnTo>
                <a:lnTo>
                  <a:pt x="814" y="2807"/>
                </a:lnTo>
                <a:lnTo>
                  <a:pt x="935" y="2823"/>
                </a:lnTo>
                <a:lnTo>
                  <a:pt x="1057" y="2839"/>
                </a:lnTo>
                <a:lnTo>
                  <a:pt x="1177" y="2857"/>
                </a:lnTo>
                <a:lnTo>
                  <a:pt x="1295" y="2876"/>
                </a:lnTo>
                <a:close/>
                <a:moveTo>
                  <a:pt x="1868" y="2270"/>
                </a:moveTo>
                <a:lnTo>
                  <a:pt x="2828" y="2378"/>
                </a:lnTo>
                <a:lnTo>
                  <a:pt x="2828" y="2386"/>
                </a:lnTo>
                <a:lnTo>
                  <a:pt x="3986" y="2014"/>
                </a:lnTo>
                <a:lnTo>
                  <a:pt x="3891" y="2001"/>
                </a:lnTo>
                <a:lnTo>
                  <a:pt x="3795" y="1989"/>
                </a:lnTo>
                <a:lnTo>
                  <a:pt x="3699" y="1980"/>
                </a:lnTo>
                <a:lnTo>
                  <a:pt x="3602" y="1973"/>
                </a:lnTo>
                <a:lnTo>
                  <a:pt x="3503" y="1968"/>
                </a:lnTo>
                <a:lnTo>
                  <a:pt x="3406" y="1966"/>
                </a:lnTo>
                <a:lnTo>
                  <a:pt x="3307" y="1967"/>
                </a:lnTo>
                <a:lnTo>
                  <a:pt x="3207" y="1970"/>
                </a:lnTo>
                <a:lnTo>
                  <a:pt x="3109" y="1976"/>
                </a:lnTo>
                <a:lnTo>
                  <a:pt x="3059" y="1980"/>
                </a:lnTo>
                <a:lnTo>
                  <a:pt x="3009" y="1984"/>
                </a:lnTo>
                <a:lnTo>
                  <a:pt x="2959" y="1990"/>
                </a:lnTo>
                <a:lnTo>
                  <a:pt x="2909" y="1996"/>
                </a:lnTo>
                <a:lnTo>
                  <a:pt x="2859" y="2003"/>
                </a:lnTo>
                <a:lnTo>
                  <a:pt x="2808" y="2011"/>
                </a:lnTo>
                <a:lnTo>
                  <a:pt x="2758" y="2019"/>
                </a:lnTo>
                <a:lnTo>
                  <a:pt x="2708" y="2028"/>
                </a:lnTo>
                <a:lnTo>
                  <a:pt x="2658" y="2039"/>
                </a:lnTo>
                <a:lnTo>
                  <a:pt x="2607" y="2049"/>
                </a:lnTo>
                <a:lnTo>
                  <a:pt x="2557" y="2061"/>
                </a:lnTo>
                <a:lnTo>
                  <a:pt x="2507" y="2074"/>
                </a:lnTo>
                <a:lnTo>
                  <a:pt x="2456" y="2086"/>
                </a:lnTo>
                <a:lnTo>
                  <a:pt x="2406" y="2100"/>
                </a:lnTo>
                <a:lnTo>
                  <a:pt x="1868" y="2270"/>
                </a:lnTo>
                <a:close/>
                <a:moveTo>
                  <a:pt x="0" y="2971"/>
                </a:moveTo>
                <a:lnTo>
                  <a:pt x="0" y="2971"/>
                </a:lnTo>
                <a:lnTo>
                  <a:pt x="0" y="3881"/>
                </a:lnTo>
                <a:lnTo>
                  <a:pt x="208" y="4001"/>
                </a:lnTo>
                <a:lnTo>
                  <a:pt x="414" y="4118"/>
                </a:lnTo>
                <a:lnTo>
                  <a:pt x="825" y="4351"/>
                </a:lnTo>
                <a:lnTo>
                  <a:pt x="1234" y="4579"/>
                </a:lnTo>
                <a:lnTo>
                  <a:pt x="1643" y="4807"/>
                </a:lnTo>
                <a:lnTo>
                  <a:pt x="2051" y="5034"/>
                </a:lnTo>
                <a:lnTo>
                  <a:pt x="2460" y="5263"/>
                </a:lnTo>
                <a:lnTo>
                  <a:pt x="2871" y="5495"/>
                </a:lnTo>
                <a:lnTo>
                  <a:pt x="3077" y="5613"/>
                </a:lnTo>
                <a:lnTo>
                  <a:pt x="3285" y="5732"/>
                </a:lnTo>
                <a:lnTo>
                  <a:pt x="3285" y="4803"/>
                </a:lnTo>
                <a:lnTo>
                  <a:pt x="3267" y="4740"/>
                </a:lnTo>
                <a:lnTo>
                  <a:pt x="3248" y="4678"/>
                </a:lnTo>
                <a:lnTo>
                  <a:pt x="3226" y="4618"/>
                </a:lnTo>
                <a:lnTo>
                  <a:pt x="3204" y="4558"/>
                </a:lnTo>
                <a:lnTo>
                  <a:pt x="3181" y="4502"/>
                </a:lnTo>
                <a:lnTo>
                  <a:pt x="3155" y="4446"/>
                </a:lnTo>
                <a:lnTo>
                  <a:pt x="3129" y="4392"/>
                </a:lnTo>
                <a:lnTo>
                  <a:pt x="3101" y="4339"/>
                </a:lnTo>
                <a:lnTo>
                  <a:pt x="3072" y="4288"/>
                </a:lnTo>
                <a:lnTo>
                  <a:pt x="3041" y="4238"/>
                </a:lnTo>
                <a:lnTo>
                  <a:pt x="3009" y="4189"/>
                </a:lnTo>
                <a:lnTo>
                  <a:pt x="2976" y="4143"/>
                </a:lnTo>
                <a:lnTo>
                  <a:pt x="2942" y="4097"/>
                </a:lnTo>
                <a:lnTo>
                  <a:pt x="2906" y="4052"/>
                </a:lnTo>
                <a:lnTo>
                  <a:pt x="2870" y="4009"/>
                </a:lnTo>
                <a:lnTo>
                  <a:pt x="2831" y="3967"/>
                </a:lnTo>
                <a:lnTo>
                  <a:pt x="2792" y="3928"/>
                </a:lnTo>
                <a:lnTo>
                  <a:pt x="2751" y="3888"/>
                </a:lnTo>
                <a:lnTo>
                  <a:pt x="2711" y="3850"/>
                </a:lnTo>
                <a:lnTo>
                  <a:pt x="2668" y="3813"/>
                </a:lnTo>
                <a:lnTo>
                  <a:pt x="2624" y="3777"/>
                </a:lnTo>
                <a:lnTo>
                  <a:pt x="2579" y="3742"/>
                </a:lnTo>
                <a:lnTo>
                  <a:pt x="2533" y="3710"/>
                </a:lnTo>
                <a:lnTo>
                  <a:pt x="2487" y="3677"/>
                </a:lnTo>
                <a:lnTo>
                  <a:pt x="2439" y="3646"/>
                </a:lnTo>
                <a:lnTo>
                  <a:pt x="2390" y="3614"/>
                </a:lnTo>
                <a:lnTo>
                  <a:pt x="2340" y="3585"/>
                </a:lnTo>
                <a:lnTo>
                  <a:pt x="2289" y="3558"/>
                </a:lnTo>
                <a:lnTo>
                  <a:pt x="2238" y="3530"/>
                </a:lnTo>
                <a:lnTo>
                  <a:pt x="2185" y="3503"/>
                </a:lnTo>
                <a:lnTo>
                  <a:pt x="2131" y="3477"/>
                </a:lnTo>
                <a:lnTo>
                  <a:pt x="2077" y="3453"/>
                </a:lnTo>
                <a:lnTo>
                  <a:pt x="2022" y="3429"/>
                </a:lnTo>
                <a:lnTo>
                  <a:pt x="1966" y="3405"/>
                </a:lnTo>
                <a:lnTo>
                  <a:pt x="1910" y="3383"/>
                </a:lnTo>
                <a:lnTo>
                  <a:pt x="1851" y="3361"/>
                </a:lnTo>
                <a:lnTo>
                  <a:pt x="1793" y="3342"/>
                </a:lnTo>
                <a:lnTo>
                  <a:pt x="1734" y="3321"/>
                </a:lnTo>
                <a:lnTo>
                  <a:pt x="1674" y="3302"/>
                </a:lnTo>
                <a:lnTo>
                  <a:pt x="1613" y="3284"/>
                </a:lnTo>
                <a:lnTo>
                  <a:pt x="1552" y="3265"/>
                </a:lnTo>
                <a:lnTo>
                  <a:pt x="1490" y="3248"/>
                </a:lnTo>
                <a:lnTo>
                  <a:pt x="1428" y="3231"/>
                </a:lnTo>
                <a:lnTo>
                  <a:pt x="1365" y="3215"/>
                </a:lnTo>
                <a:lnTo>
                  <a:pt x="1236" y="3184"/>
                </a:lnTo>
                <a:lnTo>
                  <a:pt x="1106" y="3155"/>
                </a:lnTo>
                <a:lnTo>
                  <a:pt x="974" y="3128"/>
                </a:lnTo>
                <a:lnTo>
                  <a:pt x="839" y="3102"/>
                </a:lnTo>
                <a:lnTo>
                  <a:pt x="702" y="3078"/>
                </a:lnTo>
                <a:lnTo>
                  <a:pt x="564" y="3055"/>
                </a:lnTo>
                <a:lnTo>
                  <a:pt x="425" y="3034"/>
                </a:lnTo>
                <a:lnTo>
                  <a:pt x="284" y="3012"/>
                </a:lnTo>
                <a:lnTo>
                  <a:pt x="0"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chemeClr val="bg1"/>
              </a:solidFill>
            </a:endParaRPr>
          </a:p>
        </p:txBody>
      </p:sp>
      <p:sp>
        <p:nvSpPr>
          <p:cNvPr id="20" name="iconfont-11841-5650496"/>
          <p:cNvSpPr/>
          <p:nvPr/>
        </p:nvSpPr>
        <p:spPr>
          <a:xfrm>
            <a:off x="4367222" y="3492381"/>
            <a:ext cx="439593" cy="384094"/>
          </a:xfrm>
          <a:custGeom>
            <a:avLst/>
            <a:gdLst>
              <a:gd name="connsiteX0" fmla="*/ 223413 w 446302"/>
              <a:gd name="connsiteY0" fmla="*/ 289001 h 389956"/>
              <a:gd name="connsiteX1" fmla="*/ 168842 w 446302"/>
              <a:gd name="connsiteY1" fmla="*/ 360098 h 389956"/>
              <a:gd name="connsiteX2" fmla="*/ 277413 w 446302"/>
              <a:gd name="connsiteY2" fmla="*/ 360098 h 389956"/>
              <a:gd name="connsiteX3" fmla="*/ 223413 w 446302"/>
              <a:gd name="connsiteY3" fmla="*/ 249619 h 389956"/>
              <a:gd name="connsiteX4" fmla="*/ 235508 w 446302"/>
              <a:gd name="connsiteY4" fmla="*/ 255333 h 389956"/>
              <a:gd name="connsiteX5" fmla="*/ 319317 w 446302"/>
              <a:gd name="connsiteY5" fmla="*/ 365813 h 389956"/>
              <a:gd name="connsiteX6" fmla="*/ 320555 w 446302"/>
              <a:gd name="connsiteY6" fmla="*/ 381051 h 389956"/>
              <a:gd name="connsiteX7" fmla="*/ 307222 w 446302"/>
              <a:gd name="connsiteY7" fmla="*/ 389956 h 389956"/>
              <a:gd name="connsiteX8" fmla="*/ 138985 w 446302"/>
              <a:gd name="connsiteY8" fmla="*/ 389956 h 389956"/>
              <a:gd name="connsiteX9" fmla="*/ 125652 w 446302"/>
              <a:gd name="connsiteY9" fmla="*/ 381670 h 389956"/>
              <a:gd name="connsiteX10" fmla="*/ 126938 w 446302"/>
              <a:gd name="connsiteY10" fmla="*/ 366432 h 389956"/>
              <a:gd name="connsiteX11" fmla="*/ 211366 w 446302"/>
              <a:gd name="connsiteY11" fmla="*/ 255333 h 389956"/>
              <a:gd name="connsiteX12" fmla="*/ 223413 w 446302"/>
              <a:gd name="connsiteY12" fmla="*/ 249619 h 389956"/>
              <a:gd name="connsiteX13" fmla="*/ 252059 w 446302"/>
              <a:gd name="connsiteY13" fmla="*/ 149870 h 389956"/>
              <a:gd name="connsiteX14" fmla="*/ 330079 w 446302"/>
              <a:gd name="connsiteY14" fmla="*/ 170175 h 389956"/>
              <a:gd name="connsiteX15" fmla="*/ 333269 w 446302"/>
              <a:gd name="connsiteY15" fmla="*/ 181585 h 389956"/>
              <a:gd name="connsiteX16" fmla="*/ 321841 w 446302"/>
              <a:gd name="connsiteY16" fmla="*/ 184770 h 389956"/>
              <a:gd name="connsiteX17" fmla="*/ 222175 w 446302"/>
              <a:gd name="connsiteY17" fmla="*/ 174644 h 389956"/>
              <a:gd name="connsiteX18" fmla="*/ 173890 w 446302"/>
              <a:gd name="connsiteY18" fmla="*/ 185389 h 389956"/>
              <a:gd name="connsiteX19" fmla="*/ 117414 w 446302"/>
              <a:gd name="connsiteY19" fmla="*/ 173360 h 389956"/>
              <a:gd name="connsiteX20" fmla="*/ 113605 w 446302"/>
              <a:gd name="connsiteY20" fmla="*/ 161950 h 389956"/>
              <a:gd name="connsiteX21" fmla="*/ 125033 w 446302"/>
              <a:gd name="connsiteY21" fmla="*/ 158147 h 389956"/>
              <a:gd name="connsiteX22" fmla="*/ 213889 w 446302"/>
              <a:gd name="connsiteY22" fmla="*/ 159430 h 389956"/>
              <a:gd name="connsiteX23" fmla="*/ 252059 w 446302"/>
              <a:gd name="connsiteY23" fmla="*/ 149870 h 389956"/>
              <a:gd name="connsiteX24" fmla="*/ 252059 w 446302"/>
              <a:gd name="connsiteY24" fmla="*/ 110522 h 389956"/>
              <a:gd name="connsiteX25" fmla="*/ 330079 w 446302"/>
              <a:gd name="connsiteY25" fmla="*/ 130900 h 389956"/>
              <a:gd name="connsiteX26" fmla="*/ 333269 w 446302"/>
              <a:gd name="connsiteY26" fmla="*/ 142329 h 389956"/>
              <a:gd name="connsiteX27" fmla="*/ 321841 w 446302"/>
              <a:gd name="connsiteY27" fmla="*/ 145472 h 389956"/>
              <a:gd name="connsiteX28" fmla="*/ 222175 w 446302"/>
              <a:gd name="connsiteY28" fmla="*/ 135329 h 389956"/>
              <a:gd name="connsiteX29" fmla="*/ 173890 w 446302"/>
              <a:gd name="connsiteY29" fmla="*/ 146139 h 389956"/>
              <a:gd name="connsiteX30" fmla="*/ 117414 w 446302"/>
              <a:gd name="connsiteY30" fmla="*/ 134043 h 389956"/>
              <a:gd name="connsiteX31" fmla="*/ 113605 w 446302"/>
              <a:gd name="connsiteY31" fmla="*/ 122614 h 389956"/>
              <a:gd name="connsiteX32" fmla="*/ 125033 w 446302"/>
              <a:gd name="connsiteY32" fmla="*/ 118804 h 389956"/>
              <a:gd name="connsiteX33" fmla="*/ 213889 w 446302"/>
              <a:gd name="connsiteY33" fmla="*/ 120090 h 389956"/>
              <a:gd name="connsiteX34" fmla="*/ 252059 w 446302"/>
              <a:gd name="connsiteY34" fmla="*/ 110522 h 389956"/>
              <a:gd name="connsiteX35" fmla="*/ 14618 w 446302"/>
              <a:gd name="connsiteY35" fmla="*/ 0 h 389956"/>
              <a:gd name="connsiteX36" fmla="*/ 431732 w 446302"/>
              <a:gd name="connsiteY36" fmla="*/ 0 h 389956"/>
              <a:gd name="connsiteX37" fmla="*/ 446302 w 446302"/>
              <a:gd name="connsiteY37" fmla="*/ 14624 h 389956"/>
              <a:gd name="connsiteX38" fmla="*/ 446302 w 446302"/>
              <a:gd name="connsiteY38" fmla="*/ 288333 h 389956"/>
              <a:gd name="connsiteX39" fmla="*/ 431732 w 446302"/>
              <a:gd name="connsiteY39" fmla="*/ 302957 h 389956"/>
              <a:gd name="connsiteX40" fmla="*/ 342833 w 446302"/>
              <a:gd name="connsiteY40" fmla="*/ 302957 h 389956"/>
              <a:gd name="connsiteX41" fmla="*/ 328215 w 446302"/>
              <a:gd name="connsiteY41" fmla="*/ 288333 h 389956"/>
              <a:gd name="connsiteX42" fmla="*/ 342833 w 446302"/>
              <a:gd name="connsiteY42" fmla="*/ 273757 h 389956"/>
              <a:gd name="connsiteX43" fmla="*/ 417114 w 446302"/>
              <a:gd name="connsiteY43" fmla="*/ 273757 h 389956"/>
              <a:gd name="connsiteX44" fmla="*/ 417114 w 446302"/>
              <a:gd name="connsiteY44" fmla="*/ 29200 h 389956"/>
              <a:gd name="connsiteX45" fmla="*/ 29855 w 446302"/>
              <a:gd name="connsiteY45" fmla="*/ 29200 h 389956"/>
              <a:gd name="connsiteX46" fmla="*/ 29855 w 446302"/>
              <a:gd name="connsiteY46" fmla="*/ 273090 h 389956"/>
              <a:gd name="connsiteX47" fmla="*/ 111754 w 446302"/>
              <a:gd name="connsiteY47" fmla="*/ 273090 h 389956"/>
              <a:gd name="connsiteX48" fmla="*/ 126324 w 446302"/>
              <a:gd name="connsiteY48" fmla="*/ 287714 h 389956"/>
              <a:gd name="connsiteX49" fmla="*/ 111754 w 446302"/>
              <a:gd name="connsiteY49" fmla="*/ 302338 h 389956"/>
              <a:gd name="connsiteX50" fmla="*/ 14618 w 446302"/>
              <a:gd name="connsiteY50" fmla="*/ 302338 h 389956"/>
              <a:gd name="connsiteX51" fmla="*/ 0 w 446302"/>
              <a:gd name="connsiteY51" fmla="*/ 287714 h 389956"/>
              <a:gd name="connsiteX52" fmla="*/ 0 w 446302"/>
              <a:gd name="connsiteY52" fmla="*/ 14624 h 389956"/>
              <a:gd name="connsiteX53" fmla="*/ 14618 w 446302"/>
              <a:gd name="connsiteY53" fmla="*/ 0 h 38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46302" h="389956">
                <a:moveTo>
                  <a:pt x="223413" y="289001"/>
                </a:moveTo>
                <a:lnTo>
                  <a:pt x="168842" y="360098"/>
                </a:lnTo>
                <a:lnTo>
                  <a:pt x="277413" y="360098"/>
                </a:lnTo>
                <a:close/>
                <a:moveTo>
                  <a:pt x="223413" y="249619"/>
                </a:moveTo>
                <a:cubicBezTo>
                  <a:pt x="228508" y="249619"/>
                  <a:pt x="232318" y="251523"/>
                  <a:pt x="235508" y="255333"/>
                </a:cubicBezTo>
                <a:lnTo>
                  <a:pt x="319317" y="365813"/>
                </a:lnTo>
                <a:cubicBezTo>
                  <a:pt x="322460" y="370241"/>
                  <a:pt x="323126" y="376622"/>
                  <a:pt x="320555" y="381051"/>
                </a:cubicBezTo>
                <a:cubicBezTo>
                  <a:pt x="317412" y="386766"/>
                  <a:pt x="312317" y="389956"/>
                  <a:pt x="307222" y="389956"/>
                </a:cubicBezTo>
                <a:lnTo>
                  <a:pt x="138985" y="389956"/>
                </a:lnTo>
                <a:cubicBezTo>
                  <a:pt x="133271" y="389956"/>
                  <a:pt x="128176" y="386766"/>
                  <a:pt x="125652" y="381670"/>
                </a:cubicBezTo>
                <a:cubicBezTo>
                  <a:pt x="123128" y="376622"/>
                  <a:pt x="123747" y="370908"/>
                  <a:pt x="126938" y="366432"/>
                </a:cubicBezTo>
                <a:lnTo>
                  <a:pt x="211366" y="255333"/>
                </a:lnTo>
                <a:cubicBezTo>
                  <a:pt x="213889" y="251523"/>
                  <a:pt x="218366" y="249619"/>
                  <a:pt x="223413" y="249619"/>
                </a:cubicBezTo>
                <a:close/>
                <a:moveTo>
                  <a:pt x="252059" y="149870"/>
                </a:moveTo>
                <a:cubicBezTo>
                  <a:pt x="290937" y="148790"/>
                  <a:pt x="328186" y="168749"/>
                  <a:pt x="330079" y="170175"/>
                </a:cubicBezTo>
                <a:cubicBezTo>
                  <a:pt x="333888" y="172742"/>
                  <a:pt x="335793" y="177782"/>
                  <a:pt x="333269" y="181585"/>
                </a:cubicBezTo>
                <a:cubicBezTo>
                  <a:pt x="330745" y="185389"/>
                  <a:pt x="325650" y="187290"/>
                  <a:pt x="321841" y="184770"/>
                </a:cubicBezTo>
                <a:cubicBezTo>
                  <a:pt x="321222" y="184152"/>
                  <a:pt x="262175" y="153059"/>
                  <a:pt x="222175" y="174644"/>
                </a:cubicBezTo>
                <a:cubicBezTo>
                  <a:pt x="205651" y="182251"/>
                  <a:pt x="189128" y="185389"/>
                  <a:pt x="173890" y="185389"/>
                </a:cubicBezTo>
                <a:cubicBezTo>
                  <a:pt x="143414" y="185389"/>
                  <a:pt x="119319" y="173978"/>
                  <a:pt x="117414" y="173360"/>
                </a:cubicBezTo>
                <a:cubicBezTo>
                  <a:pt x="112938" y="171458"/>
                  <a:pt x="111700" y="166371"/>
                  <a:pt x="113605" y="161950"/>
                </a:cubicBezTo>
                <a:cubicBezTo>
                  <a:pt x="115509" y="157528"/>
                  <a:pt x="120557" y="156245"/>
                  <a:pt x="125033" y="158147"/>
                </a:cubicBezTo>
                <a:cubicBezTo>
                  <a:pt x="125652" y="158765"/>
                  <a:pt x="173890" y="180967"/>
                  <a:pt x="213889" y="159430"/>
                </a:cubicBezTo>
                <a:cubicBezTo>
                  <a:pt x="225961" y="152929"/>
                  <a:pt x="239100" y="150231"/>
                  <a:pt x="252059" y="149870"/>
                </a:cubicBezTo>
                <a:close/>
                <a:moveTo>
                  <a:pt x="252059" y="110522"/>
                </a:moveTo>
                <a:cubicBezTo>
                  <a:pt x="290937" y="109453"/>
                  <a:pt x="328186" y="129472"/>
                  <a:pt x="330079" y="130900"/>
                </a:cubicBezTo>
                <a:cubicBezTo>
                  <a:pt x="333888" y="133424"/>
                  <a:pt x="335793" y="138520"/>
                  <a:pt x="333269" y="142329"/>
                </a:cubicBezTo>
                <a:cubicBezTo>
                  <a:pt x="330745" y="146139"/>
                  <a:pt x="325650" y="148044"/>
                  <a:pt x="321841" y="145472"/>
                </a:cubicBezTo>
                <a:cubicBezTo>
                  <a:pt x="321222" y="144853"/>
                  <a:pt x="262175" y="113757"/>
                  <a:pt x="222175" y="135329"/>
                </a:cubicBezTo>
                <a:cubicBezTo>
                  <a:pt x="205651" y="143568"/>
                  <a:pt x="189128" y="146139"/>
                  <a:pt x="173890" y="146139"/>
                </a:cubicBezTo>
                <a:cubicBezTo>
                  <a:pt x="143414" y="146139"/>
                  <a:pt x="119319" y="134710"/>
                  <a:pt x="117414" y="134043"/>
                </a:cubicBezTo>
                <a:cubicBezTo>
                  <a:pt x="112938" y="132138"/>
                  <a:pt x="111700" y="127090"/>
                  <a:pt x="113605" y="122614"/>
                </a:cubicBezTo>
                <a:cubicBezTo>
                  <a:pt x="115509" y="118185"/>
                  <a:pt x="120557" y="116900"/>
                  <a:pt x="125033" y="118804"/>
                </a:cubicBezTo>
                <a:cubicBezTo>
                  <a:pt x="125652" y="119471"/>
                  <a:pt x="173890" y="141663"/>
                  <a:pt x="213889" y="120090"/>
                </a:cubicBezTo>
                <a:cubicBezTo>
                  <a:pt x="225961" y="113578"/>
                  <a:pt x="239100" y="110879"/>
                  <a:pt x="252059" y="110522"/>
                </a:cubicBezTo>
                <a:close/>
                <a:moveTo>
                  <a:pt x="14618" y="0"/>
                </a:moveTo>
                <a:lnTo>
                  <a:pt x="431732" y="0"/>
                </a:lnTo>
                <a:cubicBezTo>
                  <a:pt x="439969" y="0"/>
                  <a:pt x="446302" y="6335"/>
                  <a:pt x="446302" y="14624"/>
                </a:cubicBezTo>
                <a:lnTo>
                  <a:pt x="446302" y="288333"/>
                </a:lnTo>
                <a:cubicBezTo>
                  <a:pt x="446302" y="296622"/>
                  <a:pt x="439350" y="302957"/>
                  <a:pt x="431732" y="302957"/>
                </a:cubicBezTo>
                <a:lnTo>
                  <a:pt x="342833" y="302957"/>
                </a:lnTo>
                <a:cubicBezTo>
                  <a:pt x="334596" y="302957"/>
                  <a:pt x="328215" y="296622"/>
                  <a:pt x="328215" y="288333"/>
                </a:cubicBezTo>
                <a:cubicBezTo>
                  <a:pt x="328215" y="280093"/>
                  <a:pt x="334596" y="273757"/>
                  <a:pt x="342833" y="273757"/>
                </a:cubicBezTo>
                <a:lnTo>
                  <a:pt x="417114" y="273757"/>
                </a:lnTo>
                <a:lnTo>
                  <a:pt x="417114" y="29200"/>
                </a:lnTo>
                <a:lnTo>
                  <a:pt x="29855" y="29200"/>
                </a:lnTo>
                <a:lnTo>
                  <a:pt x="29855" y="273090"/>
                </a:lnTo>
                <a:lnTo>
                  <a:pt x="111754" y="273090"/>
                </a:lnTo>
                <a:cubicBezTo>
                  <a:pt x="119992" y="273090"/>
                  <a:pt x="126324" y="279473"/>
                  <a:pt x="126324" y="287714"/>
                </a:cubicBezTo>
                <a:cubicBezTo>
                  <a:pt x="126324" y="295955"/>
                  <a:pt x="119992" y="302338"/>
                  <a:pt x="111754" y="302338"/>
                </a:cubicBezTo>
                <a:lnTo>
                  <a:pt x="14618" y="302338"/>
                </a:lnTo>
                <a:cubicBezTo>
                  <a:pt x="6333" y="302338"/>
                  <a:pt x="0" y="295955"/>
                  <a:pt x="0" y="287714"/>
                </a:cubicBezTo>
                <a:lnTo>
                  <a:pt x="0" y="14624"/>
                </a:lnTo>
                <a:cubicBezTo>
                  <a:pt x="0" y="6335"/>
                  <a:pt x="6333" y="0"/>
                  <a:pt x="14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直接连接符 22"/>
          <p:cNvCxnSpPr/>
          <p:nvPr/>
        </p:nvCxnSpPr>
        <p:spPr>
          <a:xfrm>
            <a:off x="2684961" y="3626285"/>
            <a:ext cx="168226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1">
            <a:duotone>
              <a:prstClr val="black"/>
              <a:srgbClr val="FF0000">
                <a:tint val="45000"/>
                <a:satMod val="400000"/>
              </a:srgbClr>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rcRect b="49542"/>
          <a:stretch>
            <a:fillRect/>
          </a:stretch>
        </p:blipFill>
        <p:spPr>
          <a:xfrm>
            <a:off x="8750300" y="3497945"/>
            <a:ext cx="3222700" cy="1127434"/>
          </a:xfrm>
          <a:prstGeom prst="rect">
            <a:avLst/>
          </a:prstGeom>
        </p:spPr>
      </p:pic>
      <p:sp>
        <p:nvSpPr>
          <p:cNvPr id="15" name="矩形 14"/>
          <p:cNvSpPr/>
          <p:nvPr/>
        </p:nvSpPr>
        <p:spPr>
          <a:xfrm>
            <a:off x="662090" y="1022350"/>
            <a:ext cx="380160" cy="533400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67285" y="1244611"/>
            <a:ext cx="9663781" cy="792653"/>
          </a:xfrm>
          <a:prstGeom prst="rect">
            <a:avLst/>
          </a:prstGeom>
          <a:noFill/>
        </p:spPr>
        <p:txBody>
          <a:bodyPr wrap="square">
            <a:spAutoFit/>
          </a:bodyPr>
          <a:lstStyle/>
          <a:p>
            <a:pPr marL="285750" indent="-285750" algn="just">
              <a:lnSpc>
                <a:spcPct val="150000"/>
              </a:lnSpc>
              <a:buClr>
                <a:schemeClr val="bg1"/>
              </a:buClr>
              <a:buFont typeface="Arial" panose="020B0604020202020204" pitchFamily="34" charset="0"/>
              <a:buChar char="•"/>
            </a:pP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尽管打击治理工作取得了</a:t>
            </a:r>
            <a:r>
              <a:rPr lang="zh-CN" altLang="en-US" sz="1600" dirty="0">
                <a:solidFill>
                  <a:srgbClr val="C00000"/>
                </a:solidFill>
                <a:latin typeface="思源黑体 CN Light" panose="020B0300000000000000" pitchFamily="34" charset="-122"/>
                <a:ea typeface="思源黑体 CN Light" panose="020B0300000000000000" pitchFamily="34" charset="-122"/>
              </a:rPr>
              <a:t>突出成效</a:t>
            </a: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，但是，在信息技术和移动互联网快速发展时代背景下，电信网络诈骗犯罪</a:t>
            </a:r>
            <a:r>
              <a:rPr lang="zh-CN" altLang="en-US" sz="1600" b="0" dirty="0">
                <a:solidFill>
                  <a:srgbClr val="C00000"/>
                </a:solidFill>
                <a:effectLst/>
                <a:latin typeface="思源黑体 CN Light" panose="020B0300000000000000" pitchFamily="34" charset="-122"/>
                <a:ea typeface="思源黑体 CN Light" panose="020B0300000000000000" pitchFamily="34" charset="-122"/>
              </a:rPr>
              <a:t>仍然高发</a:t>
            </a: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，打击电信网络诈骗犯罪仍是一场</a:t>
            </a:r>
            <a:r>
              <a:rPr lang="zh-CN" altLang="en-US" sz="1600" dirty="0">
                <a:solidFill>
                  <a:srgbClr val="C00000"/>
                </a:solidFill>
                <a:latin typeface="思源黑体 CN Light" panose="020B0300000000000000" pitchFamily="34" charset="-122"/>
                <a:ea typeface="思源黑体 CN Light" panose="020B0300000000000000" pitchFamily="34" charset="-122"/>
              </a:rPr>
              <a:t>持久战</a:t>
            </a: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a:t>
            </a:r>
            <a:endParaRPr lang="en-US" altLang="zh-CN" sz="1600" b="0" dirty="0">
              <a:solidFill>
                <a:srgbClr val="404040"/>
              </a:solidFill>
              <a:effectLst/>
              <a:latin typeface="思源黑体 CN Light" panose="020B0300000000000000" pitchFamily="34" charset="-122"/>
              <a:ea typeface="思源黑体 CN Light" panose="020B0300000000000000" pitchFamily="34" charset="-122"/>
            </a:endParaRPr>
          </a:p>
        </p:txBody>
      </p:sp>
      <p:sp>
        <p:nvSpPr>
          <p:cNvPr id="7" name="文本框 6"/>
          <p:cNvSpPr txBox="1"/>
          <p:nvPr/>
        </p:nvSpPr>
        <p:spPr>
          <a:xfrm>
            <a:off x="767285" y="2163695"/>
            <a:ext cx="10472214" cy="423321"/>
          </a:xfrm>
          <a:prstGeom prst="rect">
            <a:avLst/>
          </a:prstGeom>
          <a:noFill/>
        </p:spPr>
        <p:txBody>
          <a:bodyPr wrap="square">
            <a:spAutoFit/>
          </a:bodyPr>
          <a:lstStyle/>
          <a:p>
            <a:pPr marL="285750" indent="-285750" algn="just">
              <a:lnSpc>
                <a:spcPct val="150000"/>
              </a:lnSpc>
              <a:buClr>
                <a:schemeClr val="bg1"/>
              </a:buClr>
              <a:buFont typeface="Arial" panose="020B0604020202020204" pitchFamily="34" charset="0"/>
              <a:buChar char="•"/>
            </a:pP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发案持续上升、诈骗手法</a:t>
            </a:r>
            <a:r>
              <a:rPr lang="zh-CN" altLang="en-US" sz="1600" dirty="0">
                <a:solidFill>
                  <a:srgbClr val="C00000"/>
                </a:solidFill>
                <a:latin typeface="思源黑体 CN Light" panose="020B0300000000000000" pitchFamily="34" charset="-122"/>
                <a:ea typeface="思源黑体 CN Light" panose="020B0300000000000000" pitchFamily="34" charset="-122"/>
              </a:rPr>
              <a:t>层出不穷</a:t>
            </a: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、犯罪窝点</a:t>
            </a:r>
            <a:r>
              <a:rPr lang="zh-CN" altLang="en-US" sz="1600" dirty="0">
                <a:solidFill>
                  <a:srgbClr val="C00000"/>
                </a:solidFill>
                <a:latin typeface="思源黑体 CN Light" panose="020B0300000000000000" pitchFamily="34" charset="-122"/>
                <a:ea typeface="思源黑体 CN Light" panose="020B0300000000000000" pitchFamily="34" charset="-122"/>
              </a:rPr>
              <a:t>向境外转移</a:t>
            </a: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趋势明显、</a:t>
            </a:r>
            <a:r>
              <a:rPr lang="zh-CN" altLang="en-US" sz="1600" dirty="0">
                <a:solidFill>
                  <a:srgbClr val="C00000"/>
                </a:solidFill>
                <a:latin typeface="思源黑体 CN Light" panose="020B0300000000000000" pitchFamily="34" charset="-122"/>
                <a:ea typeface="思源黑体 CN Light" panose="020B0300000000000000" pitchFamily="34" charset="-122"/>
              </a:rPr>
              <a:t>黑灰产规模剧增</a:t>
            </a:r>
            <a:r>
              <a:rPr lang="zh-CN" altLang="en-US" sz="1600" b="0" dirty="0">
                <a:solidFill>
                  <a:srgbClr val="404040"/>
                </a:solidFill>
                <a:effectLst/>
                <a:latin typeface="思源黑体 CN Light" panose="020B0300000000000000" pitchFamily="34" charset="-122"/>
                <a:ea typeface="思源黑体 CN Light" panose="020B0300000000000000" pitchFamily="34" charset="-122"/>
              </a:rPr>
              <a:t>是此类犯罪的显著特点。</a:t>
            </a:r>
            <a:endParaRPr lang="en-US" altLang="zh-CN" sz="1600" b="0" dirty="0">
              <a:solidFill>
                <a:srgbClr val="404040"/>
              </a:solidFill>
              <a:effectLst/>
              <a:latin typeface="思源黑体 CN Light" panose="020B0300000000000000" pitchFamily="34" charset="-122"/>
              <a:ea typeface="思源黑体 CN Light" panose="020B0300000000000000" pitchFamily="34" charset="-122"/>
            </a:endParaRPr>
          </a:p>
        </p:txBody>
      </p:sp>
      <p:sp>
        <p:nvSpPr>
          <p:cNvPr id="8" name="文本框 7"/>
          <p:cNvSpPr txBox="1"/>
          <p:nvPr/>
        </p:nvSpPr>
        <p:spPr>
          <a:xfrm>
            <a:off x="767286" y="2685501"/>
            <a:ext cx="10421414" cy="792653"/>
          </a:xfrm>
          <a:prstGeom prst="rect">
            <a:avLst/>
          </a:prstGeom>
          <a:noFill/>
        </p:spPr>
        <p:txBody>
          <a:bodyPr wrap="square">
            <a:spAutoFit/>
          </a:bodyPr>
          <a:lstStyle/>
          <a:p>
            <a:pPr marL="285750" indent="-285750" algn="just">
              <a:lnSpc>
                <a:spcPct val="150000"/>
              </a:lnSpc>
              <a:buClr>
                <a:schemeClr val="bg1"/>
              </a:buClr>
              <a:buFont typeface="Arial" panose="020B0604020202020204" pitchFamily="34" charset="0"/>
              <a:buChar char="•"/>
            </a:pP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电信网络诈骗犯罪刑事警情数占比</a:t>
            </a:r>
            <a:r>
              <a:rPr kumimoji="0" lang="zh-CN" altLang="en-US" sz="1600" b="0" i="0" u="none" strike="noStrike" kern="1200" cap="none" spc="0" normalizeH="0" baseline="0" noProof="0" dirty="0">
                <a:ln>
                  <a:noFill/>
                </a:ln>
                <a:solidFill>
                  <a:srgbClr val="C00000"/>
                </a:solidFill>
                <a:effectLst/>
                <a:uLnTx/>
                <a:uFillTx/>
                <a:latin typeface="思源黑体 CN Light" panose="020B0300000000000000" pitchFamily="34" charset="-122"/>
                <a:ea typeface="思源黑体 CN Light" panose="020B0300000000000000" pitchFamily="34" charset="-122"/>
                <a:cs typeface="+mn-cs"/>
              </a:rPr>
              <a:t>不断增大</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，其中网络诈骗</a:t>
            </a:r>
            <a:r>
              <a:rPr lang="zh-CN" altLang="en-US" sz="1600" dirty="0">
                <a:solidFill>
                  <a:srgbClr val="C00000"/>
                </a:solidFill>
                <a:latin typeface="思源黑体 CN Light" panose="020B0300000000000000" pitchFamily="34" charset="-122"/>
                <a:ea typeface="思源黑体 CN Light" panose="020B0300000000000000" pitchFamily="34" charset="-122"/>
              </a:rPr>
              <a:t>增长迅猛</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贷款</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刷单</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“杀猪盘”</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a:t>
            </a:r>
            <a:r>
              <a:rPr lang="zh-CN" altLang="en-US" sz="1600" dirty="0">
                <a:solidFill>
                  <a:srgbClr val="C00000"/>
                </a:solidFill>
                <a:latin typeface="思源黑体 CN Light" panose="020B0300000000000000" pitchFamily="34" charset="-122"/>
                <a:ea typeface="思源黑体 CN Light" panose="020B0300000000000000" pitchFamily="34" charset="-122"/>
              </a:rPr>
              <a:t>冒充客服</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四类高发网络诈骗案件发案占</a:t>
            </a:r>
            <a:r>
              <a:rPr lang="en-US" altLang="zh-CN" sz="1600" dirty="0">
                <a:solidFill>
                  <a:srgbClr val="C00000"/>
                </a:solidFill>
                <a:latin typeface="思源黑体 CN Light" panose="020B0300000000000000" pitchFamily="34" charset="-122"/>
                <a:ea typeface="思源黑体 CN Light" panose="020B0300000000000000" pitchFamily="34" charset="-122"/>
              </a:rPr>
              <a:t>70%</a:t>
            </a:r>
            <a:r>
              <a:rPr lang="zh-CN" altLang="en-US" sz="1600" dirty="0">
                <a:solidFill>
                  <a:srgbClr val="C00000"/>
                </a:solidFill>
                <a:latin typeface="思源黑体 CN Light" panose="020B0300000000000000" pitchFamily="34" charset="-122"/>
                <a:ea typeface="思源黑体 CN Light" panose="020B0300000000000000" pitchFamily="34" charset="-122"/>
              </a:rPr>
              <a:t>以上</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a:t>
            </a:r>
            <a:endParaRPr lang="zh-CN" altLang="en-US" sz="1600" b="0" dirty="0">
              <a:solidFill>
                <a:srgbClr val="404040"/>
              </a:solidFill>
              <a:effectLst/>
              <a:latin typeface="思源黑体 CN Light" panose="020B0300000000000000" pitchFamily="34" charset="-122"/>
              <a:ea typeface="思源黑体 CN Light" panose="020B0300000000000000" pitchFamily="34" charset="-122"/>
            </a:endParaRPr>
          </a:p>
        </p:txBody>
      </p:sp>
      <p:sp>
        <p:nvSpPr>
          <p:cNvPr id="10" name="文本框 9"/>
          <p:cNvSpPr txBox="1"/>
          <p:nvPr/>
        </p:nvSpPr>
        <p:spPr>
          <a:xfrm>
            <a:off x="767285" y="4731335"/>
            <a:ext cx="10421414" cy="792653"/>
          </a:xfrm>
          <a:prstGeom prst="rect">
            <a:avLst/>
          </a:prstGeom>
          <a:noFill/>
        </p:spPr>
        <p:txBody>
          <a:bodyPr wrap="square">
            <a:spAutoFit/>
          </a:bodyPr>
          <a:lstStyle/>
          <a:p>
            <a:pPr marL="285750" indent="-285750" algn="just">
              <a:lnSpc>
                <a:spcPct val="150000"/>
              </a:lnSpc>
              <a:buClr>
                <a:schemeClr val="bg1"/>
              </a:buClr>
              <a:buFont typeface="Arial" panose="020B0604020202020204" pitchFamily="34" charset="0"/>
              <a:buChar char="•"/>
            </a:pP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随着境内打击力度加大，诈骗窝点加快</a:t>
            </a:r>
            <a:r>
              <a:rPr lang="zh-CN" altLang="en-US" sz="1600" dirty="0">
                <a:solidFill>
                  <a:srgbClr val="C00000"/>
                </a:solidFill>
                <a:latin typeface="思源黑体 CN Light" panose="020B0300000000000000" pitchFamily="34" charset="-122"/>
                <a:ea typeface="思源黑体 CN Light" panose="020B0300000000000000" pitchFamily="34" charset="-122"/>
              </a:rPr>
              <a:t>向境外转移</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，主要盘踞在</a:t>
            </a:r>
            <a:r>
              <a:rPr lang="zh-CN" altLang="en-US" sz="1600" dirty="0">
                <a:solidFill>
                  <a:srgbClr val="C00000"/>
                </a:solidFill>
                <a:latin typeface="思源黑体 CN Light" panose="020B0300000000000000" pitchFamily="34" charset="-122"/>
                <a:ea typeface="思源黑体 CN Light" panose="020B0300000000000000" pitchFamily="34" charset="-122"/>
              </a:rPr>
              <a:t>缅北地区</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和</a:t>
            </a:r>
            <a:r>
              <a:rPr lang="zh-CN" altLang="en-US" sz="1600" dirty="0">
                <a:solidFill>
                  <a:srgbClr val="C00000"/>
                </a:solidFill>
                <a:latin typeface="思源黑体 CN Light" panose="020B0300000000000000" pitchFamily="34" charset="-122"/>
                <a:ea typeface="思源黑体 CN Light" panose="020B0300000000000000" pitchFamily="34" charset="-122"/>
              </a:rPr>
              <a:t>柬埔寨</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、菲律宾、</a:t>
            </a:r>
            <a:r>
              <a:rPr lang="zh-CN" altLang="en-US" sz="1600" dirty="0">
                <a:solidFill>
                  <a:srgbClr val="C00000"/>
                </a:solidFill>
                <a:latin typeface="思源黑体 CN Light" panose="020B0300000000000000" pitchFamily="34" charset="-122"/>
                <a:ea typeface="思源黑体 CN Light" panose="020B0300000000000000" pitchFamily="34" charset="-122"/>
              </a:rPr>
              <a:t>越南</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、老挝、泰国等</a:t>
            </a:r>
            <a:r>
              <a:rPr lang="zh-CN" altLang="en-US" sz="1600" dirty="0">
                <a:solidFill>
                  <a:srgbClr val="C00000"/>
                </a:solidFill>
                <a:latin typeface="思源黑体 CN Light" panose="020B0300000000000000" pitchFamily="34" charset="-122"/>
                <a:ea typeface="思源黑体 CN Light" panose="020B0300000000000000" pitchFamily="34" charset="-122"/>
              </a:rPr>
              <a:t>东南亚</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国家。</a:t>
            </a:r>
            <a:endParaRPr lang="zh-CN" altLang="en-US" sz="1600" b="0" dirty="0">
              <a:solidFill>
                <a:srgbClr val="404040"/>
              </a:solidFill>
              <a:effectLst/>
              <a:latin typeface="思源黑体 CN Light" panose="020B0300000000000000" pitchFamily="34" charset="-122"/>
              <a:ea typeface="思源黑体 CN Light" panose="020B0300000000000000" pitchFamily="34" charset="-122"/>
            </a:endParaRPr>
          </a:p>
        </p:txBody>
      </p:sp>
      <p:sp>
        <p:nvSpPr>
          <p:cNvPr id="11" name="文本框 10"/>
          <p:cNvSpPr txBox="1"/>
          <p:nvPr/>
        </p:nvSpPr>
        <p:spPr>
          <a:xfrm>
            <a:off x="767285" y="5659499"/>
            <a:ext cx="11100865" cy="423321"/>
          </a:xfrm>
          <a:prstGeom prst="rect">
            <a:avLst/>
          </a:prstGeom>
          <a:noFill/>
        </p:spPr>
        <p:txBody>
          <a:bodyPr wrap="square">
            <a:spAutoFit/>
          </a:bodyPr>
          <a:lstStyle/>
          <a:p>
            <a:pPr marL="285750" indent="-285750" algn="just">
              <a:lnSpc>
                <a:spcPct val="150000"/>
              </a:lnSpc>
              <a:buClr>
                <a:schemeClr val="bg1"/>
              </a:buClr>
              <a:buFont typeface="Arial" panose="020B0604020202020204" pitchFamily="34" charset="0"/>
              <a:buChar char="•"/>
            </a:pP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买卖公民信息、银行账户、手机卡活动</a:t>
            </a:r>
            <a:r>
              <a:rPr lang="zh-CN" altLang="en-US" sz="1600" dirty="0">
                <a:solidFill>
                  <a:srgbClr val="C00000"/>
                </a:solidFill>
                <a:latin typeface="思源黑体 CN Light" panose="020B0300000000000000" pitchFamily="34" charset="-122"/>
                <a:ea typeface="思源黑体 CN Light" panose="020B0300000000000000" pitchFamily="34" charset="-122"/>
              </a:rPr>
              <a:t>十分猖獗</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，为诈骗团伙服务的技术平台</a:t>
            </a:r>
            <a:r>
              <a:rPr lang="zh-CN" altLang="en-US" sz="1600" dirty="0">
                <a:solidFill>
                  <a:srgbClr val="C00000"/>
                </a:solidFill>
                <a:latin typeface="思源黑体 CN Light" panose="020B0300000000000000" pitchFamily="34" charset="-122"/>
                <a:ea typeface="思源黑体 CN Light" panose="020B0300000000000000" pitchFamily="34" charset="-122"/>
              </a:rPr>
              <a:t>层出不穷</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，新型洗钱通道</a:t>
            </a:r>
            <a:r>
              <a:rPr lang="zh-CN" altLang="en-US" sz="1600" dirty="0">
                <a:solidFill>
                  <a:srgbClr val="C00000"/>
                </a:solidFill>
                <a:latin typeface="思源黑体 CN Light" panose="020B0300000000000000" pitchFamily="34" charset="-122"/>
                <a:ea typeface="思源黑体 CN Light" panose="020B0300000000000000" pitchFamily="34" charset="-122"/>
              </a:rPr>
              <a:t>不断涌现</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a:t>
            </a:r>
            <a:endParaRPr lang="zh-CN" altLang="en-US" sz="1600" b="0" dirty="0">
              <a:solidFill>
                <a:srgbClr val="404040"/>
              </a:solidFill>
              <a:effectLst/>
              <a:latin typeface="思源黑体 CN Light" panose="020B0300000000000000" pitchFamily="34" charset="-122"/>
              <a:ea typeface="思源黑体 CN Light" panose="020B0300000000000000" pitchFamily="34" charset="-122"/>
            </a:endParaRPr>
          </a:p>
        </p:txBody>
      </p:sp>
      <p:sp>
        <p:nvSpPr>
          <p:cNvPr id="12" name="文本框 11"/>
          <p:cNvSpPr txBox="1"/>
          <p:nvPr/>
        </p:nvSpPr>
        <p:spPr>
          <a:xfrm>
            <a:off x="767285" y="3613667"/>
            <a:ext cx="7449475" cy="423321"/>
          </a:xfrm>
          <a:prstGeom prst="rect">
            <a:avLst/>
          </a:prstGeom>
          <a:noFill/>
        </p:spPr>
        <p:txBody>
          <a:bodyPr wrap="none">
            <a:spAutoFit/>
          </a:bodyPr>
          <a:lstStyle/>
          <a:p>
            <a:pPr marL="285750" indent="-285750" algn="just">
              <a:lnSpc>
                <a:spcPct val="150000"/>
              </a:lnSpc>
              <a:buClr>
                <a:schemeClr val="bg1"/>
              </a:buClr>
              <a:buFont typeface="Arial" panose="020B0604020202020204" pitchFamily="34" charset="0"/>
              <a:buChar char="•"/>
            </a:pP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新的诈骗手法随着</a:t>
            </a:r>
            <a:r>
              <a:rPr lang="zh-CN" altLang="en-US" sz="1600" dirty="0">
                <a:solidFill>
                  <a:srgbClr val="C00000"/>
                </a:solidFill>
                <a:latin typeface="思源黑体 CN Light" panose="020B0300000000000000" pitchFamily="34" charset="-122"/>
                <a:ea typeface="思源黑体 CN Light" panose="020B0300000000000000" pitchFamily="34" charset="-122"/>
              </a:rPr>
              <a:t>新技术、新应用、新业态</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的出现应运而生并不断</a:t>
            </a:r>
            <a:r>
              <a:rPr lang="zh-CN" altLang="en-US" sz="1600" dirty="0">
                <a:solidFill>
                  <a:srgbClr val="C00000"/>
                </a:solidFill>
                <a:latin typeface="思源黑体 CN Light" panose="020B0300000000000000" pitchFamily="34" charset="-122"/>
                <a:ea typeface="思源黑体 CN Light" panose="020B0300000000000000" pitchFamily="34" charset="-122"/>
              </a:rPr>
              <a:t>演变升级</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a:t>
            </a:r>
            <a:endParaRPr lang="zh-CN" altLang="en-US" sz="1600" b="0" dirty="0">
              <a:solidFill>
                <a:srgbClr val="404040"/>
              </a:solidFill>
              <a:effectLst/>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767285" y="4172501"/>
            <a:ext cx="5554726" cy="423321"/>
          </a:xfrm>
          <a:prstGeom prst="rect">
            <a:avLst/>
          </a:prstGeom>
          <a:noFill/>
        </p:spPr>
        <p:txBody>
          <a:bodyPr wrap="none">
            <a:spAutoFit/>
          </a:bodyPr>
          <a:lstStyle/>
          <a:p>
            <a:pPr marL="285750" indent="-285750" algn="just">
              <a:lnSpc>
                <a:spcPct val="150000"/>
              </a:lnSpc>
              <a:buClr>
                <a:schemeClr val="bg1"/>
              </a:buClr>
              <a:buFont typeface="Arial" panose="020B0604020202020204" pitchFamily="34" charset="0"/>
              <a:buChar char="•"/>
            </a:pPr>
            <a:r>
              <a:rPr lang="en-US" altLang="zh-CN" sz="1600" dirty="0">
                <a:solidFill>
                  <a:srgbClr val="C00000"/>
                </a:solidFill>
                <a:latin typeface="思源黑体 CN Light" panose="020B0300000000000000" pitchFamily="34" charset="-122"/>
                <a:ea typeface="思源黑体 CN Light" panose="020B0300000000000000" pitchFamily="34" charset="-122"/>
              </a:rPr>
              <a:t>60%</a:t>
            </a:r>
            <a:r>
              <a:rPr lang="zh-CN" altLang="en-US" sz="1600" dirty="0">
                <a:solidFill>
                  <a:srgbClr val="C00000"/>
                </a:solidFill>
                <a:latin typeface="思源黑体 CN Light" panose="020B0300000000000000" pitchFamily="34" charset="-122"/>
                <a:ea typeface="思源黑体 CN Light" panose="020B0300000000000000" pitchFamily="34" charset="-122"/>
              </a:rPr>
              <a:t>以上</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的诈骗都是通过不法分子制作的</a:t>
            </a:r>
            <a:r>
              <a:rPr lang="zh-CN" altLang="en-US" sz="1600" dirty="0">
                <a:solidFill>
                  <a:srgbClr val="C00000"/>
                </a:solidFill>
                <a:latin typeface="思源黑体 CN Light" panose="020B0300000000000000" pitchFamily="34" charset="-122"/>
                <a:ea typeface="思源黑体 CN Light" panose="020B0300000000000000" pitchFamily="34" charset="-122"/>
              </a:rPr>
              <a:t>手机</a:t>
            </a:r>
            <a:r>
              <a:rPr lang="en-US" altLang="zh-CN" sz="1600" dirty="0">
                <a:solidFill>
                  <a:srgbClr val="C00000"/>
                </a:solidFill>
                <a:latin typeface="思源黑体 CN Light" panose="020B0300000000000000" pitchFamily="34" charset="-122"/>
                <a:ea typeface="思源黑体 CN Light" panose="020B0300000000000000" pitchFamily="34" charset="-122"/>
              </a:rPr>
              <a:t>APP</a:t>
            </a: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mn-cs"/>
              </a:rPr>
              <a:t>实施。</a:t>
            </a:r>
            <a:endParaRPr lang="zh-CN" altLang="en-US" sz="1600" b="0" dirty="0">
              <a:solidFill>
                <a:srgbClr val="404040"/>
              </a:solidFill>
              <a:effectLst/>
              <a:latin typeface="思源黑体 CN Light" panose="020B0300000000000000" pitchFamily="34" charset="-122"/>
              <a:ea typeface="思源黑体 CN Light" panose="020B0300000000000000" pitchFamily="34" charset="-122"/>
            </a:endParaRPr>
          </a:p>
        </p:txBody>
      </p:sp>
      <p:cxnSp>
        <p:nvCxnSpPr>
          <p:cNvPr id="17" name="直接连接符 16"/>
          <p:cNvCxnSpPr/>
          <p:nvPr/>
        </p:nvCxnSpPr>
        <p:spPr>
          <a:xfrm>
            <a:off x="908050" y="1179451"/>
            <a:ext cx="1847850" cy="0"/>
          </a:xfrm>
          <a:prstGeom prst="line">
            <a:avLst/>
          </a:prstGeom>
          <a:ln w="19050">
            <a:gradFill flip="none" rotWithShape="1">
              <a:gsLst>
                <a:gs pos="0">
                  <a:schemeClr val="accent1">
                    <a:lumMod val="5000"/>
                    <a:lumOff val="95000"/>
                    <a:alpha val="0"/>
                  </a:schemeClr>
                </a:gs>
                <a:gs pos="81000">
                  <a:srgbClr val="C00000"/>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8050" y="2098711"/>
            <a:ext cx="3295650" cy="0"/>
          </a:xfrm>
          <a:prstGeom prst="line">
            <a:avLst/>
          </a:prstGeom>
          <a:ln w="19050" cap="flat" cmpd="sng" algn="ctr">
            <a:gradFill flip="none" rotWithShape="1">
              <a:gsLst>
                <a:gs pos="0">
                  <a:schemeClr val="accent1">
                    <a:lumMod val="5000"/>
                    <a:lumOff val="95000"/>
                    <a:alpha val="0"/>
                  </a:schemeClr>
                </a:gs>
                <a:gs pos="81000">
                  <a:srgbClr val="C00000"/>
                </a:gs>
              </a:gsLst>
              <a:lin ang="10800000" scaled="1"/>
              <a:tileRect/>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08050" y="2685501"/>
            <a:ext cx="4870450" cy="0"/>
          </a:xfrm>
          <a:prstGeom prst="line">
            <a:avLst/>
          </a:prstGeom>
          <a:ln w="19050" cap="flat" cmpd="sng" algn="ctr">
            <a:gradFill flip="none" rotWithShape="1">
              <a:gsLst>
                <a:gs pos="0">
                  <a:schemeClr val="accent1">
                    <a:lumMod val="5000"/>
                    <a:lumOff val="95000"/>
                    <a:alpha val="0"/>
                  </a:schemeClr>
                </a:gs>
                <a:gs pos="81000">
                  <a:srgbClr val="C00000"/>
                </a:gs>
              </a:gsLst>
              <a:lin ang="10800000" scaled="1"/>
              <a:tileRect/>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3940" y="3557979"/>
            <a:ext cx="5109452" cy="0"/>
          </a:xfrm>
          <a:prstGeom prst="line">
            <a:avLst/>
          </a:prstGeom>
          <a:ln w="19050" cap="flat" cmpd="sng" algn="ctr">
            <a:gradFill flip="none" rotWithShape="1">
              <a:gsLst>
                <a:gs pos="0">
                  <a:schemeClr val="accent1">
                    <a:lumMod val="5000"/>
                    <a:lumOff val="95000"/>
                    <a:alpha val="0"/>
                  </a:schemeClr>
                </a:gs>
                <a:gs pos="81000">
                  <a:srgbClr val="C00000"/>
                </a:gs>
              </a:gsLst>
              <a:lin ang="10800000" scaled="1"/>
              <a:tileRect/>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93940" y="4135473"/>
            <a:ext cx="3995560" cy="0"/>
          </a:xfrm>
          <a:prstGeom prst="line">
            <a:avLst/>
          </a:prstGeom>
          <a:ln w="19050" cap="flat" cmpd="sng" algn="ctr">
            <a:gradFill flip="none" rotWithShape="1">
              <a:gsLst>
                <a:gs pos="0">
                  <a:schemeClr val="accent1">
                    <a:lumMod val="5000"/>
                    <a:lumOff val="95000"/>
                    <a:alpha val="0"/>
                  </a:schemeClr>
                </a:gs>
                <a:gs pos="81000">
                  <a:srgbClr val="C00000"/>
                </a:gs>
              </a:gsLst>
              <a:lin ang="10800000" scaled="1"/>
              <a:tileRect/>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60153" y="4731335"/>
            <a:ext cx="2684495" cy="0"/>
          </a:xfrm>
          <a:prstGeom prst="line">
            <a:avLst/>
          </a:prstGeom>
          <a:ln w="19050" cap="flat" cmpd="sng" algn="ctr">
            <a:gradFill flip="none" rotWithShape="1">
              <a:gsLst>
                <a:gs pos="0">
                  <a:schemeClr val="accent1">
                    <a:lumMod val="5000"/>
                    <a:lumOff val="95000"/>
                    <a:alpha val="0"/>
                  </a:schemeClr>
                </a:gs>
                <a:gs pos="81000">
                  <a:srgbClr val="C00000"/>
                </a:gs>
              </a:gsLst>
              <a:lin ang="10800000" scaled="1"/>
              <a:tileRect/>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93940" y="5639707"/>
            <a:ext cx="3519310" cy="0"/>
          </a:xfrm>
          <a:prstGeom prst="line">
            <a:avLst/>
          </a:prstGeom>
          <a:ln w="19050" cap="flat" cmpd="sng" algn="ctr">
            <a:gradFill flip="none" rotWithShape="1">
              <a:gsLst>
                <a:gs pos="0">
                  <a:schemeClr val="accent1">
                    <a:lumMod val="5000"/>
                    <a:lumOff val="95000"/>
                    <a:alpha val="0"/>
                  </a:schemeClr>
                </a:gs>
                <a:gs pos="81000">
                  <a:srgbClr val="C00000"/>
                </a:gs>
              </a:gsLst>
              <a:lin ang="10800000" scaled="1"/>
              <a:tileRect/>
            </a:gra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52170" y="170503"/>
            <a:ext cx="4037330" cy="523220"/>
          </a:xfrm>
          <a:prstGeom prst="rect">
            <a:avLst/>
          </a:prstGeom>
          <a:noFill/>
        </p:spPr>
        <p:txBody>
          <a:bodyPr wrap="square">
            <a:spAutoFit/>
          </a:bodyPr>
          <a:lstStyle/>
          <a:p>
            <a:pPr algn="dist"/>
            <a:r>
              <a:rPr lang="zh-CN" altLang="en-US" sz="2800" dirty="0">
                <a:latin typeface="思源宋体 CN Heavy" panose="02020900000000000000" pitchFamily="18" charset="-122"/>
                <a:ea typeface="思源宋体 CN Heavy" panose="02020900000000000000" pitchFamily="18" charset="-122"/>
              </a:rPr>
              <a:t>电信诈骗的</a:t>
            </a:r>
            <a:r>
              <a:rPr lang="zh-CN" altLang="en-US" sz="2800" dirty="0">
                <a:solidFill>
                  <a:srgbClr val="C00000"/>
                </a:solidFill>
                <a:latin typeface="思源宋体 CN Heavy" panose="02020900000000000000" pitchFamily="18" charset="-122"/>
                <a:ea typeface="思源宋体 CN Heavy" panose="02020900000000000000" pitchFamily="18" charset="-122"/>
              </a:rPr>
              <a:t>形势特点</a:t>
            </a:r>
            <a:endParaRPr lang="zh-CN" altLang="en-US" sz="2800" dirty="0">
              <a:solidFill>
                <a:srgbClr val="C00000"/>
              </a:solidFill>
              <a:latin typeface="思源宋体 CN Heavy" panose="02020900000000000000" pitchFamily="18" charset="-122"/>
              <a:ea typeface="思源宋体 CN Heavy" panose="02020900000000000000" pitchFamily="18" charset="-122"/>
            </a:endParaRPr>
          </a:p>
        </p:txBody>
      </p:sp>
      <p:sp>
        <p:nvSpPr>
          <p:cNvPr id="14" name="矩形 13"/>
          <p:cNvSpPr/>
          <p:nvPr/>
        </p:nvSpPr>
        <p:spPr>
          <a:xfrm>
            <a:off x="0" y="1022350"/>
            <a:ext cx="590550" cy="533400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852170" y="6240401"/>
            <a:ext cx="5656580" cy="0"/>
          </a:xfrm>
          <a:prstGeom prst="line">
            <a:avLst/>
          </a:prstGeom>
          <a:ln w="19050">
            <a:gradFill flip="none" rotWithShape="1">
              <a:gsLst>
                <a:gs pos="0">
                  <a:schemeClr val="accent1">
                    <a:lumMod val="5000"/>
                    <a:lumOff val="95000"/>
                    <a:alpha val="0"/>
                  </a:schemeClr>
                </a:gs>
                <a:gs pos="81000">
                  <a:srgbClr val="C00000"/>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3" name="Group 4"/>
          <p:cNvGrpSpPr>
            <a:grpSpLocks noChangeAspect="1"/>
          </p:cNvGrpSpPr>
          <p:nvPr/>
        </p:nvGrpSpPr>
        <p:grpSpPr bwMode="auto">
          <a:xfrm>
            <a:off x="0" y="1631904"/>
            <a:ext cx="401697" cy="4239255"/>
            <a:chOff x="3697" y="792"/>
            <a:chExt cx="253" cy="2670"/>
          </a:xfrm>
          <a:gradFill>
            <a:gsLst>
              <a:gs pos="100000">
                <a:schemeClr val="accent1">
                  <a:lumMod val="5000"/>
                  <a:lumOff val="95000"/>
                  <a:alpha val="0"/>
                </a:schemeClr>
              </a:gs>
              <a:gs pos="0">
                <a:schemeClr val="bg1"/>
              </a:gs>
            </a:gsLst>
            <a:lin ang="10800000" scaled="1"/>
          </a:gradFill>
        </p:grpSpPr>
        <p:sp>
          <p:nvSpPr>
            <p:cNvPr id="45" name="Freeform 5"/>
            <p:cNvSpPr>
              <a:spLocks noEditPoints="1"/>
            </p:cNvSpPr>
            <p:nvPr/>
          </p:nvSpPr>
          <p:spPr bwMode="auto">
            <a:xfrm>
              <a:off x="3698" y="792"/>
              <a:ext cx="252" cy="2670"/>
            </a:xfrm>
            <a:custGeom>
              <a:avLst/>
              <a:gdLst>
                <a:gd name="T0" fmla="*/ 1535 w 2101"/>
                <a:gd name="T1" fmla="*/ 17679 h 22251"/>
                <a:gd name="T2" fmla="*/ 1946 w 2101"/>
                <a:gd name="T3" fmla="*/ 17838 h 22251"/>
                <a:gd name="T4" fmla="*/ 1536 w 2101"/>
                <a:gd name="T5" fmla="*/ 15503 h 22251"/>
                <a:gd name="T6" fmla="*/ 899 w 2101"/>
                <a:gd name="T7" fmla="*/ 16456 h 22251"/>
                <a:gd name="T8" fmla="*/ 1917 w 2101"/>
                <a:gd name="T9" fmla="*/ 16584 h 22251"/>
                <a:gd name="T10" fmla="*/ 1139 w 2101"/>
                <a:gd name="T11" fmla="*/ 15055 h 22251"/>
                <a:gd name="T12" fmla="*/ 2047 w 2101"/>
                <a:gd name="T13" fmla="*/ 20564 h 22251"/>
                <a:gd name="T14" fmla="*/ 1120 w 2101"/>
                <a:gd name="T15" fmla="*/ 19737 h 22251"/>
                <a:gd name="T16" fmla="*/ 1025 w 2101"/>
                <a:gd name="T17" fmla="*/ 20102 h 22251"/>
                <a:gd name="T18" fmla="*/ 609 w 2101"/>
                <a:gd name="T19" fmla="*/ 20465 h 22251"/>
                <a:gd name="T20" fmla="*/ 580 w 2101"/>
                <a:gd name="T21" fmla="*/ 19286 h 22251"/>
                <a:gd name="T22" fmla="*/ 2047 w 2101"/>
                <a:gd name="T23" fmla="*/ 19039 h 22251"/>
                <a:gd name="T24" fmla="*/ 1059 w 2101"/>
                <a:gd name="T25" fmla="*/ 18108 h 22251"/>
                <a:gd name="T26" fmla="*/ 58 w 2101"/>
                <a:gd name="T27" fmla="*/ 18917 h 22251"/>
                <a:gd name="T28" fmla="*/ 918 w 2101"/>
                <a:gd name="T29" fmla="*/ 18025 h 22251"/>
                <a:gd name="T30" fmla="*/ 58 w 2101"/>
                <a:gd name="T31" fmla="*/ 17932 h 22251"/>
                <a:gd name="T32" fmla="*/ 1110 w 2101"/>
                <a:gd name="T33" fmla="*/ 17239 h 22251"/>
                <a:gd name="T34" fmla="*/ 2047 w 2101"/>
                <a:gd name="T35" fmla="*/ 14680 h 22251"/>
                <a:gd name="T36" fmla="*/ 1110 w 2101"/>
                <a:gd name="T37" fmla="*/ 14025 h 22251"/>
                <a:gd name="T38" fmla="*/ 58 w 2101"/>
                <a:gd name="T39" fmla="*/ 13300 h 22251"/>
                <a:gd name="T40" fmla="*/ 1529 w 2101"/>
                <a:gd name="T41" fmla="*/ 13574 h 22251"/>
                <a:gd name="T42" fmla="*/ 2047 w 2101"/>
                <a:gd name="T43" fmla="*/ 9359 h 22251"/>
                <a:gd name="T44" fmla="*/ 1538 w 2101"/>
                <a:gd name="T45" fmla="*/ 10058 h 22251"/>
                <a:gd name="T46" fmla="*/ 742 w 2101"/>
                <a:gd name="T47" fmla="*/ 10460 h 22251"/>
                <a:gd name="T48" fmla="*/ 161 w 2101"/>
                <a:gd name="T49" fmla="*/ 10662 h 22251"/>
                <a:gd name="T50" fmla="*/ 173 w 2101"/>
                <a:gd name="T51" fmla="*/ 9599 h 22251"/>
                <a:gd name="T52" fmla="*/ 1957 w 2101"/>
                <a:gd name="T53" fmla="*/ 9359 h 22251"/>
                <a:gd name="T54" fmla="*/ 1944 w 2101"/>
                <a:gd name="T55" fmla="*/ 8889 h 22251"/>
                <a:gd name="T56" fmla="*/ 1416 w 2101"/>
                <a:gd name="T57" fmla="*/ 8859 h 22251"/>
                <a:gd name="T58" fmla="*/ 589 w 2101"/>
                <a:gd name="T59" fmla="*/ 8322 h 22251"/>
                <a:gd name="T60" fmla="*/ 173 w 2101"/>
                <a:gd name="T61" fmla="*/ 7863 h 22251"/>
                <a:gd name="T62" fmla="*/ 1957 w 2101"/>
                <a:gd name="T63" fmla="*/ 7623 h 22251"/>
                <a:gd name="T64" fmla="*/ 522 w 2101"/>
                <a:gd name="T65" fmla="*/ 4921 h 22251"/>
                <a:gd name="T66" fmla="*/ 1925 w 2101"/>
                <a:gd name="T67" fmla="*/ 5659 h 22251"/>
                <a:gd name="T68" fmla="*/ 1957 w 2101"/>
                <a:gd name="T69" fmla="*/ 6810 h 22251"/>
                <a:gd name="T70" fmla="*/ 52 w 2101"/>
                <a:gd name="T71" fmla="*/ 4644 h 22251"/>
                <a:gd name="T72" fmla="*/ 1518 w 2101"/>
                <a:gd name="T73" fmla="*/ 3737 h 22251"/>
                <a:gd name="T74" fmla="*/ 1120 w 2101"/>
                <a:gd name="T75" fmla="*/ 3276 h 22251"/>
                <a:gd name="T76" fmla="*/ 1025 w 2101"/>
                <a:gd name="T77" fmla="*/ 2913 h 22251"/>
                <a:gd name="T78" fmla="*/ 609 w 2101"/>
                <a:gd name="T79" fmla="*/ 3790 h 22251"/>
                <a:gd name="T80" fmla="*/ 993 w 2101"/>
                <a:gd name="T81" fmla="*/ 2463 h 22251"/>
                <a:gd name="T82" fmla="*/ 2047 w 2101"/>
                <a:gd name="T83" fmla="*/ 21 h 22251"/>
                <a:gd name="T84" fmla="*/ 2047 w 2101"/>
                <a:gd name="T85" fmla="*/ 2041 h 22251"/>
                <a:gd name="T86" fmla="*/ 188 w 2101"/>
                <a:gd name="T87" fmla="*/ 383 h 22251"/>
                <a:gd name="T88" fmla="*/ 1861 w 2101"/>
                <a:gd name="T89" fmla="*/ 261 h 22251"/>
                <a:gd name="T90" fmla="*/ 173 w 2101"/>
                <a:gd name="T91" fmla="*/ 12824 h 22251"/>
                <a:gd name="T92" fmla="*/ 689 w 2101"/>
                <a:gd name="T93" fmla="*/ 12204 h 22251"/>
                <a:gd name="T94" fmla="*/ 148 w 2101"/>
                <a:gd name="T95" fmla="*/ 11085 h 22251"/>
                <a:gd name="T96" fmla="*/ 1515 w 2101"/>
                <a:gd name="T97" fmla="*/ 22121 h 22251"/>
                <a:gd name="T98" fmla="*/ 1672 w 2101"/>
                <a:gd name="T99" fmla="*/ 21276 h 22251"/>
                <a:gd name="T100" fmla="*/ 170 w 2101"/>
                <a:gd name="T101" fmla="*/ 22051 h 22251"/>
                <a:gd name="T102" fmla="*/ 159 w 2101"/>
                <a:gd name="T103" fmla="*/ 21172 h 22251"/>
                <a:gd name="T104" fmla="*/ 822 w 2101"/>
                <a:gd name="T105" fmla="*/ 21553 h 22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01" h="22251">
                  <a:moveTo>
                    <a:pt x="1693" y="11884"/>
                  </a:moveTo>
                  <a:lnTo>
                    <a:pt x="782" y="11618"/>
                  </a:lnTo>
                  <a:lnTo>
                    <a:pt x="782" y="12174"/>
                  </a:lnTo>
                  <a:lnTo>
                    <a:pt x="1693" y="11884"/>
                  </a:lnTo>
                  <a:close/>
                  <a:moveTo>
                    <a:pt x="1946" y="17686"/>
                  </a:moveTo>
                  <a:cubicBezTo>
                    <a:pt x="1812" y="17683"/>
                    <a:pt x="1675" y="17680"/>
                    <a:pt x="1535" y="17679"/>
                  </a:cubicBezTo>
                  <a:cubicBezTo>
                    <a:pt x="1395" y="17679"/>
                    <a:pt x="1249" y="17678"/>
                    <a:pt x="1096" y="17678"/>
                  </a:cubicBezTo>
                  <a:lnTo>
                    <a:pt x="1096" y="17836"/>
                  </a:lnTo>
                  <a:cubicBezTo>
                    <a:pt x="1100" y="17984"/>
                    <a:pt x="1143" y="18090"/>
                    <a:pt x="1227" y="18154"/>
                  </a:cubicBezTo>
                  <a:cubicBezTo>
                    <a:pt x="1310" y="18219"/>
                    <a:pt x="1414" y="18250"/>
                    <a:pt x="1539" y="18249"/>
                  </a:cubicBezTo>
                  <a:cubicBezTo>
                    <a:pt x="1671" y="18249"/>
                    <a:pt x="1772" y="18214"/>
                    <a:pt x="1841" y="18145"/>
                  </a:cubicBezTo>
                  <a:cubicBezTo>
                    <a:pt x="1911" y="18075"/>
                    <a:pt x="1946" y="17973"/>
                    <a:pt x="1946" y="17838"/>
                  </a:cubicBezTo>
                  <a:lnTo>
                    <a:pt x="1946" y="17686"/>
                  </a:lnTo>
                  <a:close/>
                  <a:moveTo>
                    <a:pt x="2047" y="14818"/>
                  </a:moveTo>
                  <a:lnTo>
                    <a:pt x="2047" y="15766"/>
                  </a:lnTo>
                  <a:lnTo>
                    <a:pt x="1956" y="15766"/>
                  </a:lnTo>
                  <a:lnTo>
                    <a:pt x="1932" y="15510"/>
                  </a:lnTo>
                  <a:cubicBezTo>
                    <a:pt x="1801" y="15507"/>
                    <a:pt x="1669" y="15504"/>
                    <a:pt x="1536" y="15503"/>
                  </a:cubicBezTo>
                  <a:cubicBezTo>
                    <a:pt x="1403" y="15503"/>
                    <a:pt x="1271" y="15502"/>
                    <a:pt x="1139" y="15502"/>
                  </a:cubicBezTo>
                  <a:lnTo>
                    <a:pt x="889" y="15502"/>
                  </a:lnTo>
                  <a:cubicBezTo>
                    <a:pt x="648" y="15503"/>
                    <a:pt x="476" y="15543"/>
                    <a:pt x="373" y="15623"/>
                  </a:cubicBezTo>
                  <a:cubicBezTo>
                    <a:pt x="270" y="15703"/>
                    <a:pt x="220" y="15820"/>
                    <a:pt x="222" y="15974"/>
                  </a:cubicBezTo>
                  <a:cubicBezTo>
                    <a:pt x="221" y="16130"/>
                    <a:pt x="273" y="16250"/>
                    <a:pt x="380" y="16333"/>
                  </a:cubicBezTo>
                  <a:cubicBezTo>
                    <a:pt x="487" y="16417"/>
                    <a:pt x="660" y="16458"/>
                    <a:pt x="899" y="16456"/>
                  </a:cubicBezTo>
                  <a:lnTo>
                    <a:pt x="1917" y="16446"/>
                  </a:lnTo>
                  <a:lnTo>
                    <a:pt x="1957" y="16142"/>
                  </a:lnTo>
                  <a:lnTo>
                    <a:pt x="2047" y="16142"/>
                  </a:lnTo>
                  <a:lnTo>
                    <a:pt x="2047" y="16858"/>
                  </a:lnTo>
                  <a:lnTo>
                    <a:pt x="1957" y="16858"/>
                  </a:lnTo>
                  <a:lnTo>
                    <a:pt x="1917" y="16584"/>
                  </a:lnTo>
                  <a:lnTo>
                    <a:pt x="894" y="16573"/>
                  </a:lnTo>
                  <a:cubicBezTo>
                    <a:pt x="589" y="16569"/>
                    <a:pt x="364" y="16503"/>
                    <a:pt x="219" y="16377"/>
                  </a:cubicBezTo>
                  <a:cubicBezTo>
                    <a:pt x="75" y="16251"/>
                    <a:pt x="3" y="16070"/>
                    <a:pt x="4" y="15833"/>
                  </a:cubicBezTo>
                  <a:cubicBezTo>
                    <a:pt x="0" y="15600"/>
                    <a:pt x="62" y="15413"/>
                    <a:pt x="191" y="15272"/>
                  </a:cubicBezTo>
                  <a:cubicBezTo>
                    <a:pt x="319" y="15131"/>
                    <a:pt x="538" y="15059"/>
                    <a:pt x="849" y="15055"/>
                  </a:cubicBezTo>
                  <a:lnTo>
                    <a:pt x="1139" y="15055"/>
                  </a:lnTo>
                  <a:cubicBezTo>
                    <a:pt x="1270" y="15055"/>
                    <a:pt x="1402" y="15055"/>
                    <a:pt x="1535" y="15054"/>
                  </a:cubicBezTo>
                  <a:cubicBezTo>
                    <a:pt x="1669" y="15053"/>
                    <a:pt x="1802" y="15051"/>
                    <a:pt x="1936" y="15047"/>
                  </a:cubicBezTo>
                  <a:lnTo>
                    <a:pt x="1957" y="14818"/>
                  </a:lnTo>
                  <a:lnTo>
                    <a:pt x="2047" y="14818"/>
                  </a:lnTo>
                  <a:close/>
                  <a:moveTo>
                    <a:pt x="2047" y="19039"/>
                  </a:moveTo>
                  <a:lnTo>
                    <a:pt x="2047" y="20564"/>
                  </a:lnTo>
                  <a:lnTo>
                    <a:pt x="1518" y="20561"/>
                  </a:lnTo>
                  <a:lnTo>
                    <a:pt x="1518" y="20406"/>
                  </a:lnTo>
                  <a:lnTo>
                    <a:pt x="1944" y="20284"/>
                  </a:lnTo>
                  <a:lnTo>
                    <a:pt x="1944" y="19742"/>
                  </a:lnTo>
                  <a:cubicBezTo>
                    <a:pt x="1810" y="19740"/>
                    <a:pt x="1675" y="19738"/>
                    <a:pt x="1538" y="19738"/>
                  </a:cubicBezTo>
                  <a:cubicBezTo>
                    <a:pt x="1401" y="19737"/>
                    <a:pt x="1261" y="19737"/>
                    <a:pt x="1120" y="19737"/>
                  </a:cubicBezTo>
                  <a:lnTo>
                    <a:pt x="1120" y="20100"/>
                  </a:lnTo>
                  <a:lnTo>
                    <a:pt x="1416" y="20140"/>
                  </a:lnTo>
                  <a:lnTo>
                    <a:pt x="1416" y="20273"/>
                  </a:lnTo>
                  <a:lnTo>
                    <a:pt x="742" y="20273"/>
                  </a:lnTo>
                  <a:lnTo>
                    <a:pt x="742" y="20140"/>
                  </a:lnTo>
                  <a:lnTo>
                    <a:pt x="1025" y="20102"/>
                  </a:lnTo>
                  <a:lnTo>
                    <a:pt x="1025" y="19737"/>
                  </a:lnTo>
                  <a:lnTo>
                    <a:pt x="1017" y="19737"/>
                  </a:lnTo>
                  <a:cubicBezTo>
                    <a:pt x="869" y="19737"/>
                    <a:pt x="724" y="19737"/>
                    <a:pt x="582" y="19738"/>
                  </a:cubicBezTo>
                  <a:cubicBezTo>
                    <a:pt x="440" y="19738"/>
                    <a:pt x="300" y="19740"/>
                    <a:pt x="161" y="19742"/>
                  </a:cubicBezTo>
                  <a:lnTo>
                    <a:pt x="161" y="20342"/>
                  </a:lnTo>
                  <a:lnTo>
                    <a:pt x="609" y="20465"/>
                  </a:lnTo>
                  <a:lnTo>
                    <a:pt x="609" y="20614"/>
                  </a:lnTo>
                  <a:lnTo>
                    <a:pt x="58" y="20619"/>
                  </a:lnTo>
                  <a:lnTo>
                    <a:pt x="58" y="19039"/>
                  </a:lnTo>
                  <a:lnTo>
                    <a:pt x="149" y="19039"/>
                  </a:lnTo>
                  <a:lnTo>
                    <a:pt x="173" y="19279"/>
                  </a:lnTo>
                  <a:cubicBezTo>
                    <a:pt x="307" y="19283"/>
                    <a:pt x="443" y="19285"/>
                    <a:pt x="580" y="19286"/>
                  </a:cubicBezTo>
                  <a:cubicBezTo>
                    <a:pt x="717" y="19287"/>
                    <a:pt x="854" y="19287"/>
                    <a:pt x="993" y="19287"/>
                  </a:cubicBezTo>
                  <a:lnTo>
                    <a:pt x="1110" y="19287"/>
                  </a:lnTo>
                  <a:cubicBezTo>
                    <a:pt x="1248" y="19287"/>
                    <a:pt x="1386" y="19287"/>
                    <a:pt x="1524" y="19286"/>
                  </a:cubicBezTo>
                  <a:cubicBezTo>
                    <a:pt x="1661" y="19285"/>
                    <a:pt x="1799" y="19283"/>
                    <a:pt x="1936" y="19279"/>
                  </a:cubicBezTo>
                  <a:lnTo>
                    <a:pt x="1957" y="19039"/>
                  </a:lnTo>
                  <a:lnTo>
                    <a:pt x="2047" y="19039"/>
                  </a:lnTo>
                  <a:close/>
                  <a:moveTo>
                    <a:pt x="2047" y="16991"/>
                  </a:moveTo>
                  <a:lnTo>
                    <a:pt x="2047" y="17950"/>
                  </a:lnTo>
                  <a:cubicBezTo>
                    <a:pt x="2046" y="18186"/>
                    <a:pt x="2002" y="18365"/>
                    <a:pt x="1916" y="18488"/>
                  </a:cubicBezTo>
                  <a:cubicBezTo>
                    <a:pt x="1829" y="18612"/>
                    <a:pt x="1706" y="18674"/>
                    <a:pt x="1547" y="18675"/>
                  </a:cubicBezTo>
                  <a:cubicBezTo>
                    <a:pt x="1435" y="18677"/>
                    <a:pt x="1334" y="18635"/>
                    <a:pt x="1245" y="18548"/>
                  </a:cubicBezTo>
                  <a:cubicBezTo>
                    <a:pt x="1156" y="18461"/>
                    <a:pt x="1094" y="18314"/>
                    <a:pt x="1059" y="18108"/>
                  </a:cubicBezTo>
                  <a:cubicBezTo>
                    <a:pt x="1043" y="18223"/>
                    <a:pt x="1016" y="18313"/>
                    <a:pt x="978" y="18378"/>
                  </a:cubicBezTo>
                  <a:cubicBezTo>
                    <a:pt x="939" y="18444"/>
                    <a:pt x="889" y="18492"/>
                    <a:pt x="827" y="18524"/>
                  </a:cubicBezTo>
                  <a:cubicBezTo>
                    <a:pt x="764" y="18556"/>
                    <a:pt x="689" y="18578"/>
                    <a:pt x="601" y="18592"/>
                  </a:cubicBezTo>
                  <a:lnTo>
                    <a:pt x="162" y="18680"/>
                  </a:lnTo>
                  <a:lnTo>
                    <a:pt x="149" y="18917"/>
                  </a:lnTo>
                  <a:lnTo>
                    <a:pt x="58" y="18917"/>
                  </a:lnTo>
                  <a:cubicBezTo>
                    <a:pt x="45" y="18865"/>
                    <a:pt x="35" y="18815"/>
                    <a:pt x="28" y="18768"/>
                  </a:cubicBezTo>
                  <a:cubicBezTo>
                    <a:pt x="21" y="18721"/>
                    <a:pt x="18" y="18665"/>
                    <a:pt x="18" y="18600"/>
                  </a:cubicBezTo>
                  <a:cubicBezTo>
                    <a:pt x="16" y="18478"/>
                    <a:pt x="37" y="18383"/>
                    <a:pt x="81" y="18315"/>
                  </a:cubicBezTo>
                  <a:cubicBezTo>
                    <a:pt x="125" y="18247"/>
                    <a:pt x="200" y="18206"/>
                    <a:pt x="306" y="18193"/>
                  </a:cubicBezTo>
                  <a:lnTo>
                    <a:pt x="673" y="18116"/>
                  </a:lnTo>
                  <a:cubicBezTo>
                    <a:pt x="782" y="18099"/>
                    <a:pt x="864" y="18069"/>
                    <a:pt x="918" y="18025"/>
                  </a:cubicBezTo>
                  <a:cubicBezTo>
                    <a:pt x="971" y="17981"/>
                    <a:pt x="998" y="17909"/>
                    <a:pt x="998" y="17809"/>
                  </a:cubicBezTo>
                  <a:lnTo>
                    <a:pt x="998" y="17678"/>
                  </a:lnTo>
                  <a:cubicBezTo>
                    <a:pt x="858" y="17678"/>
                    <a:pt x="720" y="17679"/>
                    <a:pt x="582" y="17679"/>
                  </a:cubicBezTo>
                  <a:cubicBezTo>
                    <a:pt x="445" y="17680"/>
                    <a:pt x="309" y="17683"/>
                    <a:pt x="173" y="17686"/>
                  </a:cubicBezTo>
                  <a:lnTo>
                    <a:pt x="149" y="17932"/>
                  </a:lnTo>
                  <a:lnTo>
                    <a:pt x="58" y="17932"/>
                  </a:lnTo>
                  <a:lnTo>
                    <a:pt x="58" y="16991"/>
                  </a:lnTo>
                  <a:lnTo>
                    <a:pt x="149" y="16991"/>
                  </a:lnTo>
                  <a:lnTo>
                    <a:pt x="173" y="17231"/>
                  </a:lnTo>
                  <a:cubicBezTo>
                    <a:pt x="307" y="17235"/>
                    <a:pt x="443" y="17237"/>
                    <a:pt x="580" y="17238"/>
                  </a:cubicBezTo>
                  <a:cubicBezTo>
                    <a:pt x="717" y="17239"/>
                    <a:pt x="854" y="17239"/>
                    <a:pt x="993" y="17239"/>
                  </a:cubicBezTo>
                  <a:lnTo>
                    <a:pt x="1110" y="17239"/>
                  </a:lnTo>
                  <a:cubicBezTo>
                    <a:pt x="1248" y="17239"/>
                    <a:pt x="1386" y="17239"/>
                    <a:pt x="1524" y="17238"/>
                  </a:cubicBezTo>
                  <a:cubicBezTo>
                    <a:pt x="1661" y="17237"/>
                    <a:pt x="1799" y="17235"/>
                    <a:pt x="1936" y="17231"/>
                  </a:cubicBezTo>
                  <a:lnTo>
                    <a:pt x="1957" y="16991"/>
                  </a:lnTo>
                  <a:lnTo>
                    <a:pt x="2047" y="16991"/>
                  </a:lnTo>
                  <a:close/>
                  <a:moveTo>
                    <a:pt x="2047" y="12922"/>
                  </a:moveTo>
                  <a:lnTo>
                    <a:pt x="2047" y="14680"/>
                  </a:lnTo>
                  <a:lnTo>
                    <a:pt x="1478" y="14691"/>
                  </a:lnTo>
                  <a:lnTo>
                    <a:pt x="1478" y="14537"/>
                  </a:lnTo>
                  <a:lnTo>
                    <a:pt x="1944" y="14401"/>
                  </a:lnTo>
                  <a:lnTo>
                    <a:pt x="1944" y="14030"/>
                  </a:lnTo>
                  <a:cubicBezTo>
                    <a:pt x="1807" y="14028"/>
                    <a:pt x="1669" y="14026"/>
                    <a:pt x="1530" y="14025"/>
                  </a:cubicBezTo>
                  <a:cubicBezTo>
                    <a:pt x="1391" y="14025"/>
                    <a:pt x="1251" y="14025"/>
                    <a:pt x="1110" y="14025"/>
                  </a:cubicBezTo>
                  <a:lnTo>
                    <a:pt x="995" y="14025"/>
                  </a:lnTo>
                  <a:cubicBezTo>
                    <a:pt x="859" y="14025"/>
                    <a:pt x="722" y="14025"/>
                    <a:pt x="585" y="14025"/>
                  </a:cubicBezTo>
                  <a:cubicBezTo>
                    <a:pt x="447" y="14026"/>
                    <a:pt x="311" y="14028"/>
                    <a:pt x="175" y="14030"/>
                  </a:cubicBezTo>
                  <a:lnTo>
                    <a:pt x="148" y="14302"/>
                  </a:lnTo>
                  <a:lnTo>
                    <a:pt x="58" y="14302"/>
                  </a:lnTo>
                  <a:lnTo>
                    <a:pt x="58" y="13300"/>
                  </a:lnTo>
                  <a:lnTo>
                    <a:pt x="148" y="13300"/>
                  </a:lnTo>
                  <a:lnTo>
                    <a:pt x="175" y="13570"/>
                  </a:lnTo>
                  <a:cubicBezTo>
                    <a:pt x="308" y="13572"/>
                    <a:pt x="443" y="13574"/>
                    <a:pt x="580" y="13574"/>
                  </a:cubicBezTo>
                  <a:cubicBezTo>
                    <a:pt x="716" y="13575"/>
                    <a:pt x="854" y="13575"/>
                    <a:pt x="993" y="13575"/>
                  </a:cubicBezTo>
                  <a:lnTo>
                    <a:pt x="1110" y="13575"/>
                  </a:lnTo>
                  <a:cubicBezTo>
                    <a:pt x="1250" y="13575"/>
                    <a:pt x="1389" y="13575"/>
                    <a:pt x="1529" y="13574"/>
                  </a:cubicBezTo>
                  <a:cubicBezTo>
                    <a:pt x="1668" y="13574"/>
                    <a:pt x="1806" y="13572"/>
                    <a:pt x="1944" y="13570"/>
                  </a:cubicBezTo>
                  <a:lnTo>
                    <a:pt x="1944" y="13202"/>
                  </a:lnTo>
                  <a:lnTo>
                    <a:pt x="1478" y="13068"/>
                  </a:lnTo>
                  <a:lnTo>
                    <a:pt x="1478" y="12912"/>
                  </a:lnTo>
                  <a:lnTo>
                    <a:pt x="2047" y="12922"/>
                  </a:lnTo>
                  <a:close/>
                  <a:moveTo>
                    <a:pt x="2047" y="9359"/>
                  </a:moveTo>
                  <a:lnTo>
                    <a:pt x="2047" y="10884"/>
                  </a:lnTo>
                  <a:lnTo>
                    <a:pt x="1518" y="10881"/>
                  </a:lnTo>
                  <a:lnTo>
                    <a:pt x="1518" y="10726"/>
                  </a:lnTo>
                  <a:lnTo>
                    <a:pt x="1944" y="10604"/>
                  </a:lnTo>
                  <a:lnTo>
                    <a:pt x="1944" y="10062"/>
                  </a:lnTo>
                  <a:cubicBezTo>
                    <a:pt x="1810" y="10060"/>
                    <a:pt x="1675" y="10058"/>
                    <a:pt x="1538" y="10058"/>
                  </a:cubicBezTo>
                  <a:cubicBezTo>
                    <a:pt x="1401" y="10057"/>
                    <a:pt x="1261" y="10057"/>
                    <a:pt x="1120" y="10057"/>
                  </a:cubicBezTo>
                  <a:lnTo>
                    <a:pt x="1120" y="10420"/>
                  </a:lnTo>
                  <a:lnTo>
                    <a:pt x="1416" y="10460"/>
                  </a:lnTo>
                  <a:lnTo>
                    <a:pt x="1416" y="10593"/>
                  </a:lnTo>
                  <a:lnTo>
                    <a:pt x="742" y="10593"/>
                  </a:lnTo>
                  <a:lnTo>
                    <a:pt x="742" y="10460"/>
                  </a:lnTo>
                  <a:lnTo>
                    <a:pt x="1025" y="10422"/>
                  </a:lnTo>
                  <a:lnTo>
                    <a:pt x="1025" y="10057"/>
                  </a:lnTo>
                  <a:lnTo>
                    <a:pt x="1017" y="10057"/>
                  </a:lnTo>
                  <a:cubicBezTo>
                    <a:pt x="869" y="10057"/>
                    <a:pt x="724" y="10057"/>
                    <a:pt x="582" y="10058"/>
                  </a:cubicBezTo>
                  <a:cubicBezTo>
                    <a:pt x="440" y="10058"/>
                    <a:pt x="300" y="10060"/>
                    <a:pt x="161" y="10062"/>
                  </a:cubicBezTo>
                  <a:lnTo>
                    <a:pt x="161" y="10662"/>
                  </a:lnTo>
                  <a:lnTo>
                    <a:pt x="609" y="10785"/>
                  </a:lnTo>
                  <a:lnTo>
                    <a:pt x="609" y="10934"/>
                  </a:lnTo>
                  <a:lnTo>
                    <a:pt x="58" y="10939"/>
                  </a:lnTo>
                  <a:lnTo>
                    <a:pt x="58" y="9359"/>
                  </a:lnTo>
                  <a:lnTo>
                    <a:pt x="149" y="9359"/>
                  </a:lnTo>
                  <a:lnTo>
                    <a:pt x="173" y="9599"/>
                  </a:lnTo>
                  <a:cubicBezTo>
                    <a:pt x="307" y="9603"/>
                    <a:pt x="443" y="9605"/>
                    <a:pt x="580" y="9606"/>
                  </a:cubicBezTo>
                  <a:cubicBezTo>
                    <a:pt x="717" y="9607"/>
                    <a:pt x="854" y="9607"/>
                    <a:pt x="993" y="9607"/>
                  </a:cubicBezTo>
                  <a:lnTo>
                    <a:pt x="1110" y="9607"/>
                  </a:lnTo>
                  <a:cubicBezTo>
                    <a:pt x="1248" y="9607"/>
                    <a:pt x="1386" y="9607"/>
                    <a:pt x="1524" y="9606"/>
                  </a:cubicBezTo>
                  <a:cubicBezTo>
                    <a:pt x="1661" y="9605"/>
                    <a:pt x="1799" y="9603"/>
                    <a:pt x="1936" y="9599"/>
                  </a:cubicBezTo>
                  <a:lnTo>
                    <a:pt x="1957" y="9359"/>
                  </a:lnTo>
                  <a:lnTo>
                    <a:pt x="2047" y="9359"/>
                  </a:lnTo>
                  <a:close/>
                  <a:moveTo>
                    <a:pt x="2047" y="7623"/>
                  </a:moveTo>
                  <a:lnTo>
                    <a:pt x="2047" y="9168"/>
                  </a:lnTo>
                  <a:lnTo>
                    <a:pt x="1518" y="9163"/>
                  </a:lnTo>
                  <a:lnTo>
                    <a:pt x="1518" y="9011"/>
                  </a:lnTo>
                  <a:lnTo>
                    <a:pt x="1944" y="8889"/>
                  </a:lnTo>
                  <a:lnTo>
                    <a:pt x="1944" y="8326"/>
                  </a:lnTo>
                  <a:cubicBezTo>
                    <a:pt x="1810" y="8324"/>
                    <a:pt x="1675" y="8322"/>
                    <a:pt x="1538" y="8322"/>
                  </a:cubicBezTo>
                  <a:cubicBezTo>
                    <a:pt x="1401" y="8321"/>
                    <a:pt x="1261" y="8321"/>
                    <a:pt x="1120" y="8321"/>
                  </a:cubicBezTo>
                  <a:lnTo>
                    <a:pt x="1120" y="8686"/>
                  </a:lnTo>
                  <a:lnTo>
                    <a:pt x="1416" y="8726"/>
                  </a:lnTo>
                  <a:lnTo>
                    <a:pt x="1416" y="8859"/>
                  </a:lnTo>
                  <a:lnTo>
                    <a:pt x="728" y="8859"/>
                  </a:lnTo>
                  <a:lnTo>
                    <a:pt x="728" y="8726"/>
                  </a:lnTo>
                  <a:lnTo>
                    <a:pt x="1025" y="8689"/>
                  </a:lnTo>
                  <a:lnTo>
                    <a:pt x="1025" y="8321"/>
                  </a:lnTo>
                  <a:lnTo>
                    <a:pt x="1017" y="8321"/>
                  </a:lnTo>
                  <a:cubicBezTo>
                    <a:pt x="871" y="8321"/>
                    <a:pt x="729" y="8321"/>
                    <a:pt x="589" y="8322"/>
                  </a:cubicBezTo>
                  <a:cubicBezTo>
                    <a:pt x="450" y="8322"/>
                    <a:pt x="312" y="8324"/>
                    <a:pt x="176" y="8326"/>
                  </a:cubicBezTo>
                  <a:lnTo>
                    <a:pt x="147" y="8612"/>
                  </a:lnTo>
                  <a:lnTo>
                    <a:pt x="58" y="8612"/>
                  </a:lnTo>
                  <a:lnTo>
                    <a:pt x="58" y="7623"/>
                  </a:lnTo>
                  <a:lnTo>
                    <a:pt x="149" y="7623"/>
                  </a:lnTo>
                  <a:lnTo>
                    <a:pt x="173" y="7863"/>
                  </a:lnTo>
                  <a:cubicBezTo>
                    <a:pt x="307" y="7867"/>
                    <a:pt x="443" y="7869"/>
                    <a:pt x="580" y="7870"/>
                  </a:cubicBezTo>
                  <a:cubicBezTo>
                    <a:pt x="717" y="7871"/>
                    <a:pt x="854" y="7871"/>
                    <a:pt x="993" y="7871"/>
                  </a:cubicBezTo>
                  <a:lnTo>
                    <a:pt x="1110" y="7871"/>
                  </a:lnTo>
                  <a:cubicBezTo>
                    <a:pt x="1248" y="7871"/>
                    <a:pt x="1386" y="7871"/>
                    <a:pt x="1524" y="7870"/>
                  </a:cubicBezTo>
                  <a:cubicBezTo>
                    <a:pt x="1661" y="7869"/>
                    <a:pt x="1799" y="7867"/>
                    <a:pt x="1936" y="7863"/>
                  </a:cubicBezTo>
                  <a:lnTo>
                    <a:pt x="1957" y="7623"/>
                  </a:lnTo>
                  <a:lnTo>
                    <a:pt x="2047" y="7623"/>
                  </a:lnTo>
                  <a:close/>
                  <a:moveTo>
                    <a:pt x="2047" y="3906"/>
                  </a:moveTo>
                  <a:lnTo>
                    <a:pt x="2047" y="4807"/>
                  </a:lnTo>
                  <a:lnTo>
                    <a:pt x="1957" y="4807"/>
                  </a:lnTo>
                  <a:lnTo>
                    <a:pt x="1932" y="4556"/>
                  </a:lnTo>
                  <a:lnTo>
                    <a:pt x="522" y="4921"/>
                  </a:lnTo>
                  <a:lnTo>
                    <a:pt x="1929" y="5321"/>
                  </a:lnTo>
                  <a:lnTo>
                    <a:pt x="1957" y="5070"/>
                  </a:lnTo>
                  <a:lnTo>
                    <a:pt x="2047" y="5070"/>
                  </a:lnTo>
                  <a:lnTo>
                    <a:pt x="2047" y="5941"/>
                  </a:lnTo>
                  <a:lnTo>
                    <a:pt x="1957" y="5941"/>
                  </a:lnTo>
                  <a:lnTo>
                    <a:pt x="1925" y="5659"/>
                  </a:lnTo>
                  <a:lnTo>
                    <a:pt x="516" y="6053"/>
                  </a:lnTo>
                  <a:lnTo>
                    <a:pt x="1922" y="6418"/>
                  </a:lnTo>
                  <a:lnTo>
                    <a:pt x="1957" y="6168"/>
                  </a:lnTo>
                  <a:lnTo>
                    <a:pt x="2047" y="6168"/>
                  </a:lnTo>
                  <a:lnTo>
                    <a:pt x="2047" y="6810"/>
                  </a:lnTo>
                  <a:lnTo>
                    <a:pt x="1957" y="6810"/>
                  </a:lnTo>
                  <a:lnTo>
                    <a:pt x="1922" y="6567"/>
                  </a:lnTo>
                  <a:lnTo>
                    <a:pt x="52" y="6029"/>
                  </a:lnTo>
                  <a:lnTo>
                    <a:pt x="52" y="5781"/>
                  </a:lnTo>
                  <a:lnTo>
                    <a:pt x="1543" y="5334"/>
                  </a:lnTo>
                  <a:lnTo>
                    <a:pt x="52" y="4886"/>
                  </a:lnTo>
                  <a:lnTo>
                    <a:pt x="52" y="4644"/>
                  </a:lnTo>
                  <a:lnTo>
                    <a:pt x="1937" y="4087"/>
                  </a:lnTo>
                  <a:lnTo>
                    <a:pt x="1957" y="3906"/>
                  </a:lnTo>
                  <a:lnTo>
                    <a:pt x="2047" y="3906"/>
                  </a:lnTo>
                  <a:close/>
                  <a:moveTo>
                    <a:pt x="2047" y="2215"/>
                  </a:moveTo>
                  <a:lnTo>
                    <a:pt x="2047" y="3740"/>
                  </a:lnTo>
                  <a:lnTo>
                    <a:pt x="1518" y="3737"/>
                  </a:lnTo>
                  <a:lnTo>
                    <a:pt x="1518" y="3582"/>
                  </a:lnTo>
                  <a:lnTo>
                    <a:pt x="1944" y="3460"/>
                  </a:lnTo>
                  <a:lnTo>
                    <a:pt x="1944" y="2918"/>
                  </a:lnTo>
                  <a:cubicBezTo>
                    <a:pt x="1810" y="2916"/>
                    <a:pt x="1675" y="2914"/>
                    <a:pt x="1538" y="2914"/>
                  </a:cubicBezTo>
                  <a:cubicBezTo>
                    <a:pt x="1401" y="2913"/>
                    <a:pt x="1261" y="2913"/>
                    <a:pt x="1120" y="2913"/>
                  </a:cubicBezTo>
                  <a:lnTo>
                    <a:pt x="1120" y="3276"/>
                  </a:lnTo>
                  <a:lnTo>
                    <a:pt x="1416" y="3316"/>
                  </a:lnTo>
                  <a:lnTo>
                    <a:pt x="1416" y="3449"/>
                  </a:lnTo>
                  <a:lnTo>
                    <a:pt x="742" y="3449"/>
                  </a:lnTo>
                  <a:lnTo>
                    <a:pt x="742" y="3316"/>
                  </a:lnTo>
                  <a:lnTo>
                    <a:pt x="1025" y="3278"/>
                  </a:lnTo>
                  <a:lnTo>
                    <a:pt x="1025" y="2913"/>
                  </a:lnTo>
                  <a:lnTo>
                    <a:pt x="1017" y="2913"/>
                  </a:lnTo>
                  <a:cubicBezTo>
                    <a:pt x="869" y="2913"/>
                    <a:pt x="724" y="2913"/>
                    <a:pt x="582" y="2914"/>
                  </a:cubicBezTo>
                  <a:cubicBezTo>
                    <a:pt x="440" y="2914"/>
                    <a:pt x="300" y="2916"/>
                    <a:pt x="161" y="2918"/>
                  </a:cubicBezTo>
                  <a:lnTo>
                    <a:pt x="161" y="3518"/>
                  </a:lnTo>
                  <a:lnTo>
                    <a:pt x="609" y="3641"/>
                  </a:lnTo>
                  <a:lnTo>
                    <a:pt x="609" y="3790"/>
                  </a:lnTo>
                  <a:lnTo>
                    <a:pt x="58" y="3795"/>
                  </a:lnTo>
                  <a:lnTo>
                    <a:pt x="58" y="2215"/>
                  </a:lnTo>
                  <a:lnTo>
                    <a:pt x="149" y="2215"/>
                  </a:lnTo>
                  <a:lnTo>
                    <a:pt x="173" y="2455"/>
                  </a:lnTo>
                  <a:cubicBezTo>
                    <a:pt x="307" y="2459"/>
                    <a:pt x="443" y="2461"/>
                    <a:pt x="580" y="2462"/>
                  </a:cubicBezTo>
                  <a:cubicBezTo>
                    <a:pt x="717" y="2463"/>
                    <a:pt x="854" y="2463"/>
                    <a:pt x="993" y="2463"/>
                  </a:cubicBezTo>
                  <a:lnTo>
                    <a:pt x="1110" y="2463"/>
                  </a:lnTo>
                  <a:cubicBezTo>
                    <a:pt x="1248" y="2463"/>
                    <a:pt x="1386" y="2463"/>
                    <a:pt x="1524" y="2462"/>
                  </a:cubicBezTo>
                  <a:cubicBezTo>
                    <a:pt x="1661" y="2461"/>
                    <a:pt x="1799" y="2459"/>
                    <a:pt x="1936" y="2455"/>
                  </a:cubicBezTo>
                  <a:lnTo>
                    <a:pt x="1957" y="2215"/>
                  </a:lnTo>
                  <a:lnTo>
                    <a:pt x="2047" y="2215"/>
                  </a:lnTo>
                  <a:close/>
                  <a:moveTo>
                    <a:pt x="2047" y="21"/>
                  </a:moveTo>
                  <a:lnTo>
                    <a:pt x="2047" y="663"/>
                  </a:lnTo>
                  <a:lnTo>
                    <a:pt x="651" y="1674"/>
                  </a:lnTo>
                  <a:lnTo>
                    <a:pt x="1920" y="1661"/>
                  </a:lnTo>
                  <a:lnTo>
                    <a:pt x="1957" y="1306"/>
                  </a:lnTo>
                  <a:lnTo>
                    <a:pt x="2047" y="1306"/>
                  </a:lnTo>
                  <a:lnTo>
                    <a:pt x="2047" y="2041"/>
                  </a:lnTo>
                  <a:lnTo>
                    <a:pt x="1957" y="2041"/>
                  </a:lnTo>
                  <a:lnTo>
                    <a:pt x="1922" y="1796"/>
                  </a:lnTo>
                  <a:lnTo>
                    <a:pt x="52" y="1777"/>
                  </a:lnTo>
                  <a:lnTo>
                    <a:pt x="52" y="1543"/>
                  </a:lnTo>
                  <a:lnTo>
                    <a:pt x="1709" y="367"/>
                  </a:lnTo>
                  <a:lnTo>
                    <a:pt x="188" y="383"/>
                  </a:lnTo>
                  <a:lnTo>
                    <a:pt x="148" y="740"/>
                  </a:lnTo>
                  <a:lnTo>
                    <a:pt x="58" y="740"/>
                  </a:lnTo>
                  <a:lnTo>
                    <a:pt x="58" y="0"/>
                  </a:lnTo>
                  <a:lnTo>
                    <a:pt x="148" y="0"/>
                  </a:lnTo>
                  <a:lnTo>
                    <a:pt x="185" y="245"/>
                  </a:lnTo>
                  <a:lnTo>
                    <a:pt x="1861" y="261"/>
                  </a:lnTo>
                  <a:lnTo>
                    <a:pt x="1936" y="210"/>
                  </a:lnTo>
                  <a:lnTo>
                    <a:pt x="1957" y="21"/>
                  </a:lnTo>
                  <a:lnTo>
                    <a:pt x="2047" y="21"/>
                  </a:lnTo>
                  <a:close/>
                  <a:moveTo>
                    <a:pt x="2055" y="11908"/>
                  </a:moveTo>
                  <a:lnTo>
                    <a:pt x="2055" y="12185"/>
                  </a:lnTo>
                  <a:lnTo>
                    <a:pt x="173" y="12824"/>
                  </a:lnTo>
                  <a:lnTo>
                    <a:pt x="149" y="13037"/>
                  </a:lnTo>
                  <a:lnTo>
                    <a:pt x="58" y="13037"/>
                  </a:lnTo>
                  <a:lnTo>
                    <a:pt x="58" y="12129"/>
                  </a:lnTo>
                  <a:lnTo>
                    <a:pt x="148" y="12129"/>
                  </a:lnTo>
                  <a:lnTo>
                    <a:pt x="175" y="12366"/>
                  </a:lnTo>
                  <a:lnTo>
                    <a:pt x="689" y="12204"/>
                  </a:lnTo>
                  <a:lnTo>
                    <a:pt x="689" y="11591"/>
                  </a:lnTo>
                  <a:lnTo>
                    <a:pt x="183" y="11444"/>
                  </a:lnTo>
                  <a:lnTo>
                    <a:pt x="148" y="11695"/>
                  </a:lnTo>
                  <a:lnTo>
                    <a:pt x="58" y="11695"/>
                  </a:lnTo>
                  <a:lnTo>
                    <a:pt x="58" y="11085"/>
                  </a:lnTo>
                  <a:lnTo>
                    <a:pt x="148" y="11085"/>
                  </a:lnTo>
                  <a:lnTo>
                    <a:pt x="180" y="11306"/>
                  </a:lnTo>
                  <a:lnTo>
                    <a:pt x="2055" y="11908"/>
                  </a:lnTo>
                  <a:close/>
                  <a:moveTo>
                    <a:pt x="2101" y="21604"/>
                  </a:moveTo>
                  <a:cubicBezTo>
                    <a:pt x="2100" y="21708"/>
                    <a:pt x="2087" y="21806"/>
                    <a:pt x="2061" y="21897"/>
                  </a:cubicBezTo>
                  <a:cubicBezTo>
                    <a:pt x="2034" y="21989"/>
                    <a:pt x="1997" y="22071"/>
                    <a:pt x="1949" y="22145"/>
                  </a:cubicBezTo>
                  <a:lnTo>
                    <a:pt x="1515" y="22121"/>
                  </a:lnTo>
                  <a:lnTo>
                    <a:pt x="1515" y="21966"/>
                  </a:lnTo>
                  <a:lnTo>
                    <a:pt x="1957" y="21830"/>
                  </a:lnTo>
                  <a:cubicBezTo>
                    <a:pt x="1969" y="21804"/>
                    <a:pt x="1977" y="21777"/>
                    <a:pt x="1982" y="21749"/>
                  </a:cubicBezTo>
                  <a:cubicBezTo>
                    <a:pt x="1987" y="21721"/>
                    <a:pt x="1989" y="21690"/>
                    <a:pt x="1989" y="21657"/>
                  </a:cubicBezTo>
                  <a:cubicBezTo>
                    <a:pt x="1988" y="21540"/>
                    <a:pt x="1960" y="21447"/>
                    <a:pt x="1905" y="21380"/>
                  </a:cubicBezTo>
                  <a:cubicBezTo>
                    <a:pt x="1850" y="21312"/>
                    <a:pt x="1773" y="21277"/>
                    <a:pt x="1672" y="21276"/>
                  </a:cubicBezTo>
                  <a:cubicBezTo>
                    <a:pt x="1582" y="21276"/>
                    <a:pt x="1508" y="21301"/>
                    <a:pt x="1451" y="21350"/>
                  </a:cubicBezTo>
                  <a:cubicBezTo>
                    <a:pt x="1394" y="21399"/>
                    <a:pt x="1345" y="21470"/>
                    <a:pt x="1304" y="21564"/>
                  </a:cubicBezTo>
                  <a:lnTo>
                    <a:pt x="1240" y="21705"/>
                  </a:lnTo>
                  <a:cubicBezTo>
                    <a:pt x="1154" y="21901"/>
                    <a:pt x="1063" y="22042"/>
                    <a:pt x="967" y="22126"/>
                  </a:cubicBezTo>
                  <a:cubicBezTo>
                    <a:pt x="870" y="22210"/>
                    <a:pt x="748" y="22251"/>
                    <a:pt x="601" y="22248"/>
                  </a:cubicBezTo>
                  <a:cubicBezTo>
                    <a:pt x="421" y="22248"/>
                    <a:pt x="277" y="22182"/>
                    <a:pt x="170" y="22051"/>
                  </a:cubicBezTo>
                  <a:cubicBezTo>
                    <a:pt x="62" y="21921"/>
                    <a:pt x="7" y="21730"/>
                    <a:pt x="4" y="21479"/>
                  </a:cubicBezTo>
                  <a:cubicBezTo>
                    <a:pt x="5" y="21367"/>
                    <a:pt x="18" y="21256"/>
                    <a:pt x="45" y="21146"/>
                  </a:cubicBezTo>
                  <a:cubicBezTo>
                    <a:pt x="72" y="21036"/>
                    <a:pt x="112" y="20940"/>
                    <a:pt x="164" y="20858"/>
                  </a:cubicBezTo>
                  <a:lnTo>
                    <a:pt x="622" y="20877"/>
                  </a:lnTo>
                  <a:lnTo>
                    <a:pt x="622" y="21031"/>
                  </a:lnTo>
                  <a:lnTo>
                    <a:pt x="159" y="21172"/>
                  </a:lnTo>
                  <a:cubicBezTo>
                    <a:pt x="144" y="21212"/>
                    <a:pt x="134" y="21253"/>
                    <a:pt x="128" y="21295"/>
                  </a:cubicBezTo>
                  <a:cubicBezTo>
                    <a:pt x="121" y="21337"/>
                    <a:pt x="118" y="21383"/>
                    <a:pt x="119" y="21433"/>
                  </a:cubicBezTo>
                  <a:cubicBezTo>
                    <a:pt x="119" y="21566"/>
                    <a:pt x="149" y="21667"/>
                    <a:pt x="207" y="21737"/>
                  </a:cubicBezTo>
                  <a:cubicBezTo>
                    <a:pt x="265" y="21808"/>
                    <a:pt x="347" y="21843"/>
                    <a:pt x="452" y="21844"/>
                  </a:cubicBezTo>
                  <a:cubicBezTo>
                    <a:pt x="541" y="21845"/>
                    <a:pt x="613" y="21823"/>
                    <a:pt x="670" y="21778"/>
                  </a:cubicBezTo>
                  <a:cubicBezTo>
                    <a:pt x="726" y="21734"/>
                    <a:pt x="777" y="21659"/>
                    <a:pt x="822" y="21553"/>
                  </a:cubicBezTo>
                  <a:lnTo>
                    <a:pt x="878" y="21425"/>
                  </a:lnTo>
                  <a:cubicBezTo>
                    <a:pt x="955" y="21246"/>
                    <a:pt x="1045" y="21111"/>
                    <a:pt x="1147" y="21019"/>
                  </a:cubicBezTo>
                  <a:cubicBezTo>
                    <a:pt x="1249" y="20926"/>
                    <a:pt x="1379" y="20880"/>
                    <a:pt x="1536" y="20879"/>
                  </a:cubicBezTo>
                  <a:cubicBezTo>
                    <a:pt x="1717" y="20882"/>
                    <a:pt x="1856" y="20949"/>
                    <a:pt x="1953" y="21079"/>
                  </a:cubicBezTo>
                  <a:cubicBezTo>
                    <a:pt x="2050" y="21209"/>
                    <a:pt x="2100" y="21384"/>
                    <a:pt x="2101" y="21604"/>
                  </a:cubicBezTo>
                  <a:close/>
                </a:path>
              </a:pathLst>
            </a:custGeom>
            <a:grpFill/>
            <a:ln w="0">
              <a:noFill/>
              <a:prstDash val="solid"/>
              <a:round/>
            </a:ln>
          </p:spPr>
          <p:txBody>
            <a:bodyPr vert="horz" wrap="square" lIns="91440" tIns="45720" rIns="91440" bIns="45720" numCol="1" anchor="t" anchorCtr="0" compatLnSpc="1"/>
            <a:lstStyle/>
            <a:p>
              <a:endParaRPr lang="zh-CN" altLang="en-US">
                <a:solidFill>
                  <a:schemeClr val="bg1"/>
                </a:solidFill>
              </a:endParaRPr>
            </a:p>
          </p:txBody>
        </p:sp>
        <p:sp>
          <p:nvSpPr>
            <p:cNvPr id="46" name="Freeform 6"/>
            <p:cNvSpPr>
              <a:spLocks noEditPoints="1"/>
            </p:cNvSpPr>
            <p:nvPr/>
          </p:nvSpPr>
          <p:spPr bwMode="auto">
            <a:xfrm>
              <a:off x="3697" y="792"/>
              <a:ext cx="253" cy="2670"/>
            </a:xfrm>
            <a:custGeom>
              <a:avLst/>
              <a:gdLst>
                <a:gd name="T0" fmla="*/ 1535 w 2101"/>
                <a:gd name="T1" fmla="*/ 17679 h 22251"/>
                <a:gd name="T2" fmla="*/ 1946 w 2101"/>
                <a:gd name="T3" fmla="*/ 17838 h 22251"/>
                <a:gd name="T4" fmla="*/ 1536 w 2101"/>
                <a:gd name="T5" fmla="*/ 15503 h 22251"/>
                <a:gd name="T6" fmla="*/ 899 w 2101"/>
                <a:gd name="T7" fmla="*/ 16456 h 22251"/>
                <a:gd name="T8" fmla="*/ 1917 w 2101"/>
                <a:gd name="T9" fmla="*/ 16584 h 22251"/>
                <a:gd name="T10" fmla="*/ 1139 w 2101"/>
                <a:gd name="T11" fmla="*/ 15055 h 22251"/>
                <a:gd name="T12" fmla="*/ 2047 w 2101"/>
                <a:gd name="T13" fmla="*/ 20564 h 22251"/>
                <a:gd name="T14" fmla="*/ 1120 w 2101"/>
                <a:gd name="T15" fmla="*/ 19737 h 22251"/>
                <a:gd name="T16" fmla="*/ 1025 w 2101"/>
                <a:gd name="T17" fmla="*/ 20102 h 22251"/>
                <a:gd name="T18" fmla="*/ 609 w 2101"/>
                <a:gd name="T19" fmla="*/ 20465 h 22251"/>
                <a:gd name="T20" fmla="*/ 580 w 2101"/>
                <a:gd name="T21" fmla="*/ 19286 h 22251"/>
                <a:gd name="T22" fmla="*/ 2047 w 2101"/>
                <a:gd name="T23" fmla="*/ 19039 h 22251"/>
                <a:gd name="T24" fmla="*/ 1059 w 2101"/>
                <a:gd name="T25" fmla="*/ 18108 h 22251"/>
                <a:gd name="T26" fmla="*/ 58 w 2101"/>
                <a:gd name="T27" fmla="*/ 18917 h 22251"/>
                <a:gd name="T28" fmla="*/ 918 w 2101"/>
                <a:gd name="T29" fmla="*/ 18025 h 22251"/>
                <a:gd name="T30" fmla="*/ 58 w 2101"/>
                <a:gd name="T31" fmla="*/ 17932 h 22251"/>
                <a:gd name="T32" fmla="*/ 1110 w 2101"/>
                <a:gd name="T33" fmla="*/ 17239 h 22251"/>
                <a:gd name="T34" fmla="*/ 2047 w 2101"/>
                <a:gd name="T35" fmla="*/ 14680 h 22251"/>
                <a:gd name="T36" fmla="*/ 1110 w 2101"/>
                <a:gd name="T37" fmla="*/ 14025 h 22251"/>
                <a:gd name="T38" fmla="*/ 58 w 2101"/>
                <a:gd name="T39" fmla="*/ 13300 h 22251"/>
                <a:gd name="T40" fmla="*/ 1529 w 2101"/>
                <a:gd name="T41" fmla="*/ 13574 h 22251"/>
                <a:gd name="T42" fmla="*/ 2047 w 2101"/>
                <a:gd name="T43" fmla="*/ 9359 h 22251"/>
                <a:gd name="T44" fmla="*/ 1538 w 2101"/>
                <a:gd name="T45" fmla="*/ 10058 h 22251"/>
                <a:gd name="T46" fmla="*/ 742 w 2101"/>
                <a:gd name="T47" fmla="*/ 10460 h 22251"/>
                <a:gd name="T48" fmla="*/ 161 w 2101"/>
                <a:gd name="T49" fmla="*/ 10662 h 22251"/>
                <a:gd name="T50" fmla="*/ 173 w 2101"/>
                <a:gd name="T51" fmla="*/ 9599 h 22251"/>
                <a:gd name="T52" fmla="*/ 1957 w 2101"/>
                <a:gd name="T53" fmla="*/ 9359 h 22251"/>
                <a:gd name="T54" fmla="*/ 1944 w 2101"/>
                <a:gd name="T55" fmla="*/ 8889 h 22251"/>
                <a:gd name="T56" fmla="*/ 1416 w 2101"/>
                <a:gd name="T57" fmla="*/ 8859 h 22251"/>
                <a:gd name="T58" fmla="*/ 589 w 2101"/>
                <a:gd name="T59" fmla="*/ 8322 h 22251"/>
                <a:gd name="T60" fmla="*/ 173 w 2101"/>
                <a:gd name="T61" fmla="*/ 7863 h 22251"/>
                <a:gd name="T62" fmla="*/ 1957 w 2101"/>
                <a:gd name="T63" fmla="*/ 7623 h 22251"/>
                <a:gd name="T64" fmla="*/ 522 w 2101"/>
                <a:gd name="T65" fmla="*/ 4921 h 22251"/>
                <a:gd name="T66" fmla="*/ 1925 w 2101"/>
                <a:gd name="T67" fmla="*/ 5659 h 22251"/>
                <a:gd name="T68" fmla="*/ 1957 w 2101"/>
                <a:gd name="T69" fmla="*/ 6810 h 22251"/>
                <a:gd name="T70" fmla="*/ 52 w 2101"/>
                <a:gd name="T71" fmla="*/ 4644 h 22251"/>
                <a:gd name="T72" fmla="*/ 1518 w 2101"/>
                <a:gd name="T73" fmla="*/ 3737 h 22251"/>
                <a:gd name="T74" fmla="*/ 1120 w 2101"/>
                <a:gd name="T75" fmla="*/ 3276 h 22251"/>
                <a:gd name="T76" fmla="*/ 1025 w 2101"/>
                <a:gd name="T77" fmla="*/ 2913 h 22251"/>
                <a:gd name="T78" fmla="*/ 609 w 2101"/>
                <a:gd name="T79" fmla="*/ 3790 h 22251"/>
                <a:gd name="T80" fmla="*/ 993 w 2101"/>
                <a:gd name="T81" fmla="*/ 2463 h 22251"/>
                <a:gd name="T82" fmla="*/ 2047 w 2101"/>
                <a:gd name="T83" fmla="*/ 21 h 22251"/>
                <a:gd name="T84" fmla="*/ 2047 w 2101"/>
                <a:gd name="T85" fmla="*/ 2041 h 22251"/>
                <a:gd name="T86" fmla="*/ 188 w 2101"/>
                <a:gd name="T87" fmla="*/ 383 h 22251"/>
                <a:gd name="T88" fmla="*/ 1861 w 2101"/>
                <a:gd name="T89" fmla="*/ 261 h 22251"/>
                <a:gd name="T90" fmla="*/ 173 w 2101"/>
                <a:gd name="T91" fmla="*/ 12824 h 22251"/>
                <a:gd name="T92" fmla="*/ 689 w 2101"/>
                <a:gd name="T93" fmla="*/ 12204 h 22251"/>
                <a:gd name="T94" fmla="*/ 148 w 2101"/>
                <a:gd name="T95" fmla="*/ 11085 h 22251"/>
                <a:gd name="T96" fmla="*/ 1515 w 2101"/>
                <a:gd name="T97" fmla="*/ 22121 h 22251"/>
                <a:gd name="T98" fmla="*/ 1672 w 2101"/>
                <a:gd name="T99" fmla="*/ 21276 h 22251"/>
                <a:gd name="T100" fmla="*/ 170 w 2101"/>
                <a:gd name="T101" fmla="*/ 22051 h 22251"/>
                <a:gd name="T102" fmla="*/ 159 w 2101"/>
                <a:gd name="T103" fmla="*/ 21172 h 22251"/>
                <a:gd name="T104" fmla="*/ 822 w 2101"/>
                <a:gd name="T105" fmla="*/ 21553 h 22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01" h="22251">
                  <a:moveTo>
                    <a:pt x="1693" y="11884"/>
                  </a:moveTo>
                  <a:lnTo>
                    <a:pt x="782" y="11618"/>
                  </a:lnTo>
                  <a:lnTo>
                    <a:pt x="782" y="12174"/>
                  </a:lnTo>
                  <a:lnTo>
                    <a:pt x="1693" y="11884"/>
                  </a:lnTo>
                  <a:close/>
                  <a:moveTo>
                    <a:pt x="1946" y="17686"/>
                  </a:moveTo>
                  <a:cubicBezTo>
                    <a:pt x="1812" y="17683"/>
                    <a:pt x="1675" y="17680"/>
                    <a:pt x="1535" y="17679"/>
                  </a:cubicBezTo>
                  <a:cubicBezTo>
                    <a:pt x="1395" y="17679"/>
                    <a:pt x="1249" y="17678"/>
                    <a:pt x="1096" y="17678"/>
                  </a:cubicBezTo>
                  <a:lnTo>
                    <a:pt x="1096" y="17836"/>
                  </a:lnTo>
                  <a:cubicBezTo>
                    <a:pt x="1100" y="17984"/>
                    <a:pt x="1143" y="18090"/>
                    <a:pt x="1227" y="18154"/>
                  </a:cubicBezTo>
                  <a:cubicBezTo>
                    <a:pt x="1310" y="18219"/>
                    <a:pt x="1414" y="18250"/>
                    <a:pt x="1539" y="18249"/>
                  </a:cubicBezTo>
                  <a:cubicBezTo>
                    <a:pt x="1671" y="18249"/>
                    <a:pt x="1772" y="18214"/>
                    <a:pt x="1841" y="18145"/>
                  </a:cubicBezTo>
                  <a:cubicBezTo>
                    <a:pt x="1911" y="18075"/>
                    <a:pt x="1946" y="17973"/>
                    <a:pt x="1946" y="17838"/>
                  </a:cubicBezTo>
                  <a:lnTo>
                    <a:pt x="1946" y="17686"/>
                  </a:lnTo>
                  <a:close/>
                  <a:moveTo>
                    <a:pt x="2047" y="14818"/>
                  </a:moveTo>
                  <a:lnTo>
                    <a:pt x="2047" y="15766"/>
                  </a:lnTo>
                  <a:lnTo>
                    <a:pt x="1956" y="15766"/>
                  </a:lnTo>
                  <a:lnTo>
                    <a:pt x="1932" y="15510"/>
                  </a:lnTo>
                  <a:cubicBezTo>
                    <a:pt x="1801" y="15507"/>
                    <a:pt x="1669" y="15504"/>
                    <a:pt x="1536" y="15503"/>
                  </a:cubicBezTo>
                  <a:cubicBezTo>
                    <a:pt x="1403" y="15503"/>
                    <a:pt x="1271" y="15502"/>
                    <a:pt x="1139" y="15502"/>
                  </a:cubicBezTo>
                  <a:lnTo>
                    <a:pt x="889" y="15502"/>
                  </a:lnTo>
                  <a:cubicBezTo>
                    <a:pt x="648" y="15503"/>
                    <a:pt x="476" y="15543"/>
                    <a:pt x="373" y="15623"/>
                  </a:cubicBezTo>
                  <a:cubicBezTo>
                    <a:pt x="270" y="15703"/>
                    <a:pt x="220" y="15820"/>
                    <a:pt x="222" y="15974"/>
                  </a:cubicBezTo>
                  <a:cubicBezTo>
                    <a:pt x="221" y="16130"/>
                    <a:pt x="273" y="16250"/>
                    <a:pt x="380" y="16333"/>
                  </a:cubicBezTo>
                  <a:cubicBezTo>
                    <a:pt x="487" y="16417"/>
                    <a:pt x="660" y="16458"/>
                    <a:pt x="899" y="16456"/>
                  </a:cubicBezTo>
                  <a:lnTo>
                    <a:pt x="1917" y="16446"/>
                  </a:lnTo>
                  <a:lnTo>
                    <a:pt x="1957" y="16142"/>
                  </a:lnTo>
                  <a:lnTo>
                    <a:pt x="2047" y="16142"/>
                  </a:lnTo>
                  <a:lnTo>
                    <a:pt x="2047" y="16858"/>
                  </a:lnTo>
                  <a:lnTo>
                    <a:pt x="1957" y="16858"/>
                  </a:lnTo>
                  <a:lnTo>
                    <a:pt x="1917" y="16584"/>
                  </a:lnTo>
                  <a:lnTo>
                    <a:pt x="894" y="16573"/>
                  </a:lnTo>
                  <a:cubicBezTo>
                    <a:pt x="589" y="16569"/>
                    <a:pt x="364" y="16503"/>
                    <a:pt x="219" y="16377"/>
                  </a:cubicBezTo>
                  <a:cubicBezTo>
                    <a:pt x="75" y="16251"/>
                    <a:pt x="3" y="16070"/>
                    <a:pt x="4" y="15833"/>
                  </a:cubicBezTo>
                  <a:cubicBezTo>
                    <a:pt x="0" y="15600"/>
                    <a:pt x="62" y="15413"/>
                    <a:pt x="191" y="15272"/>
                  </a:cubicBezTo>
                  <a:cubicBezTo>
                    <a:pt x="319" y="15131"/>
                    <a:pt x="538" y="15059"/>
                    <a:pt x="849" y="15055"/>
                  </a:cubicBezTo>
                  <a:lnTo>
                    <a:pt x="1139" y="15055"/>
                  </a:lnTo>
                  <a:cubicBezTo>
                    <a:pt x="1270" y="15055"/>
                    <a:pt x="1402" y="15055"/>
                    <a:pt x="1535" y="15054"/>
                  </a:cubicBezTo>
                  <a:cubicBezTo>
                    <a:pt x="1669" y="15053"/>
                    <a:pt x="1802" y="15051"/>
                    <a:pt x="1936" y="15047"/>
                  </a:cubicBezTo>
                  <a:lnTo>
                    <a:pt x="1957" y="14818"/>
                  </a:lnTo>
                  <a:lnTo>
                    <a:pt x="2047" y="14818"/>
                  </a:lnTo>
                  <a:close/>
                  <a:moveTo>
                    <a:pt x="2047" y="19039"/>
                  </a:moveTo>
                  <a:lnTo>
                    <a:pt x="2047" y="20564"/>
                  </a:lnTo>
                  <a:lnTo>
                    <a:pt x="1518" y="20561"/>
                  </a:lnTo>
                  <a:lnTo>
                    <a:pt x="1518" y="20406"/>
                  </a:lnTo>
                  <a:lnTo>
                    <a:pt x="1944" y="20284"/>
                  </a:lnTo>
                  <a:lnTo>
                    <a:pt x="1944" y="19742"/>
                  </a:lnTo>
                  <a:cubicBezTo>
                    <a:pt x="1810" y="19740"/>
                    <a:pt x="1675" y="19738"/>
                    <a:pt x="1538" y="19738"/>
                  </a:cubicBezTo>
                  <a:cubicBezTo>
                    <a:pt x="1401" y="19737"/>
                    <a:pt x="1261" y="19737"/>
                    <a:pt x="1120" y="19737"/>
                  </a:cubicBezTo>
                  <a:lnTo>
                    <a:pt x="1120" y="20100"/>
                  </a:lnTo>
                  <a:lnTo>
                    <a:pt x="1416" y="20140"/>
                  </a:lnTo>
                  <a:lnTo>
                    <a:pt x="1416" y="20273"/>
                  </a:lnTo>
                  <a:lnTo>
                    <a:pt x="742" y="20273"/>
                  </a:lnTo>
                  <a:lnTo>
                    <a:pt x="742" y="20140"/>
                  </a:lnTo>
                  <a:lnTo>
                    <a:pt x="1025" y="20102"/>
                  </a:lnTo>
                  <a:lnTo>
                    <a:pt x="1025" y="19737"/>
                  </a:lnTo>
                  <a:lnTo>
                    <a:pt x="1017" y="19737"/>
                  </a:lnTo>
                  <a:cubicBezTo>
                    <a:pt x="869" y="19737"/>
                    <a:pt x="724" y="19737"/>
                    <a:pt x="582" y="19738"/>
                  </a:cubicBezTo>
                  <a:cubicBezTo>
                    <a:pt x="440" y="19738"/>
                    <a:pt x="300" y="19740"/>
                    <a:pt x="161" y="19742"/>
                  </a:cubicBezTo>
                  <a:lnTo>
                    <a:pt x="161" y="20342"/>
                  </a:lnTo>
                  <a:lnTo>
                    <a:pt x="609" y="20465"/>
                  </a:lnTo>
                  <a:lnTo>
                    <a:pt x="609" y="20614"/>
                  </a:lnTo>
                  <a:lnTo>
                    <a:pt x="58" y="20619"/>
                  </a:lnTo>
                  <a:lnTo>
                    <a:pt x="58" y="19039"/>
                  </a:lnTo>
                  <a:lnTo>
                    <a:pt x="149" y="19039"/>
                  </a:lnTo>
                  <a:lnTo>
                    <a:pt x="173" y="19279"/>
                  </a:lnTo>
                  <a:cubicBezTo>
                    <a:pt x="307" y="19283"/>
                    <a:pt x="443" y="19285"/>
                    <a:pt x="580" y="19286"/>
                  </a:cubicBezTo>
                  <a:cubicBezTo>
                    <a:pt x="717" y="19287"/>
                    <a:pt x="854" y="19287"/>
                    <a:pt x="993" y="19287"/>
                  </a:cubicBezTo>
                  <a:lnTo>
                    <a:pt x="1110" y="19287"/>
                  </a:lnTo>
                  <a:cubicBezTo>
                    <a:pt x="1248" y="19287"/>
                    <a:pt x="1386" y="19287"/>
                    <a:pt x="1524" y="19286"/>
                  </a:cubicBezTo>
                  <a:cubicBezTo>
                    <a:pt x="1661" y="19285"/>
                    <a:pt x="1799" y="19283"/>
                    <a:pt x="1936" y="19279"/>
                  </a:cubicBezTo>
                  <a:lnTo>
                    <a:pt x="1957" y="19039"/>
                  </a:lnTo>
                  <a:lnTo>
                    <a:pt x="2047" y="19039"/>
                  </a:lnTo>
                  <a:close/>
                  <a:moveTo>
                    <a:pt x="2047" y="16991"/>
                  </a:moveTo>
                  <a:lnTo>
                    <a:pt x="2047" y="17950"/>
                  </a:lnTo>
                  <a:cubicBezTo>
                    <a:pt x="2046" y="18186"/>
                    <a:pt x="2002" y="18365"/>
                    <a:pt x="1916" y="18488"/>
                  </a:cubicBezTo>
                  <a:cubicBezTo>
                    <a:pt x="1829" y="18612"/>
                    <a:pt x="1706" y="18674"/>
                    <a:pt x="1547" y="18675"/>
                  </a:cubicBezTo>
                  <a:cubicBezTo>
                    <a:pt x="1435" y="18677"/>
                    <a:pt x="1334" y="18635"/>
                    <a:pt x="1245" y="18548"/>
                  </a:cubicBezTo>
                  <a:cubicBezTo>
                    <a:pt x="1156" y="18461"/>
                    <a:pt x="1094" y="18314"/>
                    <a:pt x="1059" y="18108"/>
                  </a:cubicBezTo>
                  <a:cubicBezTo>
                    <a:pt x="1043" y="18223"/>
                    <a:pt x="1016" y="18313"/>
                    <a:pt x="978" y="18378"/>
                  </a:cubicBezTo>
                  <a:cubicBezTo>
                    <a:pt x="939" y="18444"/>
                    <a:pt x="889" y="18492"/>
                    <a:pt x="827" y="18524"/>
                  </a:cubicBezTo>
                  <a:cubicBezTo>
                    <a:pt x="764" y="18556"/>
                    <a:pt x="689" y="18578"/>
                    <a:pt x="601" y="18592"/>
                  </a:cubicBezTo>
                  <a:lnTo>
                    <a:pt x="162" y="18680"/>
                  </a:lnTo>
                  <a:lnTo>
                    <a:pt x="149" y="18917"/>
                  </a:lnTo>
                  <a:lnTo>
                    <a:pt x="58" y="18917"/>
                  </a:lnTo>
                  <a:cubicBezTo>
                    <a:pt x="45" y="18865"/>
                    <a:pt x="35" y="18815"/>
                    <a:pt x="28" y="18768"/>
                  </a:cubicBezTo>
                  <a:cubicBezTo>
                    <a:pt x="21" y="18721"/>
                    <a:pt x="18" y="18665"/>
                    <a:pt x="18" y="18600"/>
                  </a:cubicBezTo>
                  <a:cubicBezTo>
                    <a:pt x="16" y="18478"/>
                    <a:pt x="37" y="18383"/>
                    <a:pt x="81" y="18315"/>
                  </a:cubicBezTo>
                  <a:cubicBezTo>
                    <a:pt x="125" y="18247"/>
                    <a:pt x="200" y="18206"/>
                    <a:pt x="306" y="18193"/>
                  </a:cubicBezTo>
                  <a:lnTo>
                    <a:pt x="673" y="18116"/>
                  </a:lnTo>
                  <a:cubicBezTo>
                    <a:pt x="782" y="18099"/>
                    <a:pt x="864" y="18069"/>
                    <a:pt x="918" y="18025"/>
                  </a:cubicBezTo>
                  <a:cubicBezTo>
                    <a:pt x="971" y="17981"/>
                    <a:pt x="998" y="17909"/>
                    <a:pt x="998" y="17809"/>
                  </a:cubicBezTo>
                  <a:lnTo>
                    <a:pt x="998" y="17678"/>
                  </a:lnTo>
                  <a:cubicBezTo>
                    <a:pt x="858" y="17678"/>
                    <a:pt x="720" y="17679"/>
                    <a:pt x="582" y="17679"/>
                  </a:cubicBezTo>
                  <a:cubicBezTo>
                    <a:pt x="445" y="17680"/>
                    <a:pt x="309" y="17683"/>
                    <a:pt x="173" y="17686"/>
                  </a:cubicBezTo>
                  <a:lnTo>
                    <a:pt x="149" y="17932"/>
                  </a:lnTo>
                  <a:lnTo>
                    <a:pt x="58" y="17932"/>
                  </a:lnTo>
                  <a:lnTo>
                    <a:pt x="58" y="16991"/>
                  </a:lnTo>
                  <a:lnTo>
                    <a:pt x="149" y="16991"/>
                  </a:lnTo>
                  <a:lnTo>
                    <a:pt x="173" y="17231"/>
                  </a:lnTo>
                  <a:cubicBezTo>
                    <a:pt x="307" y="17235"/>
                    <a:pt x="443" y="17237"/>
                    <a:pt x="580" y="17238"/>
                  </a:cubicBezTo>
                  <a:cubicBezTo>
                    <a:pt x="717" y="17239"/>
                    <a:pt x="854" y="17239"/>
                    <a:pt x="993" y="17239"/>
                  </a:cubicBezTo>
                  <a:lnTo>
                    <a:pt x="1110" y="17239"/>
                  </a:lnTo>
                  <a:cubicBezTo>
                    <a:pt x="1248" y="17239"/>
                    <a:pt x="1386" y="17239"/>
                    <a:pt x="1524" y="17238"/>
                  </a:cubicBezTo>
                  <a:cubicBezTo>
                    <a:pt x="1661" y="17237"/>
                    <a:pt x="1799" y="17235"/>
                    <a:pt x="1936" y="17231"/>
                  </a:cubicBezTo>
                  <a:lnTo>
                    <a:pt x="1957" y="16991"/>
                  </a:lnTo>
                  <a:lnTo>
                    <a:pt x="2047" y="16991"/>
                  </a:lnTo>
                  <a:close/>
                  <a:moveTo>
                    <a:pt x="2047" y="12922"/>
                  </a:moveTo>
                  <a:lnTo>
                    <a:pt x="2047" y="14680"/>
                  </a:lnTo>
                  <a:lnTo>
                    <a:pt x="1478" y="14691"/>
                  </a:lnTo>
                  <a:lnTo>
                    <a:pt x="1478" y="14537"/>
                  </a:lnTo>
                  <a:lnTo>
                    <a:pt x="1944" y="14401"/>
                  </a:lnTo>
                  <a:lnTo>
                    <a:pt x="1944" y="14030"/>
                  </a:lnTo>
                  <a:cubicBezTo>
                    <a:pt x="1807" y="14028"/>
                    <a:pt x="1669" y="14026"/>
                    <a:pt x="1530" y="14025"/>
                  </a:cubicBezTo>
                  <a:cubicBezTo>
                    <a:pt x="1391" y="14025"/>
                    <a:pt x="1251" y="14025"/>
                    <a:pt x="1110" y="14025"/>
                  </a:cubicBezTo>
                  <a:lnTo>
                    <a:pt x="995" y="14025"/>
                  </a:lnTo>
                  <a:cubicBezTo>
                    <a:pt x="859" y="14025"/>
                    <a:pt x="722" y="14025"/>
                    <a:pt x="585" y="14025"/>
                  </a:cubicBezTo>
                  <a:cubicBezTo>
                    <a:pt x="447" y="14026"/>
                    <a:pt x="311" y="14028"/>
                    <a:pt x="175" y="14030"/>
                  </a:cubicBezTo>
                  <a:lnTo>
                    <a:pt x="148" y="14302"/>
                  </a:lnTo>
                  <a:lnTo>
                    <a:pt x="58" y="14302"/>
                  </a:lnTo>
                  <a:lnTo>
                    <a:pt x="58" y="13300"/>
                  </a:lnTo>
                  <a:lnTo>
                    <a:pt x="148" y="13300"/>
                  </a:lnTo>
                  <a:lnTo>
                    <a:pt x="175" y="13570"/>
                  </a:lnTo>
                  <a:cubicBezTo>
                    <a:pt x="308" y="13572"/>
                    <a:pt x="443" y="13574"/>
                    <a:pt x="580" y="13574"/>
                  </a:cubicBezTo>
                  <a:cubicBezTo>
                    <a:pt x="716" y="13575"/>
                    <a:pt x="854" y="13575"/>
                    <a:pt x="993" y="13575"/>
                  </a:cubicBezTo>
                  <a:lnTo>
                    <a:pt x="1110" y="13575"/>
                  </a:lnTo>
                  <a:cubicBezTo>
                    <a:pt x="1250" y="13575"/>
                    <a:pt x="1389" y="13575"/>
                    <a:pt x="1529" y="13574"/>
                  </a:cubicBezTo>
                  <a:cubicBezTo>
                    <a:pt x="1668" y="13574"/>
                    <a:pt x="1806" y="13572"/>
                    <a:pt x="1944" y="13570"/>
                  </a:cubicBezTo>
                  <a:lnTo>
                    <a:pt x="1944" y="13202"/>
                  </a:lnTo>
                  <a:lnTo>
                    <a:pt x="1478" y="13068"/>
                  </a:lnTo>
                  <a:lnTo>
                    <a:pt x="1478" y="12912"/>
                  </a:lnTo>
                  <a:lnTo>
                    <a:pt x="2047" y="12922"/>
                  </a:lnTo>
                  <a:close/>
                  <a:moveTo>
                    <a:pt x="2047" y="9359"/>
                  </a:moveTo>
                  <a:lnTo>
                    <a:pt x="2047" y="10884"/>
                  </a:lnTo>
                  <a:lnTo>
                    <a:pt x="1518" y="10881"/>
                  </a:lnTo>
                  <a:lnTo>
                    <a:pt x="1518" y="10726"/>
                  </a:lnTo>
                  <a:lnTo>
                    <a:pt x="1944" y="10604"/>
                  </a:lnTo>
                  <a:lnTo>
                    <a:pt x="1944" y="10062"/>
                  </a:lnTo>
                  <a:cubicBezTo>
                    <a:pt x="1810" y="10060"/>
                    <a:pt x="1675" y="10058"/>
                    <a:pt x="1538" y="10058"/>
                  </a:cubicBezTo>
                  <a:cubicBezTo>
                    <a:pt x="1401" y="10057"/>
                    <a:pt x="1261" y="10057"/>
                    <a:pt x="1120" y="10057"/>
                  </a:cubicBezTo>
                  <a:lnTo>
                    <a:pt x="1120" y="10420"/>
                  </a:lnTo>
                  <a:lnTo>
                    <a:pt x="1416" y="10460"/>
                  </a:lnTo>
                  <a:lnTo>
                    <a:pt x="1416" y="10593"/>
                  </a:lnTo>
                  <a:lnTo>
                    <a:pt x="742" y="10593"/>
                  </a:lnTo>
                  <a:lnTo>
                    <a:pt x="742" y="10460"/>
                  </a:lnTo>
                  <a:lnTo>
                    <a:pt x="1025" y="10422"/>
                  </a:lnTo>
                  <a:lnTo>
                    <a:pt x="1025" y="10057"/>
                  </a:lnTo>
                  <a:lnTo>
                    <a:pt x="1017" y="10057"/>
                  </a:lnTo>
                  <a:cubicBezTo>
                    <a:pt x="869" y="10057"/>
                    <a:pt x="724" y="10057"/>
                    <a:pt x="582" y="10058"/>
                  </a:cubicBezTo>
                  <a:cubicBezTo>
                    <a:pt x="440" y="10058"/>
                    <a:pt x="300" y="10060"/>
                    <a:pt x="161" y="10062"/>
                  </a:cubicBezTo>
                  <a:lnTo>
                    <a:pt x="161" y="10662"/>
                  </a:lnTo>
                  <a:lnTo>
                    <a:pt x="609" y="10785"/>
                  </a:lnTo>
                  <a:lnTo>
                    <a:pt x="609" y="10934"/>
                  </a:lnTo>
                  <a:lnTo>
                    <a:pt x="58" y="10939"/>
                  </a:lnTo>
                  <a:lnTo>
                    <a:pt x="58" y="9359"/>
                  </a:lnTo>
                  <a:lnTo>
                    <a:pt x="149" y="9359"/>
                  </a:lnTo>
                  <a:lnTo>
                    <a:pt x="173" y="9599"/>
                  </a:lnTo>
                  <a:cubicBezTo>
                    <a:pt x="307" y="9603"/>
                    <a:pt x="443" y="9605"/>
                    <a:pt x="580" y="9606"/>
                  </a:cubicBezTo>
                  <a:cubicBezTo>
                    <a:pt x="717" y="9607"/>
                    <a:pt x="854" y="9607"/>
                    <a:pt x="993" y="9607"/>
                  </a:cubicBezTo>
                  <a:lnTo>
                    <a:pt x="1110" y="9607"/>
                  </a:lnTo>
                  <a:cubicBezTo>
                    <a:pt x="1248" y="9607"/>
                    <a:pt x="1386" y="9607"/>
                    <a:pt x="1524" y="9606"/>
                  </a:cubicBezTo>
                  <a:cubicBezTo>
                    <a:pt x="1661" y="9605"/>
                    <a:pt x="1799" y="9603"/>
                    <a:pt x="1936" y="9599"/>
                  </a:cubicBezTo>
                  <a:lnTo>
                    <a:pt x="1957" y="9359"/>
                  </a:lnTo>
                  <a:lnTo>
                    <a:pt x="2047" y="9359"/>
                  </a:lnTo>
                  <a:close/>
                  <a:moveTo>
                    <a:pt x="2047" y="7623"/>
                  </a:moveTo>
                  <a:lnTo>
                    <a:pt x="2047" y="9168"/>
                  </a:lnTo>
                  <a:lnTo>
                    <a:pt x="1518" y="9163"/>
                  </a:lnTo>
                  <a:lnTo>
                    <a:pt x="1518" y="9011"/>
                  </a:lnTo>
                  <a:lnTo>
                    <a:pt x="1944" y="8889"/>
                  </a:lnTo>
                  <a:lnTo>
                    <a:pt x="1944" y="8326"/>
                  </a:lnTo>
                  <a:cubicBezTo>
                    <a:pt x="1810" y="8324"/>
                    <a:pt x="1675" y="8322"/>
                    <a:pt x="1538" y="8322"/>
                  </a:cubicBezTo>
                  <a:cubicBezTo>
                    <a:pt x="1401" y="8321"/>
                    <a:pt x="1261" y="8321"/>
                    <a:pt x="1120" y="8321"/>
                  </a:cubicBezTo>
                  <a:lnTo>
                    <a:pt x="1120" y="8686"/>
                  </a:lnTo>
                  <a:lnTo>
                    <a:pt x="1416" y="8726"/>
                  </a:lnTo>
                  <a:lnTo>
                    <a:pt x="1416" y="8859"/>
                  </a:lnTo>
                  <a:lnTo>
                    <a:pt x="728" y="8859"/>
                  </a:lnTo>
                  <a:lnTo>
                    <a:pt x="728" y="8726"/>
                  </a:lnTo>
                  <a:lnTo>
                    <a:pt x="1025" y="8689"/>
                  </a:lnTo>
                  <a:lnTo>
                    <a:pt x="1025" y="8321"/>
                  </a:lnTo>
                  <a:lnTo>
                    <a:pt x="1017" y="8321"/>
                  </a:lnTo>
                  <a:cubicBezTo>
                    <a:pt x="871" y="8321"/>
                    <a:pt x="729" y="8321"/>
                    <a:pt x="589" y="8322"/>
                  </a:cubicBezTo>
                  <a:cubicBezTo>
                    <a:pt x="450" y="8322"/>
                    <a:pt x="312" y="8324"/>
                    <a:pt x="176" y="8326"/>
                  </a:cubicBezTo>
                  <a:lnTo>
                    <a:pt x="147" y="8612"/>
                  </a:lnTo>
                  <a:lnTo>
                    <a:pt x="58" y="8612"/>
                  </a:lnTo>
                  <a:lnTo>
                    <a:pt x="58" y="7623"/>
                  </a:lnTo>
                  <a:lnTo>
                    <a:pt x="149" y="7623"/>
                  </a:lnTo>
                  <a:lnTo>
                    <a:pt x="173" y="7863"/>
                  </a:lnTo>
                  <a:cubicBezTo>
                    <a:pt x="307" y="7867"/>
                    <a:pt x="443" y="7869"/>
                    <a:pt x="580" y="7870"/>
                  </a:cubicBezTo>
                  <a:cubicBezTo>
                    <a:pt x="717" y="7871"/>
                    <a:pt x="854" y="7871"/>
                    <a:pt x="993" y="7871"/>
                  </a:cubicBezTo>
                  <a:lnTo>
                    <a:pt x="1110" y="7871"/>
                  </a:lnTo>
                  <a:cubicBezTo>
                    <a:pt x="1248" y="7871"/>
                    <a:pt x="1386" y="7871"/>
                    <a:pt x="1524" y="7870"/>
                  </a:cubicBezTo>
                  <a:cubicBezTo>
                    <a:pt x="1661" y="7869"/>
                    <a:pt x="1799" y="7867"/>
                    <a:pt x="1936" y="7863"/>
                  </a:cubicBezTo>
                  <a:lnTo>
                    <a:pt x="1957" y="7623"/>
                  </a:lnTo>
                  <a:lnTo>
                    <a:pt x="2047" y="7623"/>
                  </a:lnTo>
                  <a:close/>
                  <a:moveTo>
                    <a:pt x="2047" y="3906"/>
                  </a:moveTo>
                  <a:lnTo>
                    <a:pt x="2047" y="4807"/>
                  </a:lnTo>
                  <a:lnTo>
                    <a:pt x="1957" y="4807"/>
                  </a:lnTo>
                  <a:lnTo>
                    <a:pt x="1932" y="4556"/>
                  </a:lnTo>
                  <a:lnTo>
                    <a:pt x="522" y="4921"/>
                  </a:lnTo>
                  <a:lnTo>
                    <a:pt x="1929" y="5321"/>
                  </a:lnTo>
                  <a:lnTo>
                    <a:pt x="1957" y="5070"/>
                  </a:lnTo>
                  <a:lnTo>
                    <a:pt x="2047" y="5070"/>
                  </a:lnTo>
                  <a:lnTo>
                    <a:pt x="2047" y="5941"/>
                  </a:lnTo>
                  <a:lnTo>
                    <a:pt x="1957" y="5941"/>
                  </a:lnTo>
                  <a:lnTo>
                    <a:pt x="1925" y="5659"/>
                  </a:lnTo>
                  <a:lnTo>
                    <a:pt x="516" y="6053"/>
                  </a:lnTo>
                  <a:lnTo>
                    <a:pt x="1922" y="6418"/>
                  </a:lnTo>
                  <a:lnTo>
                    <a:pt x="1957" y="6168"/>
                  </a:lnTo>
                  <a:lnTo>
                    <a:pt x="2047" y="6168"/>
                  </a:lnTo>
                  <a:lnTo>
                    <a:pt x="2047" y="6810"/>
                  </a:lnTo>
                  <a:lnTo>
                    <a:pt x="1957" y="6810"/>
                  </a:lnTo>
                  <a:lnTo>
                    <a:pt x="1922" y="6567"/>
                  </a:lnTo>
                  <a:lnTo>
                    <a:pt x="52" y="6029"/>
                  </a:lnTo>
                  <a:lnTo>
                    <a:pt x="52" y="5781"/>
                  </a:lnTo>
                  <a:lnTo>
                    <a:pt x="1543" y="5334"/>
                  </a:lnTo>
                  <a:lnTo>
                    <a:pt x="52" y="4886"/>
                  </a:lnTo>
                  <a:lnTo>
                    <a:pt x="52" y="4644"/>
                  </a:lnTo>
                  <a:lnTo>
                    <a:pt x="1937" y="4087"/>
                  </a:lnTo>
                  <a:lnTo>
                    <a:pt x="1957" y="3906"/>
                  </a:lnTo>
                  <a:lnTo>
                    <a:pt x="2047" y="3906"/>
                  </a:lnTo>
                  <a:close/>
                  <a:moveTo>
                    <a:pt x="2047" y="2215"/>
                  </a:moveTo>
                  <a:lnTo>
                    <a:pt x="2047" y="3740"/>
                  </a:lnTo>
                  <a:lnTo>
                    <a:pt x="1518" y="3737"/>
                  </a:lnTo>
                  <a:lnTo>
                    <a:pt x="1518" y="3582"/>
                  </a:lnTo>
                  <a:lnTo>
                    <a:pt x="1944" y="3460"/>
                  </a:lnTo>
                  <a:lnTo>
                    <a:pt x="1944" y="2918"/>
                  </a:lnTo>
                  <a:cubicBezTo>
                    <a:pt x="1810" y="2916"/>
                    <a:pt x="1675" y="2914"/>
                    <a:pt x="1538" y="2914"/>
                  </a:cubicBezTo>
                  <a:cubicBezTo>
                    <a:pt x="1401" y="2913"/>
                    <a:pt x="1261" y="2913"/>
                    <a:pt x="1120" y="2913"/>
                  </a:cubicBezTo>
                  <a:lnTo>
                    <a:pt x="1120" y="3276"/>
                  </a:lnTo>
                  <a:lnTo>
                    <a:pt x="1416" y="3316"/>
                  </a:lnTo>
                  <a:lnTo>
                    <a:pt x="1416" y="3449"/>
                  </a:lnTo>
                  <a:lnTo>
                    <a:pt x="742" y="3449"/>
                  </a:lnTo>
                  <a:lnTo>
                    <a:pt x="742" y="3316"/>
                  </a:lnTo>
                  <a:lnTo>
                    <a:pt x="1025" y="3278"/>
                  </a:lnTo>
                  <a:lnTo>
                    <a:pt x="1025" y="2913"/>
                  </a:lnTo>
                  <a:lnTo>
                    <a:pt x="1017" y="2913"/>
                  </a:lnTo>
                  <a:cubicBezTo>
                    <a:pt x="869" y="2913"/>
                    <a:pt x="724" y="2913"/>
                    <a:pt x="582" y="2914"/>
                  </a:cubicBezTo>
                  <a:cubicBezTo>
                    <a:pt x="440" y="2914"/>
                    <a:pt x="300" y="2916"/>
                    <a:pt x="161" y="2918"/>
                  </a:cubicBezTo>
                  <a:lnTo>
                    <a:pt x="161" y="3518"/>
                  </a:lnTo>
                  <a:lnTo>
                    <a:pt x="609" y="3641"/>
                  </a:lnTo>
                  <a:lnTo>
                    <a:pt x="609" y="3790"/>
                  </a:lnTo>
                  <a:lnTo>
                    <a:pt x="58" y="3795"/>
                  </a:lnTo>
                  <a:lnTo>
                    <a:pt x="58" y="2215"/>
                  </a:lnTo>
                  <a:lnTo>
                    <a:pt x="149" y="2215"/>
                  </a:lnTo>
                  <a:lnTo>
                    <a:pt x="173" y="2455"/>
                  </a:lnTo>
                  <a:cubicBezTo>
                    <a:pt x="307" y="2459"/>
                    <a:pt x="443" y="2461"/>
                    <a:pt x="580" y="2462"/>
                  </a:cubicBezTo>
                  <a:cubicBezTo>
                    <a:pt x="717" y="2463"/>
                    <a:pt x="854" y="2463"/>
                    <a:pt x="993" y="2463"/>
                  </a:cubicBezTo>
                  <a:lnTo>
                    <a:pt x="1110" y="2463"/>
                  </a:lnTo>
                  <a:cubicBezTo>
                    <a:pt x="1248" y="2463"/>
                    <a:pt x="1386" y="2463"/>
                    <a:pt x="1524" y="2462"/>
                  </a:cubicBezTo>
                  <a:cubicBezTo>
                    <a:pt x="1661" y="2461"/>
                    <a:pt x="1799" y="2459"/>
                    <a:pt x="1936" y="2455"/>
                  </a:cubicBezTo>
                  <a:lnTo>
                    <a:pt x="1957" y="2215"/>
                  </a:lnTo>
                  <a:lnTo>
                    <a:pt x="2047" y="2215"/>
                  </a:lnTo>
                  <a:close/>
                  <a:moveTo>
                    <a:pt x="2047" y="21"/>
                  </a:moveTo>
                  <a:lnTo>
                    <a:pt x="2047" y="663"/>
                  </a:lnTo>
                  <a:lnTo>
                    <a:pt x="651" y="1674"/>
                  </a:lnTo>
                  <a:lnTo>
                    <a:pt x="1920" y="1661"/>
                  </a:lnTo>
                  <a:lnTo>
                    <a:pt x="1957" y="1306"/>
                  </a:lnTo>
                  <a:lnTo>
                    <a:pt x="2047" y="1306"/>
                  </a:lnTo>
                  <a:lnTo>
                    <a:pt x="2047" y="2041"/>
                  </a:lnTo>
                  <a:lnTo>
                    <a:pt x="1957" y="2041"/>
                  </a:lnTo>
                  <a:lnTo>
                    <a:pt x="1922" y="1796"/>
                  </a:lnTo>
                  <a:lnTo>
                    <a:pt x="52" y="1777"/>
                  </a:lnTo>
                  <a:lnTo>
                    <a:pt x="52" y="1543"/>
                  </a:lnTo>
                  <a:lnTo>
                    <a:pt x="1709" y="367"/>
                  </a:lnTo>
                  <a:lnTo>
                    <a:pt x="188" y="383"/>
                  </a:lnTo>
                  <a:lnTo>
                    <a:pt x="148" y="740"/>
                  </a:lnTo>
                  <a:lnTo>
                    <a:pt x="58" y="740"/>
                  </a:lnTo>
                  <a:lnTo>
                    <a:pt x="58" y="0"/>
                  </a:lnTo>
                  <a:lnTo>
                    <a:pt x="148" y="0"/>
                  </a:lnTo>
                  <a:lnTo>
                    <a:pt x="185" y="245"/>
                  </a:lnTo>
                  <a:lnTo>
                    <a:pt x="1861" y="261"/>
                  </a:lnTo>
                  <a:lnTo>
                    <a:pt x="1936" y="210"/>
                  </a:lnTo>
                  <a:lnTo>
                    <a:pt x="1957" y="21"/>
                  </a:lnTo>
                  <a:lnTo>
                    <a:pt x="2047" y="21"/>
                  </a:lnTo>
                  <a:close/>
                  <a:moveTo>
                    <a:pt x="2055" y="11908"/>
                  </a:moveTo>
                  <a:lnTo>
                    <a:pt x="2055" y="12185"/>
                  </a:lnTo>
                  <a:lnTo>
                    <a:pt x="173" y="12824"/>
                  </a:lnTo>
                  <a:lnTo>
                    <a:pt x="149" y="13037"/>
                  </a:lnTo>
                  <a:lnTo>
                    <a:pt x="58" y="13037"/>
                  </a:lnTo>
                  <a:lnTo>
                    <a:pt x="58" y="12129"/>
                  </a:lnTo>
                  <a:lnTo>
                    <a:pt x="148" y="12129"/>
                  </a:lnTo>
                  <a:lnTo>
                    <a:pt x="175" y="12366"/>
                  </a:lnTo>
                  <a:lnTo>
                    <a:pt x="689" y="12204"/>
                  </a:lnTo>
                  <a:lnTo>
                    <a:pt x="689" y="11591"/>
                  </a:lnTo>
                  <a:lnTo>
                    <a:pt x="183" y="11444"/>
                  </a:lnTo>
                  <a:lnTo>
                    <a:pt x="148" y="11695"/>
                  </a:lnTo>
                  <a:lnTo>
                    <a:pt x="58" y="11695"/>
                  </a:lnTo>
                  <a:lnTo>
                    <a:pt x="58" y="11085"/>
                  </a:lnTo>
                  <a:lnTo>
                    <a:pt x="148" y="11085"/>
                  </a:lnTo>
                  <a:lnTo>
                    <a:pt x="180" y="11306"/>
                  </a:lnTo>
                  <a:lnTo>
                    <a:pt x="2055" y="11908"/>
                  </a:lnTo>
                  <a:close/>
                  <a:moveTo>
                    <a:pt x="2101" y="21604"/>
                  </a:moveTo>
                  <a:cubicBezTo>
                    <a:pt x="2100" y="21708"/>
                    <a:pt x="2087" y="21806"/>
                    <a:pt x="2061" y="21897"/>
                  </a:cubicBezTo>
                  <a:cubicBezTo>
                    <a:pt x="2034" y="21989"/>
                    <a:pt x="1997" y="22071"/>
                    <a:pt x="1949" y="22145"/>
                  </a:cubicBezTo>
                  <a:lnTo>
                    <a:pt x="1515" y="22121"/>
                  </a:lnTo>
                  <a:lnTo>
                    <a:pt x="1515" y="21966"/>
                  </a:lnTo>
                  <a:lnTo>
                    <a:pt x="1957" y="21830"/>
                  </a:lnTo>
                  <a:cubicBezTo>
                    <a:pt x="1969" y="21804"/>
                    <a:pt x="1977" y="21777"/>
                    <a:pt x="1982" y="21749"/>
                  </a:cubicBezTo>
                  <a:cubicBezTo>
                    <a:pt x="1987" y="21721"/>
                    <a:pt x="1989" y="21690"/>
                    <a:pt x="1989" y="21657"/>
                  </a:cubicBezTo>
                  <a:cubicBezTo>
                    <a:pt x="1988" y="21540"/>
                    <a:pt x="1960" y="21447"/>
                    <a:pt x="1905" y="21380"/>
                  </a:cubicBezTo>
                  <a:cubicBezTo>
                    <a:pt x="1850" y="21312"/>
                    <a:pt x="1773" y="21277"/>
                    <a:pt x="1672" y="21276"/>
                  </a:cubicBezTo>
                  <a:cubicBezTo>
                    <a:pt x="1582" y="21276"/>
                    <a:pt x="1508" y="21301"/>
                    <a:pt x="1451" y="21350"/>
                  </a:cubicBezTo>
                  <a:cubicBezTo>
                    <a:pt x="1394" y="21399"/>
                    <a:pt x="1345" y="21470"/>
                    <a:pt x="1304" y="21564"/>
                  </a:cubicBezTo>
                  <a:lnTo>
                    <a:pt x="1240" y="21705"/>
                  </a:lnTo>
                  <a:cubicBezTo>
                    <a:pt x="1154" y="21901"/>
                    <a:pt x="1063" y="22042"/>
                    <a:pt x="967" y="22126"/>
                  </a:cubicBezTo>
                  <a:cubicBezTo>
                    <a:pt x="870" y="22210"/>
                    <a:pt x="748" y="22251"/>
                    <a:pt x="601" y="22248"/>
                  </a:cubicBezTo>
                  <a:cubicBezTo>
                    <a:pt x="421" y="22248"/>
                    <a:pt x="277" y="22182"/>
                    <a:pt x="170" y="22051"/>
                  </a:cubicBezTo>
                  <a:cubicBezTo>
                    <a:pt x="62" y="21921"/>
                    <a:pt x="7" y="21730"/>
                    <a:pt x="4" y="21479"/>
                  </a:cubicBezTo>
                  <a:cubicBezTo>
                    <a:pt x="5" y="21367"/>
                    <a:pt x="18" y="21256"/>
                    <a:pt x="45" y="21146"/>
                  </a:cubicBezTo>
                  <a:cubicBezTo>
                    <a:pt x="72" y="21036"/>
                    <a:pt x="112" y="20940"/>
                    <a:pt x="164" y="20858"/>
                  </a:cubicBezTo>
                  <a:lnTo>
                    <a:pt x="622" y="20877"/>
                  </a:lnTo>
                  <a:lnTo>
                    <a:pt x="622" y="21031"/>
                  </a:lnTo>
                  <a:lnTo>
                    <a:pt x="159" y="21172"/>
                  </a:lnTo>
                  <a:cubicBezTo>
                    <a:pt x="144" y="21212"/>
                    <a:pt x="134" y="21253"/>
                    <a:pt x="128" y="21295"/>
                  </a:cubicBezTo>
                  <a:cubicBezTo>
                    <a:pt x="121" y="21337"/>
                    <a:pt x="118" y="21383"/>
                    <a:pt x="119" y="21433"/>
                  </a:cubicBezTo>
                  <a:cubicBezTo>
                    <a:pt x="119" y="21566"/>
                    <a:pt x="149" y="21667"/>
                    <a:pt x="207" y="21737"/>
                  </a:cubicBezTo>
                  <a:cubicBezTo>
                    <a:pt x="265" y="21808"/>
                    <a:pt x="347" y="21843"/>
                    <a:pt x="452" y="21844"/>
                  </a:cubicBezTo>
                  <a:cubicBezTo>
                    <a:pt x="541" y="21845"/>
                    <a:pt x="613" y="21823"/>
                    <a:pt x="670" y="21778"/>
                  </a:cubicBezTo>
                  <a:cubicBezTo>
                    <a:pt x="726" y="21734"/>
                    <a:pt x="777" y="21659"/>
                    <a:pt x="822" y="21553"/>
                  </a:cubicBezTo>
                  <a:lnTo>
                    <a:pt x="878" y="21425"/>
                  </a:lnTo>
                  <a:cubicBezTo>
                    <a:pt x="955" y="21246"/>
                    <a:pt x="1045" y="21111"/>
                    <a:pt x="1147" y="21019"/>
                  </a:cubicBezTo>
                  <a:cubicBezTo>
                    <a:pt x="1249" y="20926"/>
                    <a:pt x="1379" y="20880"/>
                    <a:pt x="1536" y="20879"/>
                  </a:cubicBezTo>
                  <a:cubicBezTo>
                    <a:pt x="1717" y="20882"/>
                    <a:pt x="1856" y="20949"/>
                    <a:pt x="1953" y="21079"/>
                  </a:cubicBezTo>
                  <a:cubicBezTo>
                    <a:pt x="2050" y="21209"/>
                    <a:pt x="2100" y="21384"/>
                    <a:pt x="2101" y="21604"/>
                  </a:cubicBezTo>
                  <a:close/>
                </a:path>
              </a:pathLst>
            </a:custGeom>
            <a:grpFill/>
            <a:ln w="1588" cap="flat">
              <a:no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bg1"/>
                </a:solidFill>
              </a:endParaRPr>
            </a:p>
          </p:txBody>
        </p:sp>
      </p:grpSp>
    </p:spTree>
  </p:cSld>
  <p:clrMapOvr>
    <a:masterClrMapping/>
  </p:clrMapOvr>
</p:sld>
</file>

<file path=ppt/tags/tag1.xml><?xml version="1.0" encoding="utf-8"?>
<p:tagLst xmlns:p="http://schemas.openxmlformats.org/presentationml/2006/main">
  <p:tag name="ISLIDE.ICON" val="#402370;"/>
</p:tagLst>
</file>

<file path=ppt/tags/tag10.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1.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2.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3.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4.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5.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6.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7.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8.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19.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xml><?xml version="1.0" encoding="utf-8"?>
<p:tagLst xmlns:p="http://schemas.openxmlformats.org/presentationml/2006/main">
  <p:tag name="ISLIDE.ICON" val="#404777;"/>
</p:tagLst>
</file>

<file path=ppt/tags/tag20.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1.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2.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3.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4.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5.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6.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7.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8.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29.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xml><?xml version="1.0" encoding="utf-8"?>
<p:tagLst xmlns:p="http://schemas.openxmlformats.org/presentationml/2006/main">
  <p:tag name="ISLIDE.ICON" val="#174784;#407033;#371457;"/>
</p:tagLst>
</file>

<file path=ppt/tags/tag30.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1.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2.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3.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4.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5.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6.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7.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8.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39.xml><?xml version="1.0" encoding="utf-8"?>
<p:tagLst xmlns:p="http://schemas.openxmlformats.org/presentationml/2006/main">
  <p:tag name="KSO_WM_DIAGRAM_VIRTUALLY_FRAME" val="{&quot;height&quot;:123.76078740157479,&quot;left&quot;:108,&quot;top&quot;:144.2392125984252,&quot;width&quot;:602}"/>
</p:tagLst>
</file>

<file path=ppt/tags/tag4.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40.xml><?xml version="1.0" encoding="utf-8"?>
<p:tagLst xmlns:p="http://schemas.openxmlformats.org/presentationml/2006/main">
  <p:tag name="KSO_WM_DIAGRAM_VIRTUALLY_FRAME" val="{&quot;height&quot;:123.76078740157479,&quot;left&quot;:108,&quot;top&quot;:144.2392125984252,&quot;width&quot;:602}"/>
</p:tagLst>
</file>

<file path=ppt/tags/tag41.xml><?xml version="1.0" encoding="utf-8"?>
<p:tagLst xmlns:p="http://schemas.openxmlformats.org/presentationml/2006/main">
  <p:tag name="KSO_WM_DIAGRAM_VIRTUALLY_FRAME" val="{&quot;height&quot;:123.76078740157479,&quot;left&quot;:108,&quot;top&quot;:144.2392125984252,&quot;width&quot;:602}"/>
</p:tagLst>
</file>

<file path=ppt/tags/tag42.xml><?xml version="1.0" encoding="utf-8"?>
<p:tagLst xmlns:p="http://schemas.openxmlformats.org/presentationml/2006/main">
  <p:tag name="KSO_WM_DIAGRAM_VIRTUALLY_FRAME" val="{&quot;height&quot;:123.76078740157479,&quot;left&quot;:108,&quot;top&quot;:144.2392125984252,&quot;width&quot;:602}"/>
</p:tagLst>
</file>

<file path=ppt/tags/tag43.xml><?xml version="1.0" encoding="utf-8"?>
<p:tagLst xmlns:p="http://schemas.openxmlformats.org/presentationml/2006/main">
  <p:tag name="KSO_WM_DIAGRAM_VIRTUALLY_FRAME" val="{&quot;height&quot;:123.76078740157479,&quot;left&quot;:108,&quot;top&quot;:144.2392125984252,&quot;width&quot;:602}"/>
</p:tagLst>
</file>

<file path=ppt/tags/tag44.xml><?xml version="1.0" encoding="utf-8"?>
<p:tagLst xmlns:p="http://schemas.openxmlformats.org/presentationml/2006/main">
  <p:tag name="KSO_WM_DIAGRAM_VIRTUALLY_FRAME" val="{&quot;height&quot;:123.76078740157479,&quot;left&quot;:108,&quot;top&quot;:144.2392125984252,&quot;width&quot;:602}"/>
</p:tagLst>
</file>

<file path=ppt/tags/tag45.xml><?xml version="1.0" encoding="utf-8"?>
<p:tagLst xmlns:p="http://schemas.openxmlformats.org/presentationml/2006/main">
  <p:tag name="KSO_WM_DIAGRAM_VIRTUALLY_FRAME" val="{&quot;height&quot;:123.76078740157479,&quot;left&quot;:108,&quot;top&quot;:144.2392125984252,&quot;width&quot;:602}"/>
</p:tagLst>
</file>

<file path=ppt/tags/tag46.xml><?xml version="1.0" encoding="utf-8"?>
<p:tagLst xmlns:p="http://schemas.openxmlformats.org/presentationml/2006/main">
  <p:tag name="KSO_WM_DIAGRAM_VIRTUALLY_FRAME" val="{&quot;height&quot;:123.76078740157479,&quot;left&quot;:108,&quot;top&quot;:144.2392125984252,&quot;width&quot;:602}"/>
</p:tagLst>
</file>

<file path=ppt/tags/tag47.xml><?xml version="1.0" encoding="utf-8"?>
<p:tagLst xmlns:p="http://schemas.openxmlformats.org/presentationml/2006/main">
  <p:tag name="KSO_WM_DIAGRAM_VIRTUALLY_FRAME" val="{&quot;height&quot;:123.76078740157479,&quot;left&quot;:108,&quot;top&quot;:144.2392125984252,&quot;width&quot;:602}"/>
</p:tagLst>
</file>

<file path=ppt/tags/tag48.xml><?xml version="1.0" encoding="utf-8"?>
<p:tagLst xmlns:p="http://schemas.openxmlformats.org/presentationml/2006/main">
  <p:tag name="KSO_WM_DIAGRAM_VIRTUALLY_FRAME" val="{&quot;height&quot;:123.76078740157479,&quot;left&quot;:108,&quot;top&quot;:144.2392125984252,&quot;width&quot;:602}"/>
</p:tagLst>
</file>

<file path=ppt/tags/tag49.xml><?xml version="1.0" encoding="utf-8"?>
<p:tagLst xmlns:p="http://schemas.openxmlformats.org/presentationml/2006/main">
  <p:tag name="KSO_WM_DIAGRAM_VIRTUALLY_FRAME" val="{&quot;height&quot;:123.76078740157479,&quot;left&quot;:108,&quot;top&quot;:144.2392125984252,&quot;width&quot;:602}"/>
</p:tagLst>
</file>

<file path=ppt/tags/tag5.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50.xml><?xml version="1.0" encoding="utf-8"?>
<p:tagLst xmlns:p="http://schemas.openxmlformats.org/presentationml/2006/main">
  <p:tag name="KSO_WM_DIAGRAM_VIRTUALLY_FRAME" val="{&quot;height&quot;:123.76078740157479,&quot;left&quot;:108,&quot;top&quot;:144.2392125984252,&quot;width&quot;:602}"/>
</p:tagLst>
</file>

<file path=ppt/tags/tag51.xml><?xml version="1.0" encoding="utf-8"?>
<p:tagLst xmlns:p="http://schemas.openxmlformats.org/presentationml/2006/main">
  <p:tag name="KSO_WM_DIAGRAM_VIRTUALLY_FRAME" val="{&quot;height&quot;:123.76078740157479,&quot;left&quot;:108,&quot;top&quot;:144.2392125984252,&quot;width&quot;:602}"/>
</p:tagLst>
</file>

<file path=ppt/tags/tag52.xml><?xml version="1.0" encoding="utf-8"?>
<p:tagLst xmlns:p="http://schemas.openxmlformats.org/presentationml/2006/main">
  <p:tag name="KSO_WM_DIAGRAM_VIRTUALLY_FRAME" val="{&quot;height&quot;:123.76078740157479,&quot;left&quot;:108,&quot;top&quot;:144.2392125984252,&quot;width&quot;:602}"/>
</p:tagLst>
</file>

<file path=ppt/tags/tag53.xml><?xml version="1.0" encoding="utf-8"?>
<p:tagLst xmlns:p="http://schemas.openxmlformats.org/presentationml/2006/main">
  <p:tag name="KSO_WM_DIAGRAM_VIRTUALLY_FRAME" val="{&quot;height&quot;:123.76078740157479,&quot;left&quot;:108,&quot;top&quot;:144.2392125984252,&quot;width&quot;:602}"/>
</p:tagLst>
</file>

<file path=ppt/tags/tag54.xml><?xml version="1.0" encoding="utf-8"?>
<p:tagLst xmlns:p="http://schemas.openxmlformats.org/presentationml/2006/main">
  <p:tag name="KSO_WM_DIAGRAM_VIRTUALLY_FRAME" val="{&quot;height&quot;:123.76078740157479,&quot;left&quot;:108,&quot;top&quot;:144.2392125984252,&quot;width&quot;:602}"/>
</p:tagLst>
</file>

<file path=ppt/tags/tag55.xml><?xml version="1.0" encoding="utf-8"?>
<p:tagLst xmlns:p="http://schemas.openxmlformats.org/presentationml/2006/main">
  <p:tag name="KSO_WM_DIAGRAM_VIRTUALLY_FRAME" val="{&quot;height&quot;:123.76078740157479,&quot;left&quot;:108,&quot;top&quot;:144.2392125984252,&quot;width&quot;:602}"/>
</p:tagLst>
</file>

<file path=ppt/tags/tag56.xml><?xml version="1.0" encoding="utf-8"?>
<p:tagLst xmlns:p="http://schemas.openxmlformats.org/presentationml/2006/main">
  <p:tag name="KSO_WM_DIAGRAM_VIRTUALLY_FRAME" val="{&quot;height&quot;:123.76078740157479,&quot;left&quot;:108,&quot;top&quot;:144.2392125984252,&quot;width&quot;:602}"/>
</p:tagLst>
</file>

<file path=ppt/tags/tag57.xml><?xml version="1.0" encoding="utf-8"?>
<p:tagLst xmlns:p="http://schemas.openxmlformats.org/presentationml/2006/main">
  <p:tag name="KSO_WM_DIAGRAM_VIRTUALLY_FRAME" val="{&quot;height&quot;:123.76078740157479,&quot;left&quot;:108,&quot;top&quot;:144.2392125984252,&quot;width&quot;:602}"/>
</p:tagLst>
</file>

<file path=ppt/tags/tag58.xml><?xml version="1.0" encoding="utf-8"?>
<p:tagLst xmlns:p="http://schemas.openxmlformats.org/presentationml/2006/main">
  <p:tag name="KSO_WM_DIAGRAM_VIRTUALLY_FRAME" val="{&quot;height&quot;:123.76078740157479,&quot;left&quot;:108,&quot;top&quot;:144.2392125984252,&quot;width&quot;:602}"/>
</p:tagLst>
</file>

<file path=ppt/tags/tag59.xml><?xml version="1.0" encoding="utf-8"?>
<p:tagLst xmlns:p="http://schemas.openxmlformats.org/presentationml/2006/main">
  <p:tag name="KSO_WM_DIAGRAM_VIRTUALLY_FRAME" val="{&quot;height&quot;:123.76078740157479,&quot;left&quot;:108,&quot;top&quot;:144.2392125984252,&quot;width&quot;:602}"/>
</p:tagLst>
</file>

<file path=ppt/tags/tag6.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60.xml><?xml version="1.0" encoding="utf-8"?>
<p:tagLst xmlns:p="http://schemas.openxmlformats.org/presentationml/2006/main">
  <p:tag name="KSO_WM_DIAGRAM_VIRTUALLY_FRAME" val="{&quot;height&quot;:123.76078740157479,&quot;left&quot;:108,&quot;top&quot;:144.2392125984252,&quot;width&quot;:602}"/>
</p:tagLst>
</file>

<file path=ppt/tags/tag61.xml><?xml version="1.0" encoding="utf-8"?>
<p:tagLst xmlns:p="http://schemas.openxmlformats.org/presentationml/2006/main">
  <p:tag name="KSO_WM_DIAGRAM_VIRTUALLY_FRAME" val="{&quot;height&quot;:123.76078740157479,&quot;left&quot;:108,&quot;top&quot;:144.2392125984252,&quot;width&quot;:602}"/>
</p:tagLst>
</file>

<file path=ppt/tags/tag62.xml><?xml version="1.0" encoding="utf-8"?>
<p:tagLst xmlns:p="http://schemas.openxmlformats.org/presentationml/2006/main">
  <p:tag name="KSO_WM_DIAGRAM_VIRTUALLY_FRAME" val="{&quot;height&quot;:123.76078740157479,&quot;left&quot;:108,&quot;top&quot;:144.2392125984252,&quot;width&quot;:602}"/>
</p:tagLst>
</file>

<file path=ppt/tags/tag63.xml><?xml version="1.0" encoding="utf-8"?>
<p:tagLst xmlns:p="http://schemas.openxmlformats.org/presentationml/2006/main">
  <p:tag name="ISLIDE.ICON" val="#404777;"/>
</p:tagLst>
</file>

<file path=ppt/tags/tag64.xml><?xml version="1.0" encoding="utf-8"?>
<p:tagLst xmlns:p="http://schemas.openxmlformats.org/presentationml/2006/main">
  <p:tag name="ISLIDE.ICON" val="#404777;"/>
</p:tagLst>
</file>

<file path=ppt/tags/tag65.xml><?xml version="1.0" encoding="utf-8"?>
<p:tagLst xmlns:p="http://schemas.openxmlformats.org/presentationml/2006/main">
  <p:tag name="KSO_WM_DIAGRAM_VIRTUALLY_FRAME" val="{&quot;height&quot;:411.3570866141732,&quot;left&quot;:50.7,&quot;top&quot;:135.5,&quot;width&quot;:909.3}"/>
</p:tagLst>
</file>

<file path=ppt/tags/tag66.xml><?xml version="1.0" encoding="utf-8"?>
<p:tagLst xmlns:p="http://schemas.openxmlformats.org/presentationml/2006/main">
  <p:tag name="KSO_WM_DIAGRAM_VIRTUALLY_FRAME" val="{&quot;height&quot;:411.3570866141732,&quot;left&quot;:50.7,&quot;top&quot;:135.5,&quot;width&quot;:909.3}"/>
</p:tagLst>
</file>

<file path=ppt/tags/tag67.xml><?xml version="1.0" encoding="utf-8"?>
<p:tagLst xmlns:p="http://schemas.openxmlformats.org/presentationml/2006/main">
  <p:tag name="KSO_WM_DIAGRAM_VIRTUALLY_FRAME" val="{&quot;height&quot;:411.3570866141732,&quot;left&quot;:50.7,&quot;top&quot;:135.5,&quot;width&quot;:909.3}"/>
</p:tagLst>
</file>

<file path=ppt/tags/tag68.xml><?xml version="1.0" encoding="utf-8"?>
<p:tagLst xmlns:p="http://schemas.openxmlformats.org/presentationml/2006/main">
  <p:tag name="KSO_WM_DIAGRAM_VIRTUALLY_FRAME" val="{&quot;height&quot;:411.3570866141732,&quot;left&quot;:50.7,&quot;top&quot;:135.5,&quot;width&quot;:909.3}"/>
</p:tagLst>
</file>

<file path=ppt/tags/tag69.xml><?xml version="1.0" encoding="utf-8"?>
<p:tagLst xmlns:p="http://schemas.openxmlformats.org/presentationml/2006/main">
  <p:tag name="KSO_WM_DIAGRAM_VIRTUALLY_FRAME" val="{&quot;height&quot;:411.3570866141732,&quot;left&quot;:50.7,&quot;top&quot;:135.5,&quot;width&quot;:909.3}"/>
</p:tagLst>
</file>

<file path=ppt/tags/tag7.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70.xml><?xml version="1.0" encoding="utf-8"?>
<p:tagLst xmlns:p="http://schemas.openxmlformats.org/presentationml/2006/main">
  <p:tag name="KSO_WM_DIAGRAM_VIRTUALLY_FRAME" val="{&quot;height&quot;:411.3570866141732,&quot;left&quot;:50.7,&quot;top&quot;:135.5,&quot;width&quot;:909.3}"/>
</p:tagLst>
</file>

<file path=ppt/tags/tag71.xml><?xml version="1.0" encoding="utf-8"?>
<p:tagLst xmlns:p="http://schemas.openxmlformats.org/presentationml/2006/main">
  <p:tag name="KSO_WM_DIAGRAM_VIRTUALLY_FRAME" val="{&quot;height&quot;:411.3570866141732,&quot;left&quot;:50.7,&quot;top&quot;:135.5,&quot;width&quot;:909.3}"/>
</p:tagLst>
</file>

<file path=ppt/tags/tag72.xml><?xml version="1.0" encoding="utf-8"?>
<p:tagLst xmlns:p="http://schemas.openxmlformats.org/presentationml/2006/main">
  <p:tag name="KSO_WM_DIAGRAM_VIRTUALLY_FRAME" val="{&quot;height&quot;:411.3570866141732,&quot;left&quot;:50.7,&quot;top&quot;:135.5,&quot;width&quot;:909.3}"/>
</p:tagLst>
</file>

<file path=ppt/tags/tag73.xml><?xml version="1.0" encoding="utf-8"?>
<p:tagLst xmlns:p="http://schemas.openxmlformats.org/presentationml/2006/main">
  <p:tag name="KSO_WM_DIAGRAM_VIRTUALLY_FRAME" val="{&quot;height&quot;:411.3570866141732,&quot;left&quot;:50.7,&quot;top&quot;:135.5,&quot;width&quot;:909.3}"/>
</p:tagLst>
</file>

<file path=ppt/tags/tag74.xml><?xml version="1.0" encoding="utf-8"?>
<p:tagLst xmlns:p="http://schemas.openxmlformats.org/presentationml/2006/main">
  <p:tag name="KSO_WM_DIAGRAM_VIRTUALLY_FRAME" val="{&quot;height&quot;:411.3570866141732,&quot;left&quot;:50.7,&quot;top&quot;:135.5,&quot;width&quot;:909.3}"/>
</p:tagLst>
</file>

<file path=ppt/tags/tag75.xml><?xml version="1.0" encoding="utf-8"?>
<p:tagLst xmlns:p="http://schemas.openxmlformats.org/presentationml/2006/main">
  <p:tag name="KSO_WM_DIAGRAM_VIRTUALLY_FRAME" val="{&quot;height&quot;:411.3570866141732,&quot;left&quot;:50.7,&quot;top&quot;:135.5,&quot;width&quot;:909.3}"/>
</p:tagLst>
</file>

<file path=ppt/tags/tag76.xml><?xml version="1.0" encoding="utf-8"?>
<p:tagLst xmlns:p="http://schemas.openxmlformats.org/presentationml/2006/main">
  <p:tag name="KSO_WM_DIAGRAM_VIRTUALLY_FRAME" val="{&quot;height&quot;:411.3570866141732,&quot;left&quot;:50.7,&quot;top&quot;:135.5,&quot;width&quot;:909.3}"/>
</p:tagLst>
</file>

<file path=ppt/tags/tag77.xml><?xml version="1.0" encoding="utf-8"?>
<p:tagLst xmlns:p="http://schemas.openxmlformats.org/presentationml/2006/main">
  <p:tag name="ISLIDE.ICON" val="#402370;"/>
</p:tagLst>
</file>

<file path=ppt/tags/tag78.xml><?xml version="1.0" encoding="utf-8"?>
<p:tagLst xmlns:p="http://schemas.openxmlformats.org/presentationml/2006/main">
  <p:tag name="resource_record_key" val="{&quot;12&quot;:[25005156],&quot;13&quot;:[4364879,4364950,4364943,4364957],&quot;19&quot;:[20342973,20344699,20344691,20342202,20342110]}"/>
</p:tagLst>
</file>

<file path=ppt/tags/tag8.xml><?xml version="1.0" encoding="utf-8"?>
<p:tagLst xmlns:p="http://schemas.openxmlformats.org/presentationml/2006/main">
  <p:tag name="KSO_WM_DIAGRAM_VIRTUALLY_FRAME" val="{&quot;height&quot;:427.6507086614174,&quot;left&quot;:61.14283464566929,&quot;top&quot;:71.91448818897638,&quot;width&quot;:822.2855118110235}"/>
</p:tagLst>
</file>

<file path=ppt/tags/tag9.xml><?xml version="1.0" encoding="utf-8"?>
<p:tagLst xmlns:p="http://schemas.openxmlformats.org/presentationml/2006/main">
  <p:tag name="KSO_WM_DIAGRAM_VIRTUALLY_FRAME" val="{&quot;height&quot;:427.6507086614174,&quot;left&quot;:61.14283464566929,&quot;top&quot;:71.91448818897638,&quot;width&quot;:822.285511811023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bg1"/>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9050">
          <a:solidFill>
            <a:schemeClr val="bg1"/>
          </a:solidFill>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10226</Words>
  <Application>WPS 演示</Application>
  <PresentationFormat>宽屏</PresentationFormat>
  <Paragraphs>499</Paragraphs>
  <Slides>35</Slides>
  <Notes>0</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35</vt:i4>
      </vt:variant>
    </vt:vector>
  </HeadingPairs>
  <TitlesOfParts>
    <vt:vector size="59" baseType="lpstr">
      <vt:lpstr>Arial</vt:lpstr>
      <vt:lpstr>宋体</vt:lpstr>
      <vt:lpstr>Wingdings</vt:lpstr>
      <vt:lpstr>思源宋体 CN Heavy</vt:lpstr>
      <vt:lpstr>Calibri</vt:lpstr>
      <vt:lpstr>思源黑体 CN Light</vt:lpstr>
      <vt:lpstr>等线</vt:lpstr>
      <vt:lpstr>黑体</vt:lpstr>
      <vt:lpstr>微软雅黑</vt:lpstr>
      <vt:lpstr>Arial Unicode MS</vt:lpstr>
      <vt:lpstr>等线 Light</vt:lpstr>
      <vt:lpstr>楷体</vt:lpstr>
      <vt:lpstr>标准粗黑</vt:lpstr>
      <vt:lpstr>汉仪力量黑简</vt:lpstr>
      <vt:lpstr>华康行楷体 W5</vt:lpstr>
      <vt:lpstr>方正公文小标宋</vt:lpstr>
      <vt:lpstr>汉仪晴空体W</vt:lpstr>
      <vt:lpstr>汉仪晴空体简</vt:lpstr>
      <vt:lpstr>Times New Roman</vt:lpstr>
      <vt:lpstr>汉仪颜楷简</vt:lpstr>
      <vt:lpstr>汉仪粗圆简</vt:lpstr>
      <vt:lpstr>汉仪粗黑简</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cly</dc:creator>
  <cp:lastModifiedBy>卿本佳人，奈何为良！</cp:lastModifiedBy>
  <cp:revision>73</cp:revision>
  <dcterms:created xsi:type="dcterms:W3CDTF">2021-01-24T04:46:00Z</dcterms:created>
  <dcterms:modified xsi:type="dcterms:W3CDTF">2025-04-17T08:40:59Z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C3D4F0E32AA14E689FB289ED0B612C9A_11</vt:lpwstr>
  </property>
  <property fmtid="{D5CDD505-2E9C-101B-9397-08002B2CF9AE}" pid="3" name="KSOProductBuildVer">
    <vt:lpwstr>2052-12.1.0.20784</vt:lpwstr>
  </property>
</Properties>
</file>